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50.xml" ContentType="application/vnd.openxmlformats-officedocument.presentationml.slide+xml"/>
  <Override PartName="/ppt/slides/slide140.xml" ContentType="application/vnd.openxmlformats-officedocument.presentationml.slide+xml"/>
  <Override PartName="/ppt/slides/slide60.xml" ContentType="application/vnd.openxmlformats-officedocument.presentationml.slide+xml"/>
  <Override PartName="/ppt/slides/slide80.xml" ContentType="application/vnd.openxmlformats-officedocument.presentationml.slide+xml"/>
  <Override PartName="/ppt/slides/slide150.xml" ContentType="application/vnd.openxmlformats-officedocument.presentationml.slide+xml"/>
  <Override PartName="/ppt/slides/slide190.xml" ContentType="application/vnd.openxmlformats-officedocument.presentationml.slide+xml"/>
  <Override PartName="/ppt/slides/slide210.xml" ContentType="application/vnd.openxmlformats-officedocument.presentationml.slide+xml"/>
  <Override PartName="/ppt/slides/slide240.xml" ContentType="application/vnd.openxmlformats-officedocument.presentationml.slide+xml"/>
  <Override PartName="/ppt/notesSlides/notesSlide50.xml" ContentType="application/vnd.openxmlformats-officedocument.presentationml.notesSlide+xml"/>
  <Override PartName="/ppt/slideLayouts/slideLayout20.xml" ContentType="application/vnd.openxmlformats-officedocument.presentationml.slideLayout+xml"/>
  <Override PartName="/ppt/notesSlides/notesSlide140.xml" ContentType="application/vnd.openxmlformats-officedocument.presentationml.notesSlide+xml"/>
  <Override PartName="/ppt/slideLayouts/slideLayout80.xml" ContentType="application/vnd.openxmlformats-officedocument.presentationml.slideLayout+xml"/>
  <Override PartName="/ppt/notesSlides/notesSlide60.xml" ContentType="application/vnd.openxmlformats-officedocument.presentationml.notesSlide+xml"/>
  <Override PartName="/ppt/notesSlides/notesSlide80.xml" ContentType="application/vnd.openxmlformats-officedocument.presentationml.notesSlide+xml"/>
  <Override PartName="/ppt/notesSlides/notesSlide150.xml" ContentType="application/vnd.openxmlformats-officedocument.presentationml.notesSlide+xml"/>
  <Override PartName="/ppt/notesSlides/notesSlide170.xml" ContentType="application/vnd.openxmlformats-officedocument.presentationml.notesSlide+xml"/>
  <Override PartName="/ppt/notesSlides/notesSlide190.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30.xml" ContentType="application/vnd.openxmlformats-officedocument.theme+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6" r:id="rId5"/>
  </p:sldMasterIdLst>
  <p:notesMasterIdLst>
    <p:notesMasterId r:id="rId39"/>
  </p:notesMasterIdLst>
  <p:sldIdLst>
    <p:sldId id="279" r:id="rId6"/>
    <p:sldId id="258" r:id="rId7"/>
    <p:sldId id="259" r:id="rId8"/>
    <p:sldId id="298" r:id="rId9"/>
    <p:sldId id="266" r:id="rId10"/>
    <p:sldId id="267" r:id="rId11"/>
    <p:sldId id="268" r:id="rId12"/>
    <p:sldId id="260" r:id="rId13"/>
    <p:sldId id="272" r:id="rId14"/>
    <p:sldId id="302" r:id="rId15"/>
    <p:sldId id="303" r:id="rId16"/>
    <p:sldId id="305" r:id="rId17"/>
    <p:sldId id="309" r:id="rId18"/>
    <p:sldId id="271" r:id="rId19"/>
    <p:sldId id="288" r:id="rId20"/>
    <p:sldId id="307" r:id="rId21"/>
    <p:sldId id="289" r:id="rId22"/>
    <p:sldId id="306" r:id="rId23"/>
    <p:sldId id="286" r:id="rId24"/>
    <p:sldId id="287" r:id="rId25"/>
    <p:sldId id="276" r:id="rId26"/>
    <p:sldId id="278" r:id="rId27"/>
    <p:sldId id="310" r:id="rId28"/>
    <p:sldId id="277" r:id="rId29"/>
    <p:sldId id="280" r:id="rId30"/>
    <p:sldId id="281" r:id="rId31"/>
    <p:sldId id="282" r:id="rId32"/>
    <p:sldId id="301" r:id="rId33"/>
    <p:sldId id="283" r:id="rId34"/>
    <p:sldId id="300" r:id="rId35"/>
    <p:sldId id="285" r:id="rId36"/>
    <p:sldId id="265" r:id="rId37"/>
    <p:sldId id="299" r:id="rId3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CC7F72-0AA5-4792-A974-3EF9C214B481}">
          <p14:sldIdLst>
            <p14:sldId id="279"/>
            <p14:sldId id="258"/>
            <p14:sldId id="259"/>
          </p14:sldIdLst>
        </p14:section>
        <p14:section name="Summary Section" id="{ACA4DEF5-69A4-410B-8202-BA842436A1F9}">
          <p14:sldIdLst>
            <p14:sldId id="298"/>
          </p14:sldIdLst>
        </p14:section>
        <p14:section name="YOLO là gì?" id="{183FC560-58CA-40D9-8A2F-5191E67C702C}">
          <p14:sldIdLst>
            <p14:sldId id="266"/>
          </p14:sldIdLst>
        </p14:section>
        <p14:section name="Architecture" id="{1FECD9F6-3FED-45EC-AABD-635A955C0A50}">
          <p14:sldIdLst>
            <p14:sldId id="267"/>
            <p14:sldId id="268"/>
          </p14:sldIdLst>
        </p14:section>
        <p14:section name="Grid Cell" id="{B352E234-0C3A-4A95-8084-41A857D00F76}">
          <p14:sldIdLst>
            <p14:sldId id="260"/>
            <p14:sldId id="272"/>
            <p14:sldId id="302"/>
            <p14:sldId id="303"/>
            <p14:sldId id="305"/>
            <p14:sldId id="309"/>
          </p14:sldIdLst>
        </p14:section>
        <p14:section name="IoU" id="{913A3959-6B94-40AD-9BB9-891469A8945A}">
          <p14:sldIdLst>
            <p14:sldId id="271"/>
          </p14:sldIdLst>
        </p14:section>
        <p14:section name="Anchor Box" id="{8AF5040C-EF0D-47FC-8436-11CE02313A04}">
          <p14:sldIdLst>
            <p14:sldId id="288"/>
            <p14:sldId id="307"/>
            <p14:sldId id="289"/>
            <p14:sldId id="306"/>
          </p14:sldIdLst>
        </p14:section>
        <p14:section name="Bounding Box" id="{09E08DE3-3373-4291-A2B4-7ABBE5C119CC}">
          <p14:sldIdLst>
            <p14:sldId id="286"/>
            <p14:sldId id="287"/>
          </p14:sldIdLst>
        </p14:section>
        <p14:section name="NMS" id="{882D1922-F275-491B-B19A-517773BF3BA3}">
          <p14:sldIdLst>
            <p14:sldId id="276"/>
            <p14:sldId id="278"/>
            <p14:sldId id="310"/>
            <p14:sldId id="277"/>
          </p14:sldIdLst>
        </p14:section>
        <p14:section name="Loss Function" id="{5656D03D-F18B-4230-970F-1FB1E6EFACCF}">
          <p14:sldIdLst>
            <p14:sldId id="280"/>
            <p14:sldId id="281"/>
            <p14:sldId id="282"/>
            <p14:sldId id="301"/>
            <p14:sldId id="283"/>
            <p14:sldId id="300"/>
            <p14:sldId id="285"/>
            <p14:sldId id="265"/>
            <p14:sldId id="2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a:srgbClr val="EEEEEE"/>
    <a:srgbClr val="8FAADC"/>
    <a:srgbClr val="A9D18E"/>
    <a:srgbClr val="F4B183"/>
    <a:srgbClr val="FFFFFF"/>
    <a:srgbClr val="666666"/>
    <a:srgbClr val="333333"/>
    <a:srgbClr val="1C1C1C"/>
    <a:srgbClr val="353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D5C9EE-5643-4BA7-9AD1-B24C6D32C0EA}" v="1993" dt="2021-12-24T04:35:50.150"/>
    <p1510:client id="{F0DA1525-C8F2-4A3E-97E2-E1A6DBFF6D8D}" v="7171" dt="2021-12-24T16:19:56.187"/>
    <p1510:client id="{F1195ADC-7B25-410E-BD07-C880D2ACBC6D}" v="6072" dt="2021-12-24T12:22:06.006"/>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Kiểu Có chủ đề 1 - Màu chủ đề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26" autoAdjust="0"/>
  </p:normalViewPr>
  <p:slideViewPr>
    <p:cSldViewPr snapToGrid="0">
      <p:cViewPr varScale="1">
        <p:scale>
          <a:sx n="78" d="100"/>
          <a:sy n="78" d="100"/>
        </p:scale>
        <p:origin x="77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9C4E-1EC7-4102-8062-0FA6F76C8B66}" type="datetimeFigureOut">
              <a:rPr lang="vi-VN" smtClean="0"/>
              <a:t>24/12/2021</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5D22B-5825-4210-A858-E07DC47ABC9C}" type="slidenum">
              <a:rPr lang="vi-VN" smtClean="0"/>
              <a:t>‹#›</a:t>
            </a:fld>
            <a:endParaRPr lang="vi-VN"/>
          </a:p>
        </p:txBody>
      </p:sp>
    </p:spTree>
    <p:extLst>
      <p:ext uri="{BB962C8B-B14F-4D97-AF65-F5344CB8AC3E}">
        <p14:creationId xmlns:p14="http://schemas.microsoft.com/office/powerpoint/2010/main" val="4216108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59C4E-1EC7-4102-8062-0FA6F76C8B66}" type="datetimeFigureOut">
              <a:rPr lang="vi-VN" smtClean="0"/>
              <a:t>23/12/2021</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05D22B-5825-4210-A858-E07DC47ABC9C}" type="slidenum">
              <a:rPr lang="vi-VN" smtClean="0"/>
              <a:t>‹#›</a:t>
            </a:fld>
            <a:endParaRPr lang="vi-VN"/>
          </a:p>
        </p:txBody>
      </p:sp>
    </p:spTree>
    <p:extLst>
      <p:ext uri="{BB962C8B-B14F-4D97-AF65-F5344CB8AC3E}">
        <p14:creationId xmlns:p14="http://schemas.microsoft.com/office/powerpoint/2010/main" val="4216108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0.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0.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0.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0.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0.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A05D22B-5825-4210-A858-E07DC47ABC9C}" type="slidenum">
              <a:rPr lang="vi-VN" smtClean="0"/>
              <a:t>1</a:t>
            </a:fld>
            <a:endParaRPr lang="vi-VN"/>
          </a:p>
        </p:txBody>
      </p:sp>
    </p:spTree>
    <p:extLst>
      <p:ext uri="{BB962C8B-B14F-4D97-AF65-F5344CB8AC3E}">
        <p14:creationId xmlns:p14="http://schemas.microsoft.com/office/powerpoint/2010/main" val="435301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lvl="0"/>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 4, 1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C </a:t>
                </a:r>
                <a:r>
                  <a:rPr lang="en-US" sz="1200" kern="1200" err="1">
                    <a:solidFill>
                      <a:schemeClr val="tx1"/>
                    </a:solidFill>
                    <a:effectLst/>
                    <a:latin typeface="+mn-lt"/>
                    <a:ea typeface="+mn-ea"/>
                    <a:cs typeface="+mn-cs"/>
                  </a:rPr>
                  <a:t>chính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thành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bounding box: </a:t>
                </a:r>
              </a:p>
              <a:p>
                <a:pPr lvl="1"/>
                <a:r>
                  <a:rPr lang="en-US" sz="1200" kern="1200">
                    <a:solidFill>
                      <a:schemeClr val="tx1"/>
                    </a:solidFill>
                    <a:effectLst/>
                    <a:latin typeface="+mn-lt"/>
                    <a:ea typeface="+mn-ea"/>
                    <a:cs typeface="+mn-cs"/>
                  </a:rPr>
                  <a:t>4 </a:t>
                </a:r>
                <a:r>
                  <a:rPr lang="en-US" sz="1200" kern="1200" err="1">
                    <a:solidFill>
                      <a:schemeClr val="tx1"/>
                    </a:solidFill>
                    <a:effectLst/>
                    <a:latin typeface="+mn-lt"/>
                    <a:ea typeface="+mn-ea"/>
                    <a:cs typeface="+mn-cs"/>
                  </a:rPr>
                  <a:t>tọa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a:t>
                </a:r>
                <a:r>
                  <a:rPr lang="en-US" sz="1200" kern="1200">
                    <a:solidFill>
                      <a:schemeClr val="tx1"/>
                    </a:solidFill>
                    <a:effectLst/>
                    <a:latin typeface="+mn-lt"/>
                    <a:ea typeface="+mn-ea"/>
                    <a:cs typeface="+mn-cs"/>
                  </a:rPr>
                  <a:t> (coordinate) bounding box </a:t>
                </a:r>
                <a:r>
                  <a:rPr lang="en-US" sz="1200" kern="1200" err="1">
                    <a:solidFill>
                      <a:schemeClr val="tx1"/>
                    </a:solidFill>
                    <a:effectLst/>
                    <a:latin typeface="+mn-lt"/>
                    <a:ea typeface="+mn-ea"/>
                    <a:cs typeface="+mn-cs"/>
                  </a:rPr>
                  <a:t>gồm</a:t>
                </a:r>
                <a:endParaRPr lang="vi-VN" sz="1100" kern="1200">
                  <a:solidFill>
                    <a:schemeClr val="tx1"/>
                  </a:solidFill>
                  <a:effectLst/>
                  <a:latin typeface="+mn-lt"/>
                  <a:ea typeface="+mn-ea"/>
                  <a:cs typeface="+mn-cs"/>
                </a:endParaRPr>
              </a:p>
              <a:p>
                <a:pPr lvl="2"/>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oMath>
                </a14:m>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tọa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tượng</a:t>
                </a:r>
                <a:r>
                  <a:rPr lang="en-US" sz="1200" kern="1200">
                    <a:solidFill>
                      <a:schemeClr val="tx1"/>
                    </a:solidFill>
                    <a:effectLst/>
                    <a:latin typeface="+mn-lt"/>
                    <a:ea typeface="+mn-ea"/>
                    <a:cs typeface="+mn-cs"/>
                  </a:rPr>
                  <a:t> so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grid cell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chuẩn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hóa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đoạn</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[0, 1]</a:t>
                </a:r>
                <a:endParaRPr lang="vi-VN" sz="1100" kern="1200">
                  <a:solidFill>
                    <a:schemeClr val="tx1"/>
                  </a:solidFill>
                  <a:effectLst/>
                  <a:latin typeface="+mn-lt"/>
                  <a:ea typeface="+mn-ea"/>
                  <a:cs typeface="+mn-cs"/>
                </a:endParaRPr>
              </a:p>
              <a:p>
                <a:pPr lvl="2"/>
                <a14:m>
                  <m:oMath xmlns:m="http://schemas.openxmlformats.org/officeDocument/2006/math">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𝑤</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h</m:t>
                    </m:r>
                    <m:r>
                      <a:rPr lang="en-US" sz="1200" i="1" kern="1200">
                        <a:solidFill>
                          <a:schemeClr val="tx1"/>
                        </a:solidFill>
                        <a:effectLst/>
                        <a:latin typeface="Cambria Math" panose="02040503050406030204" pitchFamily="18" charset="0"/>
                        <a:ea typeface="+mn-ea"/>
                        <a:cs typeface="+mn-cs"/>
                      </a:rPr>
                      <m:t>)</m:t>
                    </m:r>
                  </m:oMath>
                </a14:m>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lượt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rộng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bounding box </a:t>
                </a:r>
              </a:p>
              <a:p>
                <a:pPr lvl="2"/>
                <a:endParaRPr lang="vi-VN"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1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a:t>
                </a:r>
                <a:r>
                  <a:rPr lang="en-US" sz="1200" kern="1200">
                    <a:solidFill>
                      <a:schemeClr val="tx1"/>
                    </a:solidFill>
                    <a:effectLst/>
                    <a:latin typeface="+mn-lt"/>
                    <a:ea typeface="+mn-ea"/>
                    <a:cs typeface="+mn-cs"/>
                  </a:rPr>
                  <a:t> tin </a:t>
                </a:r>
                <a:r>
                  <a:rPr lang="en-US" sz="1200" kern="1200" err="1">
                    <a:solidFill>
                      <a:schemeClr val="tx1"/>
                    </a:solidFill>
                    <a:effectLst/>
                    <a:latin typeface="+mn-lt"/>
                    <a:ea typeface="+mn-ea"/>
                    <a:cs typeface="+mn-cs"/>
                  </a:rPr>
                  <a:t>cậy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p_c</a:t>
                </a:r>
                <a:r>
                  <a:rPr lang="en-US" sz="1200" kern="1200">
                    <a:solidFill>
                      <a:schemeClr val="tx1"/>
                    </a:solidFill>
                    <a:effectLst/>
                    <a:latin typeface="+mn-lt"/>
                    <a:ea typeface="+mn-ea"/>
                    <a:cs typeface="+mn-cs"/>
                  </a:rPr>
                  <a:t>(box confidence score)</a:t>
                </a:r>
              </a:p>
              <a:p>
                <a:pPr lvl="1"/>
                <a:endParaRPr lang="vi-VN" sz="1100" kern="1200">
                  <a:solidFill>
                    <a:schemeClr val="tx1"/>
                  </a:solidFill>
                  <a:effectLst/>
                  <a:latin typeface="+mn-lt"/>
                  <a:ea typeface="+mn-ea"/>
                  <a:cs typeface="+mn-cs"/>
                </a:endParaRPr>
              </a:p>
              <a:p>
                <a:pPr lvl="1"/>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đoán</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C </a:t>
                </a:r>
                <a:r>
                  <a:rPr lang="en-US" sz="1200" kern="1200" err="1">
                    <a:solidFill>
                      <a:schemeClr val="tx1"/>
                    </a:solidFill>
                    <a:effectLst/>
                    <a:latin typeface="+mn-lt"/>
                    <a:ea typeface="+mn-ea"/>
                    <a:cs typeface="+mn-cs"/>
                  </a:rPr>
                  <a:t>lớp</a:t>
                </a:r>
                <a:r>
                  <a:rPr lang="en-US" sz="1200" kern="1200">
                    <a:solidFill>
                      <a:schemeClr val="tx1"/>
                    </a:solidFill>
                    <a:effectLst/>
                    <a:latin typeface="+mn-lt"/>
                    <a:ea typeface="+mn-ea"/>
                    <a:cs typeface="+mn-cs"/>
                  </a:rPr>
                  <a:t> (conditional class probability) </a:t>
                </a:r>
                <a:r>
                  <a:rPr lang="en-US" sz="1200" kern="1200" err="1">
                    <a:solidFill>
                      <a:schemeClr val="tx1"/>
                    </a:solidFill>
                    <a:effectLst/>
                    <a:latin typeface="+mn-lt"/>
                    <a:ea typeface="+mn-ea"/>
                    <a:cs typeface="+mn-cs"/>
                  </a:rPr>
                  <a:t>mà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tượng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bounding box </a:t>
                </a:r>
                <a:r>
                  <a:rPr lang="en-US" sz="1200" kern="1200" err="1">
                    <a:solidFill>
                      <a:schemeClr val="tx1"/>
                    </a:solidFill>
                    <a:effectLst/>
                    <a:latin typeface="+mn-lt"/>
                    <a:ea typeface="+mn-ea"/>
                    <a:cs typeface="+mn-cs"/>
                  </a:rPr>
                  <a:t>thuộc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về</a:t>
                </a:r>
                <a:r>
                  <a:rPr lang="en-US" sz="1200" kern="1200">
                    <a:solidFill>
                      <a:schemeClr val="tx1"/>
                    </a:solidFill>
                    <a:effectLst/>
                    <a:latin typeface="+mn-lt"/>
                    <a:ea typeface="+mn-ea"/>
                    <a:cs typeface="+mn-cs"/>
                  </a:rPr>
                  <a:t>. </a:t>
                </a:r>
              </a:p>
              <a:p>
                <a:endParaRPr lang="en-US"/>
              </a:p>
              <a:p>
                <a:r>
                  <a:rPr lang="en-US" err="1"/>
                  <a:t>Đọc</a:t>
                </a:r>
                <a:r>
                  <a:rPr lang="en-US"/>
                  <a:t> </a:t>
                </a:r>
                <a:r>
                  <a:rPr lang="en-US" err="1"/>
                  <a:t>đoạn</a:t>
                </a:r>
                <a:r>
                  <a:rPr lang="en-US"/>
                  <a:t> </a:t>
                </a:r>
                <a:r>
                  <a:rPr lang="en-US" err="1"/>
                  <a:t>đầu</a:t>
                </a:r>
                <a:r>
                  <a:rPr lang="en-US"/>
                  <a:t>.</a:t>
                </a:r>
              </a:p>
              <a:p>
                <a:endParaRPr lang="en-US"/>
              </a:p>
              <a:p>
                <a:r>
                  <a:rPr lang="en-US" err="1"/>
                  <a:t>Trong</a:t>
                </a:r>
                <a:r>
                  <a:rPr lang="en-US"/>
                  <a:t> </a:t>
                </a:r>
                <a:r>
                  <a:rPr lang="en-US" err="1"/>
                  <a:t>lúc</a:t>
                </a:r>
                <a:r>
                  <a:rPr lang="en-US"/>
                  <a:t> train, </a:t>
                </a:r>
                <a:r>
                  <a:rPr lang="en-US" err="1"/>
                  <a:t>các</a:t>
                </a:r>
                <a:r>
                  <a:rPr lang="en-US"/>
                  <a:t> cell </a:t>
                </a:r>
                <a:r>
                  <a:rPr lang="en-US" err="1"/>
                  <a:t>càng</a:t>
                </a:r>
                <a:r>
                  <a:rPr lang="en-US"/>
                  <a:t> </a:t>
                </a:r>
                <a:r>
                  <a:rPr lang="en-US" err="1"/>
                  <a:t>gần</a:t>
                </a:r>
                <a:r>
                  <a:rPr lang="en-US"/>
                  <a:t> true box </a:t>
                </a:r>
                <a:r>
                  <a:rPr lang="vi-VN" err="1"/>
                  <a:t>thì</a:t>
                </a:r>
                <a:r>
                  <a:rPr lang="vi-VN"/>
                  <a:t> </a:t>
                </a:r>
                <a:r>
                  <a:rPr lang="vi-VN" err="1"/>
                  <a:t>giá</a:t>
                </a:r>
                <a:r>
                  <a:rPr lang="vi-VN"/>
                  <a:t> </a:t>
                </a:r>
                <a:r>
                  <a:rPr lang="vi-VN" err="1"/>
                  <a:t>trị</a:t>
                </a:r>
                <a:r>
                  <a:rPr lang="vi-VN"/>
                  <a:t> </a:t>
                </a:r>
                <a:r>
                  <a:rPr lang="vi-VN" err="1"/>
                  <a:t>dự</a:t>
                </a:r>
                <a:r>
                  <a:rPr lang="vi-VN"/>
                  <a:t> </a:t>
                </a:r>
                <a:r>
                  <a:rPr lang="vi-VN" err="1"/>
                  <a:t>đoán</a:t>
                </a:r>
                <a:r>
                  <a:rPr lang="vi-VN"/>
                  <a:t> </a:t>
                </a:r>
                <a:r>
                  <a:rPr lang="vi-VN" err="1"/>
                  <a:t>Pc</a:t>
                </a:r>
                <a:r>
                  <a:rPr lang="vi-VN"/>
                  <a:t> </a:t>
                </a:r>
                <a:r>
                  <a:rPr lang="vi-VN" err="1"/>
                  <a:t>càng</a:t>
                </a:r>
                <a:r>
                  <a:rPr lang="vi-VN"/>
                  <a:t> </a:t>
                </a:r>
                <a:r>
                  <a:rPr lang="vi-VN" err="1"/>
                  <a:t>gần</a:t>
                </a:r>
                <a:r>
                  <a:rPr lang="vi-VN"/>
                  <a:t> </a:t>
                </a:r>
                <a:r>
                  <a:rPr lang="vi-VN" err="1"/>
                  <a:t>bằng</a:t>
                </a:r>
                <a:r>
                  <a:rPr lang="vi-VN"/>
                  <a:t> 1.</a:t>
                </a:r>
              </a:p>
              <a:p>
                <a:endParaRPr lang="vi-VN"/>
              </a:p>
              <a:p>
                <a:r>
                  <a:rPr lang="vi-VN" err="1"/>
                  <a:t>Giá</a:t>
                </a:r>
                <a:r>
                  <a:rPr lang="vi-VN"/>
                  <a:t> </a:t>
                </a:r>
                <a:r>
                  <a:rPr lang="vi-VN" err="1"/>
                  <a:t>trị</a:t>
                </a:r>
                <a:r>
                  <a:rPr lang="vi-VN"/>
                  <a:t> </a:t>
                </a:r>
                <a:r>
                  <a:rPr lang="vi-VN" err="1"/>
                  <a:t>Pc</a:t>
                </a:r>
                <a:r>
                  <a:rPr lang="vi-VN"/>
                  <a:t> </a:t>
                </a:r>
                <a:r>
                  <a:rPr lang="vi-VN" err="1"/>
                  <a:t>của</a:t>
                </a:r>
                <a:r>
                  <a:rPr lang="vi-VN"/>
                  <a:t> </a:t>
                </a:r>
                <a:r>
                  <a:rPr lang="vi-VN" err="1"/>
                  <a:t>true</a:t>
                </a:r>
                <a:r>
                  <a:rPr lang="vi-VN"/>
                  <a:t> </a:t>
                </a:r>
                <a:r>
                  <a:rPr lang="vi-VN" err="1"/>
                  <a:t>box</a:t>
                </a:r>
                <a:r>
                  <a:rPr lang="vi-VN"/>
                  <a:t> </a:t>
                </a:r>
                <a:r>
                  <a:rPr lang="vi-VN" err="1"/>
                  <a:t>được</a:t>
                </a:r>
                <a:r>
                  <a:rPr lang="vi-VN"/>
                  <a:t> </a:t>
                </a:r>
                <a:r>
                  <a:rPr lang="vi-VN" err="1"/>
                  <a:t>tính</a:t>
                </a:r>
                <a:r>
                  <a:rPr lang="vi-VN"/>
                  <a:t> </a:t>
                </a:r>
                <a:r>
                  <a:rPr lang="vi-VN" err="1"/>
                  <a:t>bằng</a:t>
                </a:r>
                <a:r>
                  <a:rPr lang="vi-VN"/>
                  <a:t> IOU nhân </a:t>
                </a:r>
                <a:r>
                  <a:rPr lang="vi-VN" err="1"/>
                  <a:t>với</a:t>
                </a:r>
                <a:r>
                  <a:rPr lang="vi-VN"/>
                  <a:t> 1 khi ô </a:t>
                </a:r>
                <a:r>
                  <a:rPr lang="vi-VN" err="1"/>
                  <a:t>chịu</a:t>
                </a:r>
                <a:r>
                  <a:rPr lang="vi-VN"/>
                  <a:t> </a:t>
                </a:r>
                <a:r>
                  <a:rPr lang="vi-VN" err="1"/>
                  <a:t>trách</a:t>
                </a:r>
                <a:r>
                  <a:rPr lang="vi-VN"/>
                  <a:t> </a:t>
                </a:r>
                <a:r>
                  <a:rPr lang="vi-VN" err="1"/>
                  <a:t>nhiệm</a:t>
                </a:r>
                <a:r>
                  <a:rPr lang="vi-VN"/>
                  <a:t> </a:t>
                </a:r>
                <a:r>
                  <a:rPr lang="vi-VN" err="1"/>
                  <a:t>dự</a:t>
                </a:r>
                <a:r>
                  <a:rPr lang="vi-VN"/>
                  <a:t> </a:t>
                </a:r>
                <a:r>
                  <a:rPr lang="vi-VN" err="1"/>
                  <a:t>đoán</a:t>
                </a:r>
                <a:r>
                  <a:rPr lang="vi-VN"/>
                  <a:t> </a:t>
                </a:r>
                <a:r>
                  <a:rPr lang="vi-VN" err="1"/>
                  <a:t>đối</a:t>
                </a:r>
                <a:r>
                  <a:rPr lang="vi-VN"/>
                  <a:t> </a:t>
                </a:r>
                <a:r>
                  <a:rPr lang="vi-VN" err="1"/>
                  <a:t>tượng</a:t>
                </a:r>
                <a:r>
                  <a:rPr lang="vi-VN"/>
                  <a:t>, </a:t>
                </a:r>
                <a:r>
                  <a:rPr lang="vi-VN" err="1"/>
                  <a:t>và</a:t>
                </a:r>
                <a:r>
                  <a:rPr lang="vi-VN"/>
                  <a:t> </a:t>
                </a:r>
                <a:r>
                  <a:rPr lang="vi-VN" err="1"/>
                  <a:t>bằng</a:t>
                </a:r>
                <a:r>
                  <a:rPr lang="vi-VN"/>
                  <a:t> 0 </a:t>
                </a:r>
                <a:r>
                  <a:rPr lang="vi-VN" err="1"/>
                  <a:t>với</a:t>
                </a:r>
                <a:r>
                  <a:rPr lang="vi-VN"/>
                  <a:t> </a:t>
                </a:r>
                <a:r>
                  <a:rPr lang="vi-VN" err="1"/>
                  <a:t>các</a:t>
                </a:r>
                <a:r>
                  <a:rPr lang="vi-VN"/>
                  <a:t> ô </a:t>
                </a:r>
                <a:r>
                  <a:rPr lang="vi-VN" err="1"/>
                  <a:t>còn</a:t>
                </a:r>
                <a:r>
                  <a:rPr lang="vi-VN"/>
                  <a:t> </a:t>
                </a:r>
                <a:r>
                  <a:rPr lang="vi-VN" err="1"/>
                  <a:t>lại</a:t>
                </a:r>
                <a:endParaRPr lang="vi-VN"/>
              </a:p>
              <a:p>
                <a:endParaRPr lang="vi-VN"/>
              </a:p>
              <a:p>
                <a:r>
                  <a:rPr lang="vi-VN" err="1"/>
                  <a:t>Đoạn</a:t>
                </a:r>
                <a:r>
                  <a:rPr lang="vi-VN"/>
                  <a:t> </a:t>
                </a:r>
                <a:r>
                  <a:rPr lang="vi-VN" err="1"/>
                  <a:t>kế</a:t>
                </a:r>
                <a:r>
                  <a:rPr lang="vi-VN"/>
                  <a:t>.</a:t>
                </a:r>
              </a:p>
              <a:p>
                <a:endParaRPr lang="en-US"/>
              </a:p>
            </p:txBody>
          </p:sp>
        </mc:Choice>
        <mc:Fallback xmlns="">
          <p:sp>
            <p:nvSpPr>
              <p:cNvPr id="3" name="Notes Placeholder 2"/>
              <p:cNvSpPr>
                <a:spLocks noGrp="1"/>
              </p:cNvSpPr>
              <p:nvPr>
                <p:ph type="body" idx="1"/>
              </p:nvPr>
            </p:nvSpPr>
            <p:spPr/>
            <p:txBody>
              <a:bodyPr/>
              <a:lstStyle/>
              <a:p>
                <a:pPr lvl="0"/>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 4, 1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C </a:t>
                </a:r>
                <a:r>
                  <a:rPr lang="en-US" sz="1200" kern="1200" err="1">
                    <a:solidFill>
                      <a:schemeClr val="tx1"/>
                    </a:solidFill>
                    <a:effectLst/>
                    <a:latin typeface="+mn-lt"/>
                    <a:ea typeface="+mn-ea"/>
                    <a:cs typeface="+mn-cs"/>
                  </a:rPr>
                  <a:t>chính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thành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bounding box: </a:t>
                </a:r>
              </a:p>
              <a:p>
                <a:pPr lvl="1"/>
                <a:r>
                  <a:rPr lang="en-US" sz="1200" kern="1200">
                    <a:solidFill>
                      <a:schemeClr val="tx1"/>
                    </a:solidFill>
                    <a:effectLst/>
                    <a:latin typeface="+mn-lt"/>
                    <a:ea typeface="+mn-ea"/>
                    <a:cs typeface="+mn-cs"/>
                  </a:rPr>
                  <a:t>4 </a:t>
                </a:r>
                <a:r>
                  <a:rPr lang="en-US" sz="1200" kern="1200" err="1">
                    <a:solidFill>
                      <a:schemeClr val="tx1"/>
                    </a:solidFill>
                    <a:effectLst/>
                    <a:latin typeface="+mn-lt"/>
                    <a:ea typeface="+mn-ea"/>
                    <a:cs typeface="+mn-cs"/>
                  </a:rPr>
                  <a:t>tọa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a:t>
                </a:r>
                <a:r>
                  <a:rPr lang="en-US" sz="1200" kern="1200">
                    <a:solidFill>
                      <a:schemeClr val="tx1"/>
                    </a:solidFill>
                    <a:effectLst/>
                    <a:latin typeface="+mn-lt"/>
                    <a:ea typeface="+mn-ea"/>
                    <a:cs typeface="+mn-cs"/>
                  </a:rPr>
                  <a:t> (coordinate) bounding box </a:t>
                </a:r>
                <a:r>
                  <a:rPr lang="en-US" sz="1200" kern="1200" err="1">
                    <a:solidFill>
                      <a:schemeClr val="tx1"/>
                    </a:solidFill>
                    <a:effectLst/>
                    <a:latin typeface="+mn-lt"/>
                    <a:ea typeface="+mn-ea"/>
                    <a:cs typeface="+mn-cs"/>
                  </a:rPr>
                  <a:t>gồm</a:t>
                </a:r>
                <a:endParaRPr lang="vi-VN" sz="1100" kern="1200">
                  <a:solidFill>
                    <a:schemeClr val="tx1"/>
                  </a:solidFill>
                  <a:effectLst/>
                  <a:latin typeface="+mn-lt"/>
                  <a:ea typeface="+mn-ea"/>
                  <a:cs typeface="+mn-cs"/>
                </a:endParaRPr>
              </a:p>
              <a:p>
                <a:pPr lvl="2"/>
                <a:r>
                  <a:rPr lang="en-US" sz="1200" i="0" kern="1200">
                    <a:solidFill>
                      <a:schemeClr val="tx1"/>
                    </a:solidFill>
                    <a:effectLst/>
                    <a:latin typeface="Cambria Math" panose="02040503050406030204" pitchFamily="18" charset="0"/>
                    <a:ea typeface="+mn-ea"/>
                    <a:cs typeface="+mn-cs"/>
                  </a:rPr>
                  <a:t>(𝑥,𝑦)</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tọa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tượng</a:t>
                </a:r>
                <a:r>
                  <a:rPr lang="en-US" sz="1200" kern="1200">
                    <a:solidFill>
                      <a:schemeClr val="tx1"/>
                    </a:solidFill>
                    <a:effectLst/>
                    <a:latin typeface="+mn-lt"/>
                    <a:ea typeface="+mn-ea"/>
                    <a:cs typeface="+mn-cs"/>
                  </a:rPr>
                  <a:t> so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grid cell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chuẩn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hóa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đoạn</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[0, 1]</a:t>
                </a:r>
                <a:endParaRPr lang="vi-VN" sz="1100" kern="1200">
                  <a:solidFill>
                    <a:schemeClr val="tx1"/>
                  </a:solidFill>
                  <a:effectLst/>
                  <a:latin typeface="+mn-lt"/>
                  <a:ea typeface="+mn-ea"/>
                  <a:cs typeface="+mn-cs"/>
                </a:endParaRPr>
              </a:p>
              <a:p>
                <a:pPr lvl="2"/>
                <a:r>
                  <a:rPr lang="en-US" sz="1200" i="0" kern="1200">
                    <a:solidFill>
                      <a:schemeClr val="tx1"/>
                    </a:solidFill>
                    <a:effectLst/>
                    <a:latin typeface="Cambria Math" panose="02040503050406030204" pitchFamily="18" charset="0"/>
                    <a:ea typeface="+mn-ea"/>
                    <a:cs typeface="+mn-cs"/>
                  </a:rPr>
                  <a:t>(𝑤,ℎ)</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lượt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rộng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bounding box </a:t>
                </a:r>
              </a:p>
              <a:p>
                <a:pPr lvl="2"/>
                <a:endParaRPr lang="vi-VN" sz="1100" kern="1200">
                  <a:solidFill>
                    <a:schemeClr val="tx1"/>
                  </a:solidFill>
                  <a:effectLst/>
                  <a:latin typeface="+mn-lt"/>
                  <a:ea typeface="+mn-ea"/>
                  <a:cs typeface="+mn-cs"/>
                </a:endParaRPr>
              </a:p>
              <a:p>
                <a:pPr lvl="1"/>
                <a:r>
                  <a:rPr lang="en-US" sz="1200" kern="1200">
                    <a:solidFill>
                      <a:schemeClr val="tx1"/>
                    </a:solidFill>
                    <a:effectLst/>
                    <a:latin typeface="+mn-lt"/>
                    <a:ea typeface="+mn-ea"/>
                    <a:cs typeface="+mn-cs"/>
                  </a:rPr>
                  <a:t>1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a:t>
                </a:r>
                <a:r>
                  <a:rPr lang="en-US" sz="1200" kern="1200">
                    <a:solidFill>
                      <a:schemeClr val="tx1"/>
                    </a:solidFill>
                    <a:effectLst/>
                    <a:latin typeface="+mn-lt"/>
                    <a:ea typeface="+mn-ea"/>
                    <a:cs typeface="+mn-cs"/>
                  </a:rPr>
                  <a:t> tin </a:t>
                </a:r>
                <a:r>
                  <a:rPr lang="en-US" sz="1200" kern="1200" err="1">
                    <a:solidFill>
                      <a:schemeClr val="tx1"/>
                    </a:solidFill>
                    <a:effectLst/>
                    <a:latin typeface="+mn-lt"/>
                    <a:ea typeface="+mn-ea"/>
                    <a:cs typeface="+mn-cs"/>
                  </a:rPr>
                  <a:t>cậy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p_c</a:t>
                </a:r>
                <a:r>
                  <a:rPr lang="en-US" sz="1200" kern="1200">
                    <a:solidFill>
                      <a:schemeClr val="tx1"/>
                    </a:solidFill>
                    <a:effectLst/>
                    <a:latin typeface="+mn-lt"/>
                    <a:ea typeface="+mn-ea"/>
                    <a:cs typeface="+mn-cs"/>
                  </a:rPr>
                  <a:t>(box confidence score)</a:t>
                </a:r>
              </a:p>
              <a:p>
                <a:pPr lvl="1"/>
                <a:endParaRPr lang="vi-VN" sz="1100" kern="1200">
                  <a:solidFill>
                    <a:schemeClr val="tx1"/>
                  </a:solidFill>
                  <a:effectLst/>
                  <a:latin typeface="+mn-lt"/>
                  <a:ea typeface="+mn-ea"/>
                  <a:cs typeface="+mn-cs"/>
                </a:endParaRPr>
              </a:p>
              <a:p>
                <a:pPr lvl="1"/>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đoán</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C </a:t>
                </a:r>
                <a:r>
                  <a:rPr lang="en-US" sz="1200" kern="1200" err="1">
                    <a:solidFill>
                      <a:schemeClr val="tx1"/>
                    </a:solidFill>
                    <a:effectLst/>
                    <a:latin typeface="+mn-lt"/>
                    <a:ea typeface="+mn-ea"/>
                    <a:cs typeface="+mn-cs"/>
                  </a:rPr>
                  <a:t>lớp</a:t>
                </a:r>
                <a:r>
                  <a:rPr lang="en-US" sz="1200" kern="1200">
                    <a:solidFill>
                      <a:schemeClr val="tx1"/>
                    </a:solidFill>
                    <a:effectLst/>
                    <a:latin typeface="+mn-lt"/>
                    <a:ea typeface="+mn-ea"/>
                    <a:cs typeface="+mn-cs"/>
                  </a:rPr>
                  <a:t> (conditional class probability) </a:t>
                </a:r>
                <a:r>
                  <a:rPr lang="en-US" sz="1200" kern="1200" err="1">
                    <a:solidFill>
                      <a:schemeClr val="tx1"/>
                    </a:solidFill>
                    <a:effectLst/>
                    <a:latin typeface="+mn-lt"/>
                    <a:ea typeface="+mn-ea"/>
                    <a:cs typeface="+mn-cs"/>
                  </a:rPr>
                  <a:t>mà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tượng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bounding box </a:t>
                </a:r>
                <a:r>
                  <a:rPr lang="en-US" sz="1200" kern="1200" err="1">
                    <a:solidFill>
                      <a:schemeClr val="tx1"/>
                    </a:solidFill>
                    <a:effectLst/>
                    <a:latin typeface="+mn-lt"/>
                    <a:ea typeface="+mn-ea"/>
                    <a:cs typeface="+mn-cs"/>
                  </a:rPr>
                  <a:t>thuộc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về</a:t>
                </a:r>
                <a:r>
                  <a:rPr lang="en-US" sz="1200" kern="1200">
                    <a:solidFill>
                      <a:schemeClr val="tx1"/>
                    </a:solidFill>
                    <a:effectLst/>
                    <a:latin typeface="+mn-lt"/>
                    <a:ea typeface="+mn-ea"/>
                    <a:cs typeface="+mn-cs"/>
                  </a:rPr>
                  <a:t>. </a:t>
                </a:r>
              </a:p>
              <a:p>
                <a:endParaRPr lang="en-US"/>
              </a:p>
              <a:p>
                <a:r>
                  <a:rPr lang="en-US" err="1"/>
                  <a:t>Đọc</a:t>
                </a:r>
                <a:r>
                  <a:rPr lang="en-US"/>
                  <a:t> </a:t>
                </a:r>
                <a:r>
                  <a:rPr lang="en-US" err="1"/>
                  <a:t>đoạn</a:t>
                </a:r>
                <a:r>
                  <a:rPr lang="en-US"/>
                  <a:t> </a:t>
                </a:r>
                <a:r>
                  <a:rPr lang="en-US" err="1"/>
                  <a:t>đầu</a:t>
                </a:r>
                <a:r>
                  <a:rPr lang="en-US"/>
                  <a:t>.</a:t>
                </a:r>
              </a:p>
              <a:p>
                <a:endParaRPr lang="en-US"/>
              </a:p>
              <a:p>
                <a:r>
                  <a:rPr lang="en-US" err="1"/>
                  <a:t>Trong</a:t>
                </a:r>
                <a:r>
                  <a:rPr lang="en-US"/>
                  <a:t> </a:t>
                </a:r>
                <a:r>
                  <a:rPr lang="en-US" err="1"/>
                  <a:t>lúc</a:t>
                </a:r>
                <a:r>
                  <a:rPr lang="en-US"/>
                  <a:t> train, </a:t>
                </a:r>
                <a:r>
                  <a:rPr lang="en-US" err="1"/>
                  <a:t>các</a:t>
                </a:r>
                <a:r>
                  <a:rPr lang="en-US"/>
                  <a:t> cell </a:t>
                </a:r>
                <a:r>
                  <a:rPr lang="en-US" err="1"/>
                  <a:t>càng</a:t>
                </a:r>
                <a:r>
                  <a:rPr lang="en-US"/>
                  <a:t> </a:t>
                </a:r>
                <a:r>
                  <a:rPr lang="en-US" err="1"/>
                  <a:t>gần</a:t>
                </a:r>
                <a:r>
                  <a:rPr lang="en-US"/>
                  <a:t> true box </a:t>
                </a:r>
                <a:r>
                  <a:rPr lang="vi-VN" err="1"/>
                  <a:t>thì</a:t>
                </a:r>
                <a:r>
                  <a:rPr lang="vi-VN"/>
                  <a:t> </a:t>
                </a:r>
                <a:r>
                  <a:rPr lang="vi-VN" err="1"/>
                  <a:t>giá</a:t>
                </a:r>
                <a:r>
                  <a:rPr lang="vi-VN"/>
                  <a:t> </a:t>
                </a:r>
                <a:r>
                  <a:rPr lang="vi-VN" err="1"/>
                  <a:t>trị</a:t>
                </a:r>
                <a:r>
                  <a:rPr lang="vi-VN"/>
                  <a:t> </a:t>
                </a:r>
                <a:r>
                  <a:rPr lang="vi-VN" err="1"/>
                  <a:t>dự</a:t>
                </a:r>
                <a:r>
                  <a:rPr lang="vi-VN"/>
                  <a:t> </a:t>
                </a:r>
                <a:r>
                  <a:rPr lang="vi-VN" err="1"/>
                  <a:t>đoán</a:t>
                </a:r>
                <a:r>
                  <a:rPr lang="vi-VN"/>
                  <a:t> </a:t>
                </a:r>
                <a:r>
                  <a:rPr lang="vi-VN" err="1"/>
                  <a:t>Pc</a:t>
                </a:r>
                <a:r>
                  <a:rPr lang="vi-VN"/>
                  <a:t> </a:t>
                </a:r>
                <a:r>
                  <a:rPr lang="vi-VN" err="1"/>
                  <a:t>càng</a:t>
                </a:r>
                <a:r>
                  <a:rPr lang="vi-VN"/>
                  <a:t> </a:t>
                </a:r>
                <a:r>
                  <a:rPr lang="vi-VN" err="1"/>
                  <a:t>gần</a:t>
                </a:r>
                <a:r>
                  <a:rPr lang="vi-VN"/>
                  <a:t> </a:t>
                </a:r>
                <a:r>
                  <a:rPr lang="vi-VN" err="1"/>
                  <a:t>bằng</a:t>
                </a:r>
                <a:r>
                  <a:rPr lang="vi-VN"/>
                  <a:t> 1.</a:t>
                </a:r>
              </a:p>
              <a:p>
                <a:endParaRPr lang="vi-VN"/>
              </a:p>
              <a:p>
                <a:r>
                  <a:rPr lang="vi-VN" err="1"/>
                  <a:t>Giá</a:t>
                </a:r>
                <a:r>
                  <a:rPr lang="vi-VN"/>
                  <a:t> </a:t>
                </a:r>
                <a:r>
                  <a:rPr lang="vi-VN" err="1"/>
                  <a:t>trị</a:t>
                </a:r>
                <a:r>
                  <a:rPr lang="vi-VN"/>
                  <a:t> </a:t>
                </a:r>
                <a:r>
                  <a:rPr lang="vi-VN" err="1"/>
                  <a:t>Pc</a:t>
                </a:r>
                <a:r>
                  <a:rPr lang="vi-VN"/>
                  <a:t> </a:t>
                </a:r>
                <a:r>
                  <a:rPr lang="vi-VN" err="1"/>
                  <a:t>của</a:t>
                </a:r>
                <a:r>
                  <a:rPr lang="vi-VN"/>
                  <a:t> </a:t>
                </a:r>
                <a:r>
                  <a:rPr lang="vi-VN" err="1"/>
                  <a:t>true</a:t>
                </a:r>
                <a:r>
                  <a:rPr lang="vi-VN"/>
                  <a:t> </a:t>
                </a:r>
                <a:r>
                  <a:rPr lang="vi-VN" err="1"/>
                  <a:t>box</a:t>
                </a:r>
                <a:r>
                  <a:rPr lang="vi-VN"/>
                  <a:t> </a:t>
                </a:r>
                <a:r>
                  <a:rPr lang="vi-VN" err="1"/>
                  <a:t>được</a:t>
                </a:r>
                <a:r>
                  <a:rPr lang="vi-VN"/>
                  <a:t> </a:t>
                </a:r>
                <a:r>
                  <a:rPr lang="vi-VN" err="1"/>
                  <a:t>tính</a:t>
                </a:r>
                <a:r>
                  <a:rPr lang="vi-VN"/>
                  <a:t> </a:t>
                </a:r>
                <a:r>
                  <a:rPr lang="vi-VN" err="1"/>
                  <a:t>bằng</a:t>
                </a:r>
                <a:r>
                  <a:rPr lang="vi-VN"/>
                  <a:t> IOU nhân </a:t>
                </a:r>
                <a:r>
                  <a:rPr lang="vi-VN" err="1"/>
                  <a:t>với</a:t>
                </a:r>
                <a:r>
                  <a:rPr lang="vi-VN"/>
                  <a:t> 1 khi ô </a:t>
                </a:r>
                <a:r>
                  <a:rPr lang="vi-VN" err="1"/>
                  <a:t>chịu</a:t>
                </a:r>
                <a:r>
                  <a:rPr lang="vi-VN"/>
                  <a:t> </a:t>
                </a:r>
                <a:r>
                  <a:rPr lang="vi-VN" err="1"/>
                  <a:t>trách</a:t>
                </a:r>
                <a:r>
                  <a:rPr lang="vi-VN"/>
                  <a:t> </a:t>
                </a:r>
                <a:r>
                  <a:rPr lang="vi-VN" err="1"/>
                  <a:t>nhiệm</a:t>
                </a:r>
                <a:r>
                  <a:rPr lang="vi-VN"/>
                  <a:t> </a:t>
                </a:r>
                <a:r>
                  <a:rPr lang="vi-VN" err="1"/>
                  <a:t>dự</a:t>
                </a:r>
                <a:r>
                  <a:rPr lang="vi-VN"/>
                  <a:t> </a:t>
                </a:r>
                <a:r>
                  <a:rPr lang="vi-VN" err="1"/>
                  <a:t>đoán</a:t>
                </a:r>
                <a:r>
                  <a:rPr lang="vi-VN"/>
                  <a:t> </a:t>
                </a:r>
                <a:r>
                  <a:rPr lang="vi-VN" err="1"/>
                  <a:t>đối</a:t>
                </a:r>
                <a:r>
                  <a:rPr lang="vi-VN"/>
                  <a:t> </a:t>
                </a:r>
                <a:r>
                  <a:rPr lang="vi-VN" err="1"/>
                  <a:t>tượng</a:t>
                </a:r>
                <a:r>
                  <a:rPr lang="vi-VN"/>
                  <a:t>, </a:t>
                </a:r>
                <a:r>
                  <a:rPr lang="vi-VN" err="1"/>
                  <a:t>và</a:t>
                </a:r>
                <a:r>
                  <a:rPr lang="vi-VN"/>
                  <a:t> </a:t>
                </a:r>
                <a:r>
                  <a:rPr lang="vi-VN" err="1"/>
                  <a:t>bằng</a:t>
                </a:r>
                <a:r>
                  <a:rPr lang="vi-VN"/>
                  <a:t> 0 </a:t>
                </a:r>
                <a:r>
                  <a:rPr lang="vi-VN" err="1"/>
                  <a:t>với</a:t>
                </a:r>
                <a:r>
                  <a:rPr lang="vi-VN"/>
                  <a:t> </a:t>
                </a:r>
                <a:r>
                  <a:rPr lang="vi-VN" err="1"/>
                  <a:t>các</a:t>
                </a:r>
                <a:r>
                  <a:rPr lang="vi-VN"/>
                  <a:t> ô </a:t>
                </a:r>
                <a:r>
                  <a:rPr lang="vi-VN" err="1"/>
                  <a:t>còn</a:t>
                </a:r>
                <a:r>
                  <a:rPr lang="vi-VN"/>
                  <a:t> </a:t>
                </a:r>
                <a:r>
                  <a:rPr lang="vi-VN" err="1"/>
                  <a:t>lại</a:t>
                </a:r>
                <a:endParaRPr lang="vi-VN"/>
              </a:p>
              <a:p>
                <a:endParaRPr lang="vi-VN"/>
              </a:p>
              <a:p>
                <a:r>
                  <a:rPr lang="vi-VN" err="1"/>
                  <a:t>Đoạn</a:t>
                </a:r>
                <a:r>
                  <a:rPr lang="vi-VN"/>
                  <a:t> </a:t>
                </a:r>
                <a:r>
                  <a:rPr lang="vi-VN" err="1"/>
                  <a:t>kế</a:t>
                </a:r>
                <a:r>
                  <a:rPr lang="vi-VN"/>
                  <a:t>.</a:t>
                </a:r>
              </a:p>
              <a:p>
                <a:endParaRPr lang="en-US"/>
              </a:p>
            </p:txBody>
          </p:sp>
        </mc:Fallback>
      </mc:AlternateContent>
      <p:sp>
        <p:nvSpPr>
          <p:cNvPr id="4" name="Slide Number Placeholder 3"/>
          <p:cNvSpPr>
            <a:spLocks noGrp="1"/>
          </p:cNvSpPr>
          <p:nvPr>
            <p:ph type="sldNum" sz="quarter" idx="5"/>
          </p:nvPr>
        </p:nvSpPr>
        <p:spPr/>
        <p:txBody>
          <a:bodyPr/>
          <a:lstStyle/>
          <a:p>
            <a:fld id="{AA05D22B-5825-4210-A858-E07DC47ABC9C}" type="slidenum">
              <a:rPr lang="vi-VN" smtClean="0"/>
              <a:t>10</a:t>
            </a:fld>
            <a:endParaRPr lang="vi-VN"/>
          </a:p>
        </p:txBody>
      </p:sp>
    </p:spTree>
    <p:extLst>
      <p:ext uri="{BB962C8B-B14F-4D97-AF65-F5344CB8AC3E}">
        <p14:creationId xmlns:p14="http://schemas.microsoft.com/office/powerpoint/2010/main" val="917297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5D22B-5825-4210-A858-E07DC47ABC9C}" type="slidenum">
              <a:rPr lang="vi-VN" smtClean="0"/>
              <a:t>11</a:t>
            </a:fld>
            <a:endParaRPr lang="vi-VN"/>
          </a:p>
        </p:txBody>
      </p:sp>
    </p:spTree>
    <p:extLst>
      <p:ext uri="{BB962C8B-B14F-4D97-AF65-F5344CB8AC3E}">
        <p14:creationId xmlns:p14="http://schemas.microsoft.com/office/powerpoint/2010/main" val="1930539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12</a:t>
            </a:fld>
            <a:endParaRPr lang="vi-VN"/>
          </a:p>
        </p:txBody>
      </p:sp>
    </p:spTree>
    <p:extLst>
      <p:ext uri="{BB962C8B-B14F-4D97-AF65-F5344CB8AC3E}">
        <p14:creationId xmlns:p14="http://schemas.microsoft.com/office/powerpoint/2010/main" val="347879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13</a:t>
            </a:fld>
            <a:endParaRPr lang="vi-VN"/>
          </a:p>
        </p:txBody>
      </p:sp>
    </p:spTree>
    <p:extLst>
      <p:ext uri="{BB962C8B-B14F-4D97-AF65-F5344CB8AC3E}">
        <p14:creationId xmlns:p14="http://schemas.microsoft.com/office/powerpoint/2010/main" val="2274573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14</a:t>
            </a:fld>
            <a:endParaRPr lang="vi-VN"/>
          </a:p>
        </p:txBody>
      </p:sp>
    </p:spTree>
    <p:extLst>
      <p:ext uri="{BB962C8B-B14F-4D97-AF65-F5344CB8AC3E}">
        <p14:creationId xmlns:p14="http://schemas.microsoft.com/office/powerpoint/2010/main" val="27197255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Giải</a:t>
            </a:r>
            <a:r>
              <a:rPr lang="en-US"/>
              <a:t> </a:t>
            </a:r>
            <a:r>
              <a:rPr lang="en-US" err="1"/>
              <a:t>thích</a:t>
            </a:r>
            <a:r>
              <a:rPr lang="en-US"/>
              <a:t> </a:t>
            </a:r>
            <a:r>
              <a:rPr lang="en-US" err="1"/>
              <a:t>IoU</a:t>
            </a:r>
            <a:r>
              <a:rPr lang="en-US"/>
              <a:t>: </a:t>
            </a:r>
            <a:r>
              <a:rPr lang="en-US" err="1"/>
              <a:t>diện</a:t>
            </a:r>
            <a:r>
              <a:rPr lang="en-US"/>
              <a:t> </a:t>
            </a:r>
            <a:r>
              <a:rPr lang="en-US" err="1"/>
              <a:t>tích</a:t>
            </a:r>
            <a:r>
              <a:rPr lang="en-US"/>
              <a:t> </a:t>
            </a:r>
            <a:r>
              <a:rPr lang="en-US" err="1"/>
              <a:t>phần</a:t>
            </a:r>
            <a:r>
              <a:rPr lang="en-US"/>
              <a:t> </a:t>
            </a:r>
            <a:r>
              <a:rPr lang="en-US" err="1"/>
              <a:t>giao</a:t>
            </a:r>
            <a:r>
              <a:rPr lang="en-US"/>
              <a:t> </a:t>
            </a:r>
            <a:r>
              <a:rPr lang="en-US" err="1"/>
              <a:t>của</a:t>
            </a:r>
            <a:r>
              <a:rPr lang="en-US"/>
              <a:t> 2 bounding box chia </a:t>
            </a:r>
            <a:r>
              <a:rPr lang="en-US" err="1"/>
              <a:t>cho</a:t>
            </a:r>
            <a:r>
              <a:rPr lang="en-US"/>
              <a:t> </a:t>
            </a:r>
            <a:r>
              <a:rPr lang="en-US" err="1"/>
              <a:t>phần</a:t>
            </a:r>
            <a:r>
              <a:rPr lang="en-US"/>
              <a:t> </a:t>
            </a:r>
            <a:r>
              <a:rPr lang="en-US" err="1"/>
              <a:t>hợp</a:t>
            </a:r>
            <a:r>
              <a:rPr lang="en-US"/>
              <a:t> </a:t>
            </a:r>
            <a:r>
              <a:rPr lang="en-US" err="1"/>
              <a:t>giữa</a:t>
            </a:r>
            <a:r>
              <a:rPr lang="en-US"/>
              <a:t> </a:t>
            </a:r>
            <a:r>
              <a:rPr lang="en-US" err="1"/>
              <a:t>chúng</a:t>
            </a:r>
            <a:r>
              <a:rPr lang="en-US"/>
              <a:t>.</a:t>
            </a:r>
            <a:endParaRPr lang="vi-VN"/>
          </a:p>
        </p:txBody>
      </p:sp>
      <p:sp>
        <p:nvSpPr>
          <p:cNvPr id="4" name="Slide Number Placeholder 3"/>
          <p:cNvSpPr>
            <a:spLocks noGrp="1"/>
          </p:cNvSpPr>
          <p:nvPr>
            <p:ph type="sldNum" sz="quarter" idx="5"/>
          </p:nvPr>
        </p:nvSpPr>
        <p:spPr/>
        <p:txBody>
          <a:bodyPr/>
          <a:lstStyle/>
          <a:p>
            <a:fld id="{AA05D22B-5825-4210-A858-E07DC47ABC9C}" type="slidenum">
              <a:rPr lang="vi-VN" smtClean="0"/>
              <a:t>14</a:t>
            </a:fld>
            <a:endParaRPr lang="vi-VN"/>
          </a:p>
        </p:txBody>
      </p:sp>
    </p:spTree>
    <p:extLst>
      <p:ext uri="{BB962C8B-B14F-4D97-AF65-F5344CB8AC3E}">
        <p14:creationId xmlns:p14="http://schemas.microsoft.com/office/powerpoint/2010/main" val="2719725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15</a:t>
            </a:fld>
            <a:endParaRPr lang="vi-VN"/>
          </a:p>
        </p:txBody>
      </p:sp>
    </p:spTree>
    <p:extLst>
      <p:ext uri="{BB962C8B-B14F-4D97-AF65-F5344CB8AC3E}">
        <p14:creationId xmlns:p14="http://schemas.microsoft.com/office/powerpoint/2010/main" val="31639873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Anchor box</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những</a:t>
            </a:r>
            <a:r>
              <a:rPr lang="en-US" sz="1200" kern="1200">
                <a:solidFill>
                  <a:schemeClr val="tx1"/>
                </a:solidFill>
                <a:effectLst/>
                <a:latin typeface="+mn-lt"/>
                <a:ea typeface="+mn-ea"/>
                <a:cs typeface="+mn-cs"/>
              </a:rPr>
              <a:t> bounding box </a:t>
            </a:r>
            <a:r>
              <a:rPr lang="en-US" sz="1200" kern="1200" err="1">
                <a:solidFill>
                  <a:schemeClr val="tx1"/>
                </a:solidFill>
                <a:effectLst/>
                <a:latin typeface="+mn-lt"/>
                <a:ea typeface="+mn-ea"/>
                <a:cs typeface="+mn-cs"/>
              </a:rPr>
              <a:t>đã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định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từ</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trước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kích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thước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cố</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định</a:t>
            </a:r>
            <a:r>
              <a:rPr lang="en-US" sz="1200" kern="1200">
                <a:solidFill>
                  <a:schemeClr val="tx1"/>
                </a:solidFill>
                <a:effectLst/>
                <a:latin typeface="+mn-lt"/>
                <a:ea typeface="+mn-ea"/>
                <a:cs typeface="+mn-cs"/>
              </a:rPr>
              <a:t>. Anchor box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riêng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từng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bộ</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sẵn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dựa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thuật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toán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phân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cụm</a:t>
            </a:r>
            <a:r>
              <a:rPr lang="en-US" sz="1200" kern="1200">
                <a:solidFill>
                  <a:schemeClr val="tx1"/>
                </a:solidFill>
                <a:effectLst/>
                <a:latin typeface="+mn-lt"/>
                <a:ea typeface="+mn-ea"/>
                <a:cs typeface="+mn-cs"/>
              </a:rPr>
              <a:t> (K-means clustering).</a:t>
            </a:r>
          </a:p>
          <a:p>
            <a:endParaRPr lang="vi-VN" sz="1200" kern="1200">
              <a:solidFill>
                <a:schemeClr val="tx1"/>
              </a:solidFill>
              <a:effectLst/>
              <a:latin typeface="+mn-lt"/>
              <a:ea typeface="+mn-ea"/>
              <a:cs typeface="+mn-cs"/>
            </a:endParaRPr>
          </a:p>
          <a:p>
            <a:endParaRPr lang="vi-VN"/>
          </a:p>
        </p:txBody>
      </p:sp>
      <p:sp>
        <p:nvSpPr>
          <p:cNvPr id="4" name="Slide Number Placeholder 3"/>
          <p:cNvSpPr>
            <a:spLocks noGrp="1"/>
          </p:cNvSpPr>
          <p:nvPr>
            <p:ph type="sldNum" sz="quarter" idx="5"/>
          </p:nvPr>
        </p:nvSpPr>
        <p:spPr/>
        <p:txBody>
          <a:bodyPr/>
          <a:lstStyle/>
          <a:p>
            <a:fld id="{AA05D22B-5825-4210-A858-E07DC47ABC9C}" type="slidenum">
              <a:rPr lang="vi-VN" smtClean="0"/>
              <a:t>15</a:t>
            </a:fld>
            <a:endParaRPr lang="vi-VN"/>
          </a:p>
        </p:txBody>
      </p:sp>
    </p:spTree>
    <p:extLst>
      <p:ext uri="{BB962C8B-B14F-4D97-AF65-F5344CB8AC3E}">
        <p14:creationId xmlns:p14="http://schemas.microsoft.com/office/powerpoint/2010/main" val="3163987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16</a:t>
            </a:fld>
            <a:endParaRPr lang="vi-VN"/>
          </a:p>
        </p:txBody>
      </p:sp>
    </p:spTree>
    <p:extLst>
      <p:ext uri="{BB962C8B-B14F-4D97-AF65-F5344CB8AC3E}">
        <p14:creationId xmlns:p14="http://schemas.microsoft.com/office/powerpoint/2010/main" val="1716526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17</a:t>
            </a:fld>
            <a:endParaRPr lang="vi-VN"/>
          </a:p>
        </p:txBody>
      </p:sp>
    </p:spTree>
    <p:extLst>
      <p:ext uri="{BB962C8B-B14F-4D97-AF65-F5344CB8AC3E}">
        <p14:creationId xmlns:p14="http://schemas.microsoft.com/office/powerpoint/2010/main" val="313201585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92929"/>
                </a:solidFill>
                <a:effectLst/>
                <a:latin typeface="charter"/>
              </a:rPr>
              <a:t>Mô hình không trực tiếp dự đoán ra kích thước của bbox, mà chỉ dự đoán những offset so với anchor được chọn. Việc dự đoán offset ròi từ đó tính toán ra bbox giúp cho giai đoạn đầu của quá trình huấn luyện mô hình có thể ổn định hơn</a:t>
            </a:r>
            <a:endParaRPr lang="en-US"/>
          </a:p>
          <a:p>
            <a:endParaRPr lang="en-US"/>
          </a:p>
        </p:txBody>
      </p:sp>
      <p:sp>
        <p:nvSpPr>
          <p:cNvPr id="4" name="Slide Number Placeholder 3"/>
          <p:cNvSpPr>
            <a:spLocks noGrp="1"/>
          </p:cNvSpPr>
          <p:nvPr>
            <p:ph type="sldNum" sz="quarter" idx="5"/>
          </p:nvPr>
        </p:nvSpPr>
        <p:spPr/>
        <p:txBody>
          <a:bodyPr/>
          <a:lstStyle/>
          <a:p>
            <a:fld id="{AA05D22B-5825-4210-A858-E07DC47ABC9C}" type="slidenum">
              <a:rPr lang="vi-VN" smtClean="0"/>
              <a:t>19</a:t>
            </a:fld>
            <a:endParaRPr lang="vi-VN"/>
          </a:p>
        </p:txBody>
      </p:sp>
    </p:spTree>
    <p:extLst>
      <p:ext uri="{BB962C8B-B14F-4D97-AF65-F5344CB8AC3E}">
        <p14:creationId xmlns:p14="http://schemas.microsoft.com/office/powerpoint/2010/main" val="336292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18</a:t>
            </a:fld>
            <a:endParaRPr lang="vi-VN"/>
          </a:p>
        </p:txBody>
      </p:sp>
    </p:spTree>
    <p:extLst>
      <p:ext uri="{BB962C8B-B14F-4D97-AF65-F5344CB8AC3E}">
        <p14:creationId xmlns:p14="http://schemas.microsoft.com/office/powerpoint/2010/main" val="3277658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5D22B-5825-4210-A858-E07DC47ABC9C}" type="slidenum">
              <a:rPr lang="vi-VN" smtClean="0"/>
              <a:t>19</a:t>
            </a:fld>
            <a:endParaRPr lang="vi-VN"/>
          </a:p>
        </p:txBody>
      </p:sp>
    </p:spTree>
    <p:extLst>
      <p:ext uri="{BB962C8B-B14F-4D97-AF65-F5344CB8AC3E}">
        <p14:creationId xmlns:p14="http://schemas.microsoft.com/office/powerpoint/2010/main" val="336292342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solidFill>
                  <a:srgbClr val="1B1B1B"/>
                </a:solidFill>
                <a:effectLst/>
                <a:latin typeface="Open Sans" panose="020B0606030504020204" pitchFamily="34" charset="0"/>
              </a:rPr>
              <a:t>Thông thường output của các mô hình Object detection sẽ có rất nhiều các bounding boxes. Với ouput như vậy thì sẽ có hiện tượng có rất nhiều các bounding box cho cùng một object duy nhất, điều đó gây nên sự dư thừa thông tin khi mục đích của ta chỉ cần duy nhất một bounding box cho một đối tượng.</a:t>
            </a:r>
          </a:p>
          <a:p>
            <a:pPr algn="l"/>
            <a:r>
              <a:rPr lang="vi-VN" b="0" i="0">
                <a:solidFill>
                  <a:srgbClr val="1B1B1B"/>
                </a:solidFill>
                <a:effectLst/>
                <a:latin typeface="Open Sans" panose="020B0606030504020204" pitchFamily="34" charset="0"/>
              </a:rPr>
              <a:t>Chính vì vấn đề đó nên thuật toán Non-Maximum Suppression sinh ra để loại bỏ đi các bounding box dư thừa của cùng một đối tượng tượng trong ảnh.</a:t>
            </a:r>
          </a:p>
          <a:p>
            <a:pPr algn="l"/>
            <a:r>
              <a:rPr lang="vi-VN" b="0" i="0">
                <a:solidFill>
                  <a:srgbClr val="1B1B1B"/>
                </a:solidFill>
                <a:effectLst/>
                <a:latin typeface="Open Sans" panose="020B0606030504020204" pitchFamily="34" charset="0"/>
              </a:rPr>
              <a:t>Dưới đây là một ví dụ output của một mô hình detection khi chưa được xử lý bằng NMS:</a:t>
            </a:r>
          </a:p>
          <a:p>
            <a:endParaRPr lang="en-US"/>
          </a:p>
        </p:txBody>
      </p:sp>
      <p:sp>
        <p:nvSpPr>
          <p:cNvPr id="4" name="Slide Number Placeholder 3"/>
          <p:cNvSpPr>
            <a:spLocks noGrp="1"/>
          </p:cNvSpPr>
          <p:nvPr>
            <p:ph type="sldNum" sz="quarter" idx="5"/>
          </p:nvPr>
        </p:nvSpPr>
        <p:spPr/>
        <p:txBody>
          <a:bodyPr/>
          <a:lstStyle/>
          <a:p>
            <a:fld id="{AA05D22B-5825-4210-A858-E07DC47ABC9C}" type="slidenum">
              <a:rPr lang="vi-VN" smtClean="0"/>
              <a:t>21</a:t>
            </a:fld>
            <a:endParaRPr lang="vi-VN"/>
          </a:p>
        </p:txBody>
      </p:sp>
    </p:spTree>
    <p:extLst>
      <p:ext uri="{BB962C8B-B14F-4D97-AF65-F5344CB8AC3E}">
        <p14:creationId xmlns:p14="http://schemas.microsoft.com/office/powerpoint/2010/main" val="1795217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2</a:t>
            </a:fld>
            <a:endParaRPr lang="vi-VN"/>
          </a:p>
        </p:txBody>
      </p:sp>
    </p:spTree>
    <p:extLst>
      <p:ext uri="{BB962C8B-B14F-4D97-AF65-F5344CB8AC3E}">
        <p14:creationId xmlns:p14="http://schemas.microsoft.com/office/powerpoint/2010/main" val="1469919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5D22B-5825-4210-A858-E07DC47ABC9C}" type="slidenum">
              <a:rPr lang="vi-VN" smtClean="0"/>
              <a:t>20</a:t>
            </a:fld>
            <a:endParaRPr lang="vi-VN"/>
          </a:p>
        </p:txBody>
      </p:sp>
    </p:spTree>
    <p:extLst>
      <p:ext uri="{BB962C8B-B14F-4D97-AF65-F5344CB8AC3E}">
        <p14:creationId xmlns:p14="http://schemas.microsoft.com/office/powerpoint/2010/main" val="368220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5D22B-5825-4210-A858-E07DC47ABC9C}" type="slidenum">
              <a:rPr lang="vi-VN" smtClean="0"/>
              <a:t>21</a:t>
            </a:fld>
            <a:endParaRPr lang="vi-VN"/>
          </a:p>
        </p:txBody>
      </p:sp>
    </p:spTree>
    <p:extLst>
      <p:ext uri="{BB962C8B-B14F-4D97-AF65-F5344CB8AC3E}">
        <p14:creationId xmlns:p14="http://schemas.microsoft.com/office/powerpoint/2010/main" val="1795217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AA05D22B-5825-4210-A858-E07DC47ABC9C}" type="slidenum">
              <a:rPr lang="vi-VN" smtClean="0"/>
              <a:t>22</a:t>
            </a:fld>
            <a:endParaRPr lang="vi-VN"/>
          </a:p>
        </p:txBody>
      </p:sp>
    </p:spTree>
    <p:extLst>
      <p:ext uri="{BB962C8B-B14F-4D97-AF65-F5344CB8AC3E}">
        <p14:creationId xmlns:p14="http://schemas.microsoft.com/office/powerpoint/2010/main" val="80524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AA05D22B-5825-4210-A858-E07DC47ABC9C}" type="slidenum">
              <a:rPr lang="vi-VN" smtClean="0"/>
              <a:t>23</a:t>
            </a:fld>
            <a:endParaRPr lang="vi-VN"/>
          </a:p>
        </p:txBody>
      </p:sp>
    </p:spTree>
    <p:extLst>
      <p:ext uri="{BB962C8B-B14F-4D97-AF65-F5344CB8AC3E}">
        <p14:creationId xmlns:p14="http://schemas.microsoft.com/office/powerpoint/2010/main" val="4657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AA05D22B-5825-4210-A858-E07DC47ABC9C}" type="slidenum">
              <a:rPr lang="vi-VN" smtClean="0"/>
              <a:t>24</a:t>
            </a:fld>
            <a:endParaRPr lang="vi-VN"/>
          </a:p>
        </p:txBody>
      </p:sp>
    </p:spTree>
    <p:extLst>
      <p:ext uri="{BB962C8B-B14F-4D97-AF65-F5344CB8AC3E}">
        <p14:creationId xmlns:p14="http://schemas.microsoft.com/office/powerpoint/2010/main" val="36009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5D22B-5825-4210-A858-E07DC47ABC9C}" type="slidenum">
              <a:rPr lang="vi-VN" smtClean="0"/>
              <a:t>26</a:t>
            </a:fld>
            <a:endParaRPr lang="vi-VN"/>
          </a:p>
        </p:txBody>
      </p:sp>
    </p:spTree>
    <p:extLst>
      <p:ext uri="{BB962C8B-B14F-4D97-AF65-F5344CB8AC3E}">
        <p14:creationId xmlns:p14="http://schemas.microsoft.com/office/powerpoint/2010/main" val="2612641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5D22B-5825-4210-A858-E07DC47ABC9C}" type="slidenum">
              <a:rPr lang="vi-VN" smtClean="0"/>
              <a:t>27</a:t>
            </a:fld>
            <a:endParaRPr lang="vi-VN"/>
          </a:p>
        </p:txBody>
      </p:sp>
    </p:spTree>
    <p:extLst>
      <p:ext uri="{BB962C8B-B14F-4D97-AF65-F5344CB8AC3E}">
        <p14:creationId xmlns:p14="http://schemas.microsoft.com/office/powerpoint/2010/main" val="230386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05D22B-5825-4210-A858-E07DC47ABC9C}" type="slidenum">
              <a:rPr lang="vi-VN" smtClean="0"/>
              <a:t>28</a:t>
            </a:fld>
            <a:endParaRPr lang="vi-VN"/>
          </a:p>
        </p:txBody>
      </p:sp>
    </p:spTree>
    <p:extLst>
      <p:ext uri="{BB962C8B-B14F-4D97-AF65-F5344CB8AC3E}">
        <p14:creationId xmlns:p14="http://schemas.microsoft.com/office/powerpoint/2010/main" val="838859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5D22B-5825-4210-A858-E07DC47ABC9C}" type="slidenum">
              <a:rPr lang="vi-VN" smtClean="0"/>
              <a:t>29</a:t>
            </a:fld>
            <a:endParaRPr lang="vi-VN"/>
          </a:p>
        </p:txBody>
      </p:sp>
    </p:spTree>
    <p:extLst>
      <p:ext uri="{BB962C8B-B14F-4D97-AF65-F5344CB8AC3E}">
        <p14:creationId xmlns:p14="http://schemas.microsoft.com/office/powerpoint/2010/main" val="294462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05D22B-5825-4210-A858-E07DC47ABC9C}" type="slidenum">
              <a:rPr lang="vi-VN" smtClean="0"/>
              <a:t>30</a:t>
            </a:fld>
            <a:endParaRPr lang="vi-VN"/>
          </a:p>
        </p:txBody>
      </p:sp>
    </p:spTree>
    <p:extLst>
      <p:ext uri="{BB962C8B-B14F-4D97-AF65-F5344CB8AC3E}">
        <p14:creationId xmlns:p14="http://schemas.microsoft.com/office/powerpoint/2010/main" val="1288069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3</a:t>
            </a:fld>
            <a:endParaRPr lang="vi-VN"/>
          </a:p>
        </p:txBody>
      </p:sp>
    </p:spTree>
    <p:extLst>
      <p:ext uri="{BB962C8B-B14F-4D97-AF65-F5344CB8AC3E}">
        <p14:creationId xmlns:p14="http://schemas.microsoft.com/office/powerpoint/2010/main" val="3136081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32</a:t>
            </a:fld>
            <a:endParaRPr lang="vi-VN"/>
          </a:p>
        </p:txBody>
      </p:sp>
    </p:spTree>
    <p:extLst>
      <p:ext uri="{BB962C8B-B14F-4D97-AF65-F5344CB8AC3E}">
        <p14:creationId xmlns:p14="http://schemas.microsoft.com/office/powerpoint/2010/main" val="499971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AA05D22B-5825-4210-A858-E07DC47ABC9C}" type="slidenum">
              <a:rPr lang="vi-VN" smtClean="0"/>
              <a:t>33</a:t>
            </a:fld>
            <a:endParaRPr lang="vi-VN"/>
          </a:p>
        </p:txBody>
      </p:sp>
    </p:spTree>
    <p:extLst>
      <p:ext uri="{BB962C8B-B14F-4D97-AF65-F5344CB8AC3E}">
        <p14:creationId xmlns:p14="http://schemas.microsoft.com/office/powerpoint/2010/main" val="241421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4</a:t>
            </a:fld>
            <a:endParaRPr lang="vi-VN"/>
          </a:p>
        </p:txBody>
      </p:sp>
    </p:spTree>
    <p:extLst>
      <p:ext uri="{BB962C8B-B14F-4D97-AF65-F5344CB8AC3E}">
        <p14:creationId xmlns:p14="http://schemas.microsoft.com/office/powerpoint/2010/main" val="3815562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AA05D22B-5825-4210-A858-E07DC47ABC9C}" type="slidenum">
              <a:rPr lang="vi-VN" smtClean="0"/>
              <a:t>5</a:t>
            </a:fld>
            <a:endParaRPr lang="vi-VN"/>
          </a:p>
        </p:txBody>
      </p:sp>
    </p:spTree>
    <p:extLst>
      <p:ext uri="{BB962C8B-B14F-4D97-AF65-F5344CB8AC3E}">
        <p14:creationId xmlns:p14="http://schemas.microsoft.com/office/powerpoint/2010/main" val="1001440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200" kern="1200" err="1">
                <a:solidFill>
                  <a:schemeClr val="tx1"/>
                </a:solidFill>
                <a:effectLst/>
                <a:latin typeface="+mn-lt"/>
                <a:ea typeface="+mn-ea"/>
                <a:cs typeface="+mn-cs"/>
              </a:rPr>
              <a:t>Vậy</a:t>
            </a:r>
            <a:r>
              <a:rPr lang="vi-VN" sz="1200" kern="1200">
                <a:solidFill>
                  <a:schemeClr val="tx1"/>
                </a:solidFill>
                <a:effectLst/>
                <a:latin typeface="+mn-lt"/>
                <a:ea typeface="+mn-ea"/>
                <a:cs typeface="+mn-cs"/>
              </a:rPr>
              <a:t> </a:t>
            </a:r>
            <a:r>
              <a:rPr lang="vi-VN" sz="1200" kern="1200" err="1">
                <a:solidFill>
                  <a:schemeClr val="tx1"/>
                </a:solidFill>
                <a:effectLst/>
                <a:latin typeface="+mn-lt"/>
                <a:ea typeface="+mn-ea"/>
                <a:cs typeface="+mn-cs"/>
              </a:rPr>
              <a:t>yolo</a:t>
            </a:r>
            <a:r>
              <a:rPr lang="vi-VN" sz="1200" kern="1200">
                <a:solidFill>
                  <a:schemeClr val="tx1"/>
                </a:solidFill>
                <a:effectLst/>
                <a:latin typeface="+mn-lt"/>
                <a:ea typeface="+mn-ea"/>
                <a:cs typeface="+mn-cs"/>
              </a:rPr>
              <a:t> </a:t>
            </a:r>
            <a:r>
              <a:rPr lang="vi-VN" sz="1200" kern="1200" err="1">
                <a:solidFill>
                  <a:schemeClr val="tx1"/>
                </a:solidFill>
                <a:effectLst/>
                <a:latin typeface="+mn-lt"/>
                <a:ea typeface="+mn-ea"/>
                <a:cs typeface="+mn-cs"/>
              </a:rPr>
              <a:t>là</a:t>
            </a:r>
            <a:r>
              <a:rPr lang="vi-VN" sz="1200" kern="1200">
                <a:solidFill>
                  <a:schemeClr val="tx1"/>
                </a:solidFill>
                <a:effectLst/>
                <a:latin typeface="+mn-lt"/>
                <a:ea typeface="+mn-ea"/>
                <a:cs typeface="+mn-cs"/>
              </a:rPr>
              <a:t> </a:t>
            </a:r>
            <a:r>
              <a:rPr lang="vi-VN" sz="1200" kern="1200" err="1">
                <a:solidFill>
                  <a:schemeClr val="tx1"/>
                </a:solidFill>
                <a:effectLst/>
                <a:latin typeface="+mn-lt"/>
                <a:ea typeface="+mn-ea"/>
                <a:cs typeface="+mn-cs"/>
              </a:rPr>
              <a:t>gì</a:t>
            </a:r>
            <a:r>
              <a:rPr lang="vi-VN"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YOLO là thuật toán được tạo ra bởi đội ngũ nghiên cứu AI của FB kết hợp với trường ĐH Washington.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Vào thời điểm trước khi YOLO ra đời các mô hình object detection </a:t>
            </a:r>
            <a:r>
              <a:rPr lang="en-US" sz="1200" kern="1200" err="1">
                <a:solidFill>
                  <a:schemeClr val="tx1"/>
                </a:solidFill>
                <a:effectLst/>
                <a:latin typeface="+mn-lt"/>
                <a:ea typeface="+mn-ea"/>
                <a:cs typeface="+mn-cs"/>
              </a:rPr>
              <a:t>thời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bấy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giờ</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lướt</a:t>
            </a:r>
            <a:r>
              <a:rPr lang="en-US" sz="1200" kern="1200">
                <a:solidFill>
                  <a:schemeClr val="tx1"/>
                </a:solidFill>
                <a:effectLst/>
                <a:latin typeface="+mn-lt"/>
                <a:ea typeface="+mn-ea"/>
                <a:cs typeface="+mn-cs"/>
              </a:rPr>
              <a:t> qua </a:t>
            </a:r>
            <a:r>
              <a:rPr lang="en-US" sz="1200" kern="1200" err="1">
                <a:solidFill>
                  <a:schemeClr val="tx1"/>
                </a:solidFill>
                <a:effectLst/>
                <a:latin typeface="+mn-lt"/>
                <a:ea typeface="+mn-ea"/>
                <a:cs typeface="+mn-cs"/>
              </a:rPr>
              <a:t>mỗi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bức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ảnh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tìm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kiếm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vật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hoặc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dụng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đoạn</a:t>
            </a:r>
            <a:r>
              <a:rPr lang="en-US" sz="1200" kern="1200">
                <a:solidFill>
                  <a:schemeClr val="tx1"/>
                </a:solidFill>
                <a:effectLst/>
                <a:latin typeface="+mn-lt"/>
                <a:ea typeface="+mn-ea"/>
                <a:cs typeface="+mn-cs"/>
              </a:rPr>
              <a:t>(two-stage) </a:t>
            </a:r>
            <a:r>
              <a:rPr lang="en-US" sz="1200" kern="1200" err="1">
                <a:solidFill>
                  <a:schemeClr val="tx1"/>
                </a:solidFill>
                <a:effectLst/>
                <a:latin typeface="+mn-lt"/>
                <a:ea typeface="+mn-ea"/>
                <a:cs typeface="+mn-cs"/>
              </a:rPr>
              <a:t>để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phát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tượng</a:t>
            </a:r>
            <a:r>
              <a:rPr lang="en-US" sz="1200" kern="1200">
                <a:solidFill>
                  <a:schemeClr val="tx1"/>
                </a:solidFill>
                <a:effectLst/>
                <a:latin typeface="+mn-lt"/>
                <a:ea typeface="+mn-ea"/>
                <a:cs typeface="+mn-cs"/>
              </a:rPr>
              <a:t>.</a:t>
            </a:r>
          </a:p>
          <a:p>
            <a:endParaRPr lang="vi-VN"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Trái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thuật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toán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trên</a:t>
            </a:r>
            <a:r>
              <a:rPr lang="en-US" sz="1200" kern="1200">
                <a:solidFill>
                  <a:schemeClr val="tx1"/>
                </a:solidFill>
                <a:effectLst/>
                <a:latin typeface="+mn-lt"/>
                <a:ea typeface="+mn-ea"/>
                <a:cs typeface="+mn-cs"/>
              </a:rPr>
              <a:t>, YOLO (You only look once) </a:t>
            </a:r>
            <a:r>
              <a:rPr lang="en-US" sz="1200" kern="1200" err="1">
                <a:solidFill>
                  <a:schemeClr val="tx1"/>
                </a:solidFill>
                <a:effectLst/>
                <a:latin typeface="+mn-lt"/>
                <a:ea typeface="+mn-ea"/>
                <a:cs typeface="+mn-cs"/>
              </a:rPr>
              <a:t>chỉ</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lướt</a:t>
            </a:r>
            <a:r>
              <a:rPr lang="en-US" sz="1200" kern="1200">
                <a:solidFill>
                  <a:schemeClr val="tx1"/>
                </a:solidFill>
                <a:effectLst/>
                <a:latin typeface="+mn-lt"/>
                <a:ea typeface="+mn-ea"/>
                <a:cs typeface="+mn-cs"/>
              </a:rPr>
              <a:t> qua </a:t>
            </a:r>
            <a:r>
              <a:rPr lang="en-US" sz="1200" kern="1200" err="1">
                <a:solidFill>
                  <a:schemeClr val="tx1"/>
                </a:solidFill>
                <a:effectLst/>
                <a:latin typeface="+mn-lt"/>
                <a:ea typeface="+mn-ea"/>
                <a:cs typeface="+mn-cs"/>
              </a:rPr>
              <a:t>bức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ảnh</a:t>
            </a:r>
            <a:r>
              <a:rPr lang="en-US" sz="1200" kern="1200">
                <a:solidFill>
                  <a:schemeClr val="tx1"/>
                </a:solidFill>
                <a:effectLst/>
                <a:latin typeface="+mn-lt"/>
                <a:ea typeface="+mn-ea"/>
                <a:cs typeface="+mn-cs"/>
              </a:rPr>
              <a:t> 1 </a:t>
            </a:r>
            <a:r>
              <a:rPr lang="en-US" sz="1200" kern="1200" err="1">
                <a:solidFill>
                  <a:schemeClr val="tx1"/>
                </a:solidFill>
                <a:effectLst/>
                <a:latin typeface="+mn-lt"/>
                <a:ea typeface="+mn-ea"/>
                <a:cs typeface="+mn-cs"/>
              </a:rPr>
              <a:t>lần</a:t>
            </a:r>
            <a:r>
              <a:rPr lang="en-US" sz="1200" kern="1200">
                <a:solidFill>
                  <a:schemeClr val="tx1"/>
                </a:solidFill>
                <a:effectLst/>
                <a:latin typeface="+mn-lt"/>
                <a:ea typeface="+mn-ea"/>
                <a:cs typeface="+mn-cs"/>
              </a:rPr>
              <a:t>(one-stage)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phát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tượng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nó. Đây là nguồn gốc tên gọi của YOLO.</a:t>
            </a:r>
            <a:endParaRPr lang="vi-VN"/>
          </a:p>
        </p:txBody>
      </p:sp>
      <p:sp>
        <p:nvSpPr>
          <p:cNvPr id="4" name="Chỗ dành sẵn cho Số hiệu Bản chiếu 3"/>
          <p:cNvSpPr>
            <a:spLocks noGrp="1"/>
          </p:cNvSpPr>
          <p:nvPr>
            <p:ph type="sldNum" sz="quarter" idx="5"/>
          </p:nvPr>
        </p:nvSpPr>
        <p:spPr/>
        <p:txBody>
          <a:bodyPr/>
          <a:lstStyle/>
          <a:p>
            <a:fld id="{AA05D22B-5825-4210-A858-E07DC47ABC9C}" type="slidenum">
              <a:rPr lang="vi-VN" smtClean="0"/>
              <a:t>5</a:t>
            </a:fld>
            <a:endParaRPr lang="vi-VN"/>
          </a:p>
        </p:txBody>
      </p:sp>
    </p:spTree>
    <p:extLst>
      <p:ext uri="{BB962C8B-B14F-4D97-AF65-F5344CB8AC3E}">
        <p14:creationId xmlns:p14="http://schemas.microsoft.com/office/powerpoint/2010/main" val="100144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dirty="0"/>
          </a:p>
        </p:txBody>
      </p:sp>
      <p:sp>
        <p:nvSpPr>
          <p:cNvPr id="4" name="Chỗ dành sẵn cho Số hiệu Bản chiếu 3"/>
          <p:cNvSpPr>
            <a:spLocks noGrp="1"/>
          </p:cNvSpPr>
          <p:nvPr>
            <p:ph type="sldNum" sz="quarter" idx="5"/>
          </p:nvPr>
        </p:nvSpPr>
        <p:spPr/>
        <p:txBody>
          <a:bodyPr/>
          <a:lstStyle/>
          <a:p>
            <a:fld id="{AA05D22B-5825-4210-A858-E07DC47ABC9C}" type="slidenum">
              <a:rPr lang="vi-VN" smtClean="0"/>
              <a:t>6</a:t>
            </a:fld>
            <a:endParaRPr lang="vi-VN"/>
          </a:p>
        </p:txBody>
      </p:sp>
    </p:spTree>
    <p:extLst>
      <p:ext uri="{BB962C8B-B14F-4D97-AF65-F5344CB8AC3E}">
        <p14:creationId xmlns:p14="http://schemas.microsoft.com/office/powerpoint/2010/main" val="11412565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107000"/>
              </a:lnSpc>
              <a:spcAft>
                <a:spcPts val="800"/>
              </a:spcAft>
            </a:pP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YOLO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liên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tục</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được</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cải</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tiến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qua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nhiều</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phiên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bản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1, 2.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Tuy</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nhiên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hiệu</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quả</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của</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hai</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mô</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hình</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vẫn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chưa</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cao</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Do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đó</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phiên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bản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thứ</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3 ra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đời</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là</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sự</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nâng</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cấp</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hoàn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thiện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hơn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của</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các</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phiên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bản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trước</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đó</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endParaRPr lang="en-US" sz="11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YOLOv3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sử</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dụng</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mạng</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106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lớp</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conv, chia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thành</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2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phần</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là</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Feature Extractor </a:t>
            </a:r>
            <a:r>
              <a:rPr lang="en-US" sz="140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và</a:t>
            </a: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Feature Detector.</a:t>
            </a:r>
            <a:endParaRPr lang="vi-VN" sz="11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Times New Roman" panose="02020603050405020304" pitchFamily="18" charset="0"/>
              <a:buChar char="-"/>
            </a:pPr>
            <a:r>
              <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Feature Extractor:</a:t>
            </a:r>
            <a:endParaRPr lang="vi-VN" sz="11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50000"/>
              </a:lnSpc>
              <a:spcBef>
                <a:spcPts val="900"/>
              </a:spcBef>
              <a:spcAft>
                <a:spcPts val="900"/>
              </a:spcAft>
              <a:buFont typeface="Courier New" panose="02070309020205020404" pitchFamily="49" charset="0"/>
              <a:buChar char="o"/>
            </a:pPr>
            <a:r>
              <a:rPr lang="en-US" sz="1400" err="1">
                <a:effectLst/>
                <a:latin typeface="Times New Roman" panose="02020603050405020304" pitchFamily="18" charset="0"/>
                <a:ea typeface="Calibri" panose="020F0502020204030204" pitchFamily="34" charset="0"/>
                <a:cs typeface="Arial" panose="020B0604020202020204" pitchFamily="34" charset="0"/>
              </a:rPr>
              <a:t>sử</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dụng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kiến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trúc</a:t>
            </a:r>
            <a:r>
              <a:rPr lang="en-US" sz="1400">
                <a:effectLst/>
                <a:latin typeface="Times New Roman" panose="02020603050405020304" pitchFamily="18" charset="0"/>
                <a:ea typeface="Calibri" panose="020F0502020204030204" pitchFamily="34" charset="0"/>
                <a:cs typeface="Arial" panose="020B0604020202020204" pitchFamily="34" charset="0"/>
              </a:rPr>
              <a:t> Darknet 53 </a:t>
            </a:r>
            <a:r>
              <a:rPr lang="en-US" sz="1400" err="1">
                <a:effectLst/>
                <a:latin typeface="Times New Roman" panose="02020603050405020304" pitchFamily="18" charset="0"/>
                <a:ea typeface="Calibri" panose="020F0502020204030204" pitchFamily="34" charset="0"/>
                <a:cs typeface="Arial" panose="020B0604020202020204" pitchFamily="34" charset="0"/>
              </a:rPr>
              <a:t>gồm</a:t>
            </a:r>
            <a:r>
              <a:rPr lang="en-US" sz="1400">
                <a:effectLst/>
                <a:latin typeface="Times New Roman" panose="02020603050405020304" pitchFamily="18" charset="0"/>
                <a:ea typeface="Calibri" panose="020F0502020204030204" pitchFamily="34" charset="0"/>
                <a:cs typeface="Arial" panose="020B0604020202020204" pitchFamily="34" charset="0"/>
              </a:rPr>
              <a:t> 53 </a:t>
            </a:r>
            <a:r>
              <a:rPr lang="en-US" sz="1400" err="1">
                <a:effectLst/>
                <a:latin typeface="Times New Roman" panose="02020603050405020304" pitchFamily="18" charset="0"/>
                <a:ea typeface="Calibri" panose="020F0502020204030204" pitchFamily="34" charset="0"/>
                <a:cs typeface="Arial" panose="020B0604020202020204" pitchFamily="34" charset="0"/>
              </a:rPr>
              <a:t>lớp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tích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chập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với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bộ</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lọc</a:t>
            </a:r>
            <a:r>
              <a:rPr lang="en-US" sz="1400">
                <a:effectLst/>
                <a:latin typeface="Times New Roman" panose="02020603050405020304" pitchFamily="18" charset="0"/>
                <a:ea typeface="Calibri" panose="020F0502020204030204" pitchFamily="34" charset="0"/>
                <a:cs typeface="Arial" panose="020B0604020202020204" pitchFamily="34" charset="0"/>
              </a:rPr>
              <a:t> (filter) 3x3 </a:t>
            </a:r>
            <a:r>
              <a:rPr lang="en-US" sz="1400" err="1">
                <a:effectLst/>
                <a:latin typeface="Times New Roman" panose="02020603050405020304" pitchFamily="18" charset="0"/>
                <a:ea typeface="Calibri" panose="020F0502020204030204" pitchFamily="34" charset="0"/>
                <a:cs typeface="Arial" panose="020B0604020202020204" pitchFamily="34" charset="0"/>
              </a:rPr>
              <a:t>và</a:t>
            </a:r>
            <a:r>
              <a:rPr lang="en-US" sz="1400">
                <a:effectLst/>
                <a:latin typeface="Times New Roman" panose="02020603050405020304" pitchFamily="18" charset="0"/>
                <a:ea typeface="Calibri" panose="020F0502020204030204" pitchFamily="34" charset="0"/>
                <a:cs typeface="Arial" panose="020B0604020202020204" pitchFamily="34" charset="0"/>
              </a:rPr>
              <a:t> 1x1 </a:t>
            </a:r>
            <a:r>
              <a:rPr lang="en-US" sz="1400" err="1">
                <a:effectLst/>
                <a:latin typeface="Times New Roman" panose="02020603050405020304" pitchFamily="18" charset="0"/>
                <a:ea typeface="Calibri" panose="020F0502020204030204" pitchFamily="34" charset="0"/>
                <a:cs typeface="Arial" panose="020B0604020202020204" pitchFamily="34" charset="0"/>
              </a:rPr>
              <a:t>xếp</a:t>
            </a:r>
            <a:r>
              <a:rPr lang="en-US" sz="1400">
                <a:effectLst/>
                <a:latin typeface="Times New Roman" panose="02020603050405020304" pitchFamily="18" charset="0"/>
                <a:ea typeface="Calibri" panose="020F0502020204030204" pitchFamily="34" charset="0"/>
                <a:cs typeface="Arial" panose="020B0604020202020204" pitchFamily="34" charset="0"/>
              </a:rPr>
              <a:t> xen </a:t>
            </a:r>
            <a:r>
              <a:rPr lang="en-US" sz="1400" err="1">
                <a:effectLst/>
                <a:latin typeface="Times New Roman" panose="02020603050405020304" pitchFamily="18" charset="0"/>
                <a:ea typeface="Calibri" panose="020F0502020204030204" pitchFamily="34" charset="0"/>
                <a:cs typeface="Arial" panose="020B0604020202020204" pitchFamily="34" charset="0"/>
              </a:rPr>
              <a:t>kẽ</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lẫn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nhau</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Khác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với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phiên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bản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trước</a:t>
            </a:r>
            <a:r>
              <a:rPr lang="en-US" sz="1400">
                <a:effectLst/>
                <a:latin typeface="Times New Roman" panose="02020603050405020304" pitchFamily="18" charset="0"/>
                <a:ea typeface="Calibri" panose="020F0502020204030204" pitchFamily="34" charset="0"/>
                <a:cs typeface="Arial" panose="020B0604020202020204" pitchFamily="34" charset="0"/>
              </a:rPr>
              <a:t>, YOLOv3 </a:t>
            </a:r>
            <a:r>
              <a:rPr lang="en-US" sz="1400" err="1">
                <a:effectLst/>
                <a:latin typeface="Times New Roman" panose="02020603050405020304" pitchFamily="18" charset="0"/>
                <a:ea typeface="Calibri" panose="020F0502020204030204" pitchFamily="34" charset="0"/>
                <a:cs typeface="Arial" panose="020B0604020202020204" pitchFamily="34" charset="0"/>
              </a:rPr>
              <a:t>thay</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thế</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lớp</a:t>
            </a:r>
            <a:r>
              <a:rPr lang="en-US" sz="1400">
                <a:effectLst/>
                <a:latin typeface="Times New Roman" panose="02020603050405020304" pitchFamily="18" charset="0"/>
                <a:ea typeface="Calibri" panose="020F0502020204030204" pitchFamily="34" charset="0"/>
                <a:cs typeface="Arial" panose="020B0604020202020204" pitchFamily="34" charset="0"/>
              </a:rPr>
              <a:t> max-pooling </a:t>
            </a:r>
            <a:r>
              <a:rPr lang="en-US" sz="1400" err="1">
                <a:effectLst/>
                <a:latin typeface="Times New Roman" panose="02020603050405020304" pitchFamily="18" charset="0"/>
                <a:ea typeface="Calibri" panose="020F0502020204030204" pitchFamily="34" charset="0"/>
                <a:cs typeface="Arial" panose="020B0604020202020204" pitchFamily="34" charset="0"/>
              </a:rPr>
              <a:t>bằng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lớp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tích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chập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với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hệ</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số</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trượt</a:t>
            </a:r>
            <a:r>
              <a:rPr lang="en-US" sz="1400">
                <a:effectLst/>
                <a:latin typeface="Times New Roman" panose="02020603050405020304" pitchFamily="18" charset="0"/>
                <a:ea typeface="Calibri" panose="020F0502020204030204" pitchFamily="34" charset="0"/>
                <a:cs typeface="Arial" panose="020B0604020202020204" pitchFamily="34" charset="0"/>
              </a:rPr>
              <a:t> (stride) </a:t>
            </a:r>
            <a:r>
              <a:rPr lang="en-US" sz="1400" err="1">
                <a:effectLst/>
                <a:latin typeface="Times New Roman" panose="02020603050405020304" pitchFamily="18" charset="0"/>
                <a:ea typeface="Calibri" panose="020F0502020204030204" pitchFamily="34" charset="0"/>
                <a:cs typeface="Arial" panose="020B0604020202020204" pitchFamily="34" charset="0"/>
              </a:rPr>
              <a:t>bằng</a:t>
            </a:r>
            <a:r>
              <a:rPr lang="en-US" sz="1400">
                <a:effectLst/>
                <a:latin typeface="Times New Roman" panose="02020603050405020304" pitchFamily="18" charset="0"/>
                <a:ea typeface="Calibri" panose="020F0502020204030204" pitchFamily="34" charset="0"/>
                <a:cs typeface="Arial" panose="020B0604020202020204" pitchFamily="34" charset="0"/>
              </a:rPr>
              <a:t> 2. </a:t>
            </a:r>
            <a:r>
              <a:rPr lang="en-US" sz="1400" err="1">
                <a:effectLst/>
                <a:latin typeface="Times New Roman" panose="02020603050405020304" pitchFamily="18" charset="0"/>
                <a:ea typeface="Calibri" panose="020F0502020204030204" pitchFamily="34" charset="0"/>
                <a:cs typeface="Arial" panose="020B0604020202020204" pitchFamily="34" charset="0"/>
              </a:rPr>
              <a:t>Lớp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tích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chập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sẽ</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đóng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vai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trò</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như</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lớp</a:t>
            </a:r>
            <a:r>
              <a:rPr lang="en-US" sz="1400">
                <a:effectLst/>
                <a:latin typeface="Times New Roman" panose="02020603050405020304" pitchFamily="18" charset="0"/>
                <a:ea typeface="Calibri" panose="020F0502020204030204" pitchFamily="34" charset="0"/>
                <a:cs typeface="Arial" panose="020B0604020202020204" pitchFamily="34" charset="0"/>
              </a:rPr>
              <a:t> max-pooling </a:t>
            </a:r>
            <a:r>
              <a:rPr lang="en-US" sz="1400" err="1">
                <a:effectLst/>
                <a:latin typeface="Times New Roman" panose="02020603050405020304" pitchFamily="18" charset="0"/>
                <a:ea typeface="Calibri" panose="020F0502020204030204" pitchFamily="34" charset="0"/>
                <a:cs typeface="Arial" panose="020B0604020202020204" pitchFamily="34" charset="0"/>
              </a:rPr>
              <a:t>để</a:t>
            </a:r>
            <a:r>
              <a:rPr lang="en-US" sz="1400">
                <a:effectLst/>
                <a:latin typeface="Times New Roman" panose="02020603050405020304" pitchFamily="18" charset="0"/>
                <a:ea typeface="Calibri" panose="020F0502020204030204" pitchFamily="34" charset="0"/>
                <a:cs typeface="Arial" panose="020B0604020202020204" pitchFamily="34" charset="0"/>
              </a:rPr>
              <a:t> down sample </a:t>
            </a:r>
            <a:r>
              <a:rPr lang="en-US" sz="1400" err="1">
                <a:effectLst/>
                <a:latin typeface="Times New Roman" panose="02020603050405020304" pitchFamily="18" charset="0"/>
                <a:ea typeface="Calibri" panose="020F0502020204030204" pitchFamily="34" charset="0"/>
                <a:cs typeface="Arial" panose="020B0604020202020204" pitchFamily="34" charset="0"/>
              </a:rPr>
              <a:t>nhưng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vẫn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giữ</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được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đặc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trưng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cấp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thấp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mà</a:t>
            </a:r>
            <a:r>
              <a:rPr lang="en-US" sz="1400">
                <a:effectLst/>
                <a:latin typeface="Times New Roman" panose="02020603050405020304" pitchFamily="18" charset="0"/>
                <a:ea typeface="Calibri" panose="020F0502020204030204" pitchFamily="34" charset="0"/>
                <a:cs typeface="Arial" panose="020B0604020202020204" pitchFamily="34" charset="0"/>
              </a:rPr>
              <a:t> max-pooling </a:t>
            </a:r>
            <a:r>
              <a:rPr lang="en-US" sz="14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bỏ</a:t>
            </a:r>
            <a:r>
              <a:rPr lang="en-US" sz="1400">
                <a:effectLst/>
                <a:latin typeface="Times New Roman" panose="02020603050405020304" pitchFamily="18" charset="0"/>
                <a:ea typeface="Calibri" panose="020F0502020204030204" pitchFamily="34" charset="0"/>
                <a:cs typeface="Arial" panose="020B0604020202020204" pitchFamily="34" charset="0"/>
              </a:rPr>
              <a:t> qua, </a:t>
            </a:r>
            <a:r>
              <a:rPr lang="en-US" sz="1400" err="1">
                <a:effectLst/>
                <a:latin typeface="Times New Roman" panose="02020603050405020304" pitchFamily="18" charset="0"/>
                <a:ea typeface="Calibri" panose="020F0502020204030204" pitchFamily="34" charset="0"/>
                <a:cs typeface="Arial" panose="020B0604020202020204" pitchFamily="34" charset="0"/>
              </a:rPr>
              <a:t>chính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điều</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này</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giúp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cho</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mô</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hình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dự</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đoán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tốt</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hơn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với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đối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tượng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nhỏ</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Thêm</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vào</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đó</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khối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phần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dư</a:t>
            </a:r>
            <a:r>
              <a:rPr lang="en-US" sz="1400">
                <a:effectLst/>
                <a:latin typeface="Times New Roman" panose="02020603050405020304" pitchFamily="18" charset="0"/>
                <a:ea typeface="Calibri" panose="020F0502020204030204" pitchFamily="34" charset="0"/>
                <a:cs typeface="Arial" panose="020B0604020202020204" pitchFamily="34" charset="0"/>
              </a:rPr>
              <a:t> (residual block) </a:t>
            </a:r>
            <a:r>
              <a:rPr lang="en-US" sz="1400" err="1">
                <a:effectLst/>
                <a:latin typeface="Times New Roman" panose="02020603050405020304" pitchFamily="18" charset="0"/>
                <a:ea typeface="Calibri" panose="020F0502020204030204" pitchFamily="34" charset="0"/>
                <a:cs typeface="Arial" panose="020B0604020202020204" pitchFamily="34" charset="0"/>
              </a:rPr>
              <a:t>cũng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được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dùng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để</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tránh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trường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hợp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tiêu</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biến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đạo</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hàm</a:t>
            </a:r>
            <a:r>
              <a:rPr lang="en-US" sz="1400">
                <a:effectLst/>
                <a:latin typeface="Times New Roman" panose="02020603050405020304" pitchFamily="18" charset="0"/>
                <a:ea typeface="Calibri" panose="020F0502020204030204" pitchFamily="34" charset="0"/>
                <a:cs typeface="Arial" panose="020B0604020202020204" pitchFamily="34" charset="0"/>
              </a:rPr>
              <a:t> (vanishing gradient) </a:t>
            </a:r>
            <a:r>
              <a:rPr lang="en-US" sz="1400" err="1">
                <a:effectLst/>
                <a:latin typeface="Times New Roman" panose="02020603050405020304" pitchFamily="18" charset="0"/>
                <a:ea typeface="Calibri" panose="020F0502020204030204" pitchFamily="34" charset="0"/>
                <a:cs typeface="Arial" panose="020B0604020202020204" pitchFamily="34" charset="0"/>
              </a:rPr>
              <a:t>trong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quá</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trình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huấn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luyện</a:t>
            </a:r>
            <a:r>
              <a:rPr lang="en-US" sz="1400">
                <a:effectLst/>
                <a:latin typeface="Times New Roman" panose="02020603050405020304" pitchFamily="18" charset="0"/>
                <a:ea typeface="Calibri" panose="020F0502020204030204" pitchFamily="34" charset="0"/>
                <a:cs typeface="Arial" panose="020B0604020202020204" pitchFamily="34" charset="0"/>
              </a:rPr>
              <a:t>. </a:t>
            </a:r>
            <a:endParaRPr lang="vi-VN" sz="120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50000"/>
              </a:lnSpc>
              <a:spcBef>
                <a:spcPts val="900"/>
              </a:spcBef>
              <a:spcAft>
                <a:spcPts val="900"/>
              </a:spcAft>
              <a:buFont typeface="Times New Roman" panose="02020603050405020304" pitchFamily="18" charset="0"/>
              <a:buChar char="-"/>
            </a:pPr>
            <a:r>
              <a:rPr lang="en-US" sz="1400">
                <a:effectLst/>
                <a:latin typeface="Times New Roman" panose="02020603050405020304" pitchFamily="18" charset="0"/>
                <a:ea typeface="Calibri" panose="020F0502020204030204" pitchFamily="34" charset="0"/>
                <a:cs typeface="Arial" panose="020B0604020202020204" pitchFamily="34" charset="0"/>
              </a:rPr>
              <a:t>Feature </a:t>
            </a:r>
            <a:r>
              <a:rPr lang="en-US" sz="1400" err="1">
                <a:effectLst/>
                <a:latin typeface="Times New Roman" panose="02020603050405020304" pitchFamily="18" charset="0"/>
                <a:ea typeface="Calibri" panose="020F0502020204030204" pitchFamily="34" charset="0"/>
                <a:cs typeface="Arial" panose="020B0604020202020204" pitchFamily="34" charset="0"/>
              </a:rPr>
              <a:t>Dectector</a:t>
            </a:r>
            <a:r>
              <a:rPr lang="en-US" sz="1400">
                <a:effectLst/>
                <a:latin typeface="Times New Roman" panose="02020603050405020304" pitchFamily="18" charset="0"/>
                <a:ea typeface="Calibri" panose="020F0502020204030204" pitchFamily="34" charset="0"/>
                <a:cs typeface="Arial" panose="020B0604020202020204" pitchFamily="34" charset="0"/>
              </a:rPr>
              <a:t>: </a:t>
            </a:r>
            <a:endParaRPr lang="vi-VN" sz="12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50000"/>
              </a:lnSpc>
              <a:spcBef>
                <a:spcPts val="900"/>
              </a:spcBef>
              <a:spcAft>
                <a:spcPts val="900"/>
              </a:spcAft>
              <a:buFont typeface="Courier New" panose="02070309020205020404" pitchFamily="49" charset="0"/>
              <a:buChar char="o"/>
            </a:pPr>
            <a:r>
              <a:rPr lang="en-US" sz="1400" err="1">
                <a:effectLst/>
                <a:latin typeface="Times New Roman" panose="02020603050405020304" pitchFamily="18" charset="0"/>
                <a:ea typeface="Calibri" panose="020F0502020204030204" pitchFamily="34" charset="0"/>
                <a:cs typeface="Arial" panose="020B0604020202020204" pitchFamily="34" charset="0"/>
              </a:rPr>
              <a:t>sử</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dụng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kiến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trúc</a:t>
            </a:r>
            <a:r>
              <a:rPr lang="en-US" sz="1400">
                <a:effectLst/>
                <a:latin typeface="Times New Roman" panose="02020603050405020304" pitchFamily="18" charset="0"/>
                <a:ea typeface="Calibri" panose="020F0502020204030204" pitchFamily="34" charset="0"/>
                <a:cs typeface="Arial" panose="020B0604020202020204" pitchFamily="34" charset="0"/>
              </a:rPr>
              <a:t> Feature Pyramid Networks (FPN) </a:t>
            </a:r>
            <a:r>
              <a:rPr lang="en-US" sz="1400" err="1">
                <a:effectLst/>
                <a:latin typeface="Times New Roman" panose="02020603050405020304" pitchFamily="18" charset="0"/>
                <a:ea typeface="Calibri" panose="020F0502020204030204" pitchFamily="34" charset="0"/>
                <a:cs typeface="Arial" panose="020B0604020202020204" pitchFamily="34" charset="0"/>
              </a:rPr>
              <a:t>để</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đưa</a:t>
            </a:r>
            <a:r>
              <a:rPr lang="en-US" sz="1400">
                <a:effectLst/>
                <a:latin typeface="Times New Roman" panose="02020603050405020304" pitchFamily="18" charset="0"/>
                <a:ea typeface="Calibri" panose="020F0502020204030204" pitchFamily="34" charset="0"/>
                <a:cs typeface="Arial" panose="020B0604020202020204" pitchFamily="34" charset="0"/>
              </a:rPr>
              <a:t> ra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dự</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đoán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từ</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nhiều</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tỉ</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lệ</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khác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nhau</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của</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ánh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xạ</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đặc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trưng</a:t>
            </a:r>
            <a:r>
              <a:rPr lang="en-US" sz="1400">
                <a:effectLst/>
                <a:latin typeface="Times New Roman" panose="02020603050405020304" pitchFamily="18" charset="0"/>
                <a:ea typeface="Calibri" panose="020F0502020204030204" pitchFamily="34" charset="0"/>
                <a:cs typeface="Arial" panose="020B0604020202020204" pitchFamily="34" charset="0"/>
              </a:rPr>
              <a:t> (feature map). </a:t>
            </a:r>
            <a:endParaRPr lang="vi-VN" sz="12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50000"/>
              </a:lnSpc>
              <a:spcBef>
                <a:spcPts val="900"/>
              </a:spcBef>
              <a:spcAft>
                <a:spcPts val="900"/>
              </a:spcAft>
              <a:buFont typeface="Courier New" panose="02070309020205020404" pitchFamily="49" charset="0"/>
              <a:buChar char="o"/>
            </a:pPr>
            <a:r>
              <a:rPr lang="en-US" sz="1400" err="1">
                <a:effectLst/>
                <a:latin typeface="Times New Roman" panose="02020603050405020304" pitchFamily="18" charset="0"/>
                <a:ea typeface="Calibri" panose="020F0502020204030204" pitchFamily="34" charset="0"/>
                <a:cs typeface="Arial" panose="020B0604020202020204" pitchFamily="34" charset="0"/>
              </a:rPr>
              <a:t>thêm</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liên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kết</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giữa</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lớp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dự</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đoán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Mô</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hình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sẽ</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tăng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mẫu</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upsample</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lớp</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dự</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đoán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trước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đó</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và</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sau</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đó</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nối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với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lớp</a:t>
            </a:r>
            <a:r>
              <a:rPr lang="en-US" sz="1400">
                <a:effectLst/>
                <a:latin typeface="Times New Roman" panose="02020603050405020304" pitchFamily="18" charset="0"/>
                <a:ea typeface="Calibri" panose="020F0502020204030204" pitchFamily="34" charset="0"/>
                <a:cs typeface="Arial" panose="020B0604020202020204" pitchFamily="34" charset="0"/>
              </a:rPr>
              <a:t> ở Darknet-53. </a:t>
            </a:r>
            <a:r>
              <a:rPr lang="en-US" sz="1400" err="1">
                <a:effectLst/>
                <a:latin typeface="Times New Roman" panose="02020603050405020304" pitchFamily="18" charset="0"/>
                <a:ea typeface="Calibri" panose="020F0502020204030204" pitchFamily="34" charset="0"/>
                <a:cs typeface="Arial" panose="020B0604020202020204" pitchFamily="34" charset="0"/>
              </a:rPr>
              <a:t>Việc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này</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giúp</a:t>
            </a:r>
            <a:r>
              <a:rPr lang="en-US" sz="1400">
                <a:effectLst/>
                <a:latin typeface="Times New Roman" panose="02020603050405020304" pitchFamily="18" charset="0"/>
                <a:ea typeface="Calibri" panose="020F0502020204030204" pitchFamily="34" charset="0"/>
                <a:cs typeface="Arial" panose="020B0604020202020204" pitchFamily="34" charset="0"/>
              </a:rPr>
              <a:t> YOLOv3 </a:t>
            </a:r>
            <a:r>
              <a:rPr lang="en-US" sz="1400" err="1">
                <a:effectLst/>
                <a:latin typeface="Times New Roman" panose="02020603050405020304" pitchFamily="18" charset="0"/>
                <a:ea typeface="Calibri" panose="020F0502020204030204" pitchFamily="34" charset="0"/>
                <a:cs typeface="Arial" panose="020B0604020202020204" pitchFamily="34" charset="0"/>
              </a:rPr>
              <a:t>tận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dụng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triệt</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để</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thông</a:t>
            </a:r>
            <a:r>
              <a:rPr lang="en-US" sz="1400">
                <a:effectLst/>
                <a:latin typeface="Times New Roman" panose="02020603050405020304" pitchFamily="18" charset="0"/>
                <a:ea typeface="Calibri" panose="020F0502020204030204" pitchFamily="34" charset="0"/>
                <a:cs typeface="Arial" panose="020B0604020202020204" pitchFamily="34" charset="0"/>
              </a:rPr>
              <a:t> tin </a:t>
            </a:r>
            <a:r>
              <a:rPr lang="en-US" sz="1400" err="1">
                <a:effectLst/>
                <a:latin typeface="Times New Roman" panose="02020603050405020304" pitchFamily="18" charset="0"/>
                <a:ea typeface="Calibri" panose="020F0502020204030204" pitchFamily="34" charset="0"/>
                <a:cs typeface="Arial" panose="020B0604020202020204" pitchFamily="34" charset="0"/>
              </a:rPr>
              <a:t>có</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trên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ảnh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và</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tăng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độ</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chính</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xác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khi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dự</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đoán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đối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tượng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nhỏ</a:t>
            </a:r>
            <a:r>
              <a:rPr lang="en-US" sz="1400">
                <a:effectLst/>
                <a:latin typeface="Times New Roman" panose="02020603050405020304" pitchFamily="18" charset="0"/>
                <a:ea typeface="Calibri" panose="020F0502020204030204" pitchFamily="34" charset="0"/>
                <a:cs typeface="Arial" panose="020B0604020202020204" pitchFamily="34" charset="0"/>
              </a:rPr>
              <a:t>. </a:t>
            </a:r>
            <a:endParaRPr lang="vi-VN" sz="120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50000"/>
              </a:lnSpc>
              <a:spcBef>
                <a:spcPts val="900"/>
              </a:spcBef>
              <a:spcAft>
                <a:spcPts val="900"/>
              </a:spcAft>
              <a:buFont typeface="Courier New" panose="02070309020205020404" pitchFamily="49" charset="0"/>
              <a:buChar char="o"/>
            </a:pPr>
            <a:r>
              <a:rPr lang="en-US" sz="1400">
                <a:effectLst/>
                <a:latin typeface="Times New Roman" panose="02020603050405020304" pitchFamily="18" charset="0"/>
                <a:ea typeface="Calibri" panose="020F0502020204030204" pitchFamily="34" charset="0"/>
                <a:cs typeface="Arial" panose="020B0604020202020204" pitchFamily="34" charset="0"/>
              </a:rPr>
              <a:t>YOLOv3 </a:t>
            </a:r>
            <a:r>
              <a:rPr lang="en-US" sz="1400" err="1">
                <a:effectLst/>
                <a:latin typeface="Times New Roman" panose="02020603050405020304" pitchFamily="18" charset="0"/>
                <a:ea typeface="Calibri" panose="020F0502020204030204" pitchFamily="34" charset="0"/>
                <a:cs typeface="Arial" panose="020B0604020202020204" pitchFamily="34" charset="0"/>
              </a:rPr>
              <a:t>lần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lượt</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dự</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đoán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đối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tượng</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lớn</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vừa</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và</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nhỏ</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trên</a:t>
            </a:r>
            <a:r>
              <a:rPr lang="en-US" sz="1400">
                <a:effectLst/>
                <a:latin typeface="Times New Roman" panose="02020603050405020304" pitchFamily="18" charset="0"/>
                <a:ea typeface="Calibri" panose="020F0502020204030204" pitchFamily="34" charset="0"/>
                <a:cs typeface="Arial" panose="020B0604020202020204" pitchFamily="34" charset="0"/>
              </a:rPr>
              <a:t> 3 </a:t>
            </a:r>
            <a:r>
              <a:rPr lang="en-US" sz="1400" err="1">
                <a:effectLst/>
                <a:latin typeface="Times New Roman" panose="02020603050405020304" pitchFamily="18" charset="0"/>
                <a:ea typeface="Calibri" panose="020F0502020204030204" pitchFamily="34" charset="0"/>
                <a:cs typeface="Arial" panose="020B0604020202020204" pitchFamily="34" charset="0"/>
              </a:rPr>
              <a:t>lớp</a:t>
            </a:r>
            <a:r>
              <a:rPr lang="en-US" sz="1400">
                <a:effectLst/>
                <a:latin typeface="Times New Roman" panose="02020603050405020304" pitchFamily="18" charset="0"/>
                <a:ea typeface="Calibri" panose="020F0502020204030204" pitchFamily="34" charset="0"/>
                <a:cs typeface="Arial" panose="020B0604020202020204" pitchFamily="34" charset="0"/>
              </a:rPr>
              <a:t> 82, 94, 106 </a:t>
            </a:r>
            <a:r>
              <a:rPr lang="en-US" sz="1400" err="1">
                <a:effectLst/>
                <a:latin typeface="Times New Roman" panose="02020603050405020304" pitchFamily="18" charset="0"/>
                <a:ea typeface="Calibri" panose="020F0502020204030204" pitchFamily="34" charset="0"/>
                <a:cs typeface="Arial" panose="020B0604020202020204" pitchFamily="34" charset="0"/>
              </a:rPr>
              <a:t>với</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các</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tỉ</a:t>
            </a:r>
            <a:r>
              <a:rPr lang="en-US" sz="1400">
                <a:effectLst/>
                <a:latin typeface="Times New Roman" panose="02020603050405020304" pitchFamily="18" charset="0"/>
                <a:ea typeface="Calibri" panose="020F0502020204030204" pitchFamily="34" charset="0"/>
                <a:cs typeface="Arial" panose="020B0604020202020204" pitchFamily="34" charset="0"/>
              </a:rPr>
              <a:t> </a:t>
            </a:r>
            <a:r>
              <a:rPr lang="en-US" sz="1400" err="1">
                <a:effectLst/>
                <a:latin typeface="Times New Roman" panose="02020603050405020304" pitchFamily="18" charset="0"/>
                <a:ea typeface="Calibri" panose="020F0502020204030204" pitchFamily="34" charset="0"/>
                <a:cs typeface="Arial" panose="020B0604020202020204" pitchFamily="34" charset="0"/>
              </a:rPr>
              <a:t>lệ</a:t>
            </a:r>
            <a:r>
              <a:rPr lang="en-US" sz="1400">
                <a:effectLst/>
                <a:latin typeface="Times New Roman" panose="02020603050405020304" pitchFamily="18" charset="0"/>
                <a:ea typeface="Calibri" panose="020F0502020204030204" pitchFamily="34" charset="0"/>
                <a:cs typeface="Arial" panose="020B0604020202020204" pitchFamily="34" charset="0"/>
              </a:rPr>
              <a:t> 13x13, 26x26 </a:t>
            </a:r>
            <a:r>
              <a:rPr lang="en-US" sz="1400" err="1">
                <a:effectLst/>
                <a:latin typeface="Times New Roman" panose="02020603050405020304" pitchFamily="18" charset="0"/>
                <a:ea typeface="Calibri" panose="020F0502020204030204" pitchFamily="34" charset="0"/>
                <a:cs typeface="Arial" panose="020B0604020202020204" pitchFamily="34" charset="0"/>
              </a:rPr>
              <a:t>và</a:t>
            </a:r>
            <a:r>
              <a:rPr lang="en-US" sz="1400">
                <a:effectLst/>
                <a:latin typeface="Times New Roman" panose="02020603050405020304" pitchFamily="18" charset="0"/>
                <a:ea typeface="Calibri" panose="020F0502020204030204" pitchFamily="34" charset="0"/>
                <a:cs typeface="Arial" panose="020B0604020202020204" pitchFamily="34" charset="0"/>
              </a:rPr>
              <a:t> 52x52. </a:t>
            </a:r>
            <a:endParaRPr lang="vi-VN" sz="1200">
              <a:effectLst/>
              <a:latin typeface="Calibri" panose="020F0502020204030204" pitchFamily="34" charset="0"/>
              <a:ea typeface="Calibri" panose="020F0502020204030204" pitchFamily="34" charset="0"/>
              <a:cs typeface="Arial" panose="020B0604020202020204" pitchFamily="34" charset="0"/>
            </a:endParaRPr>
          </a:p>
          <a:p>
            <a:endParaRPr lang="vi-VN"/>
          </a:p>
        </p:txBody>
      </p:sp>
      <p:sp>
        <p:nvSpPr>
          <p:cNvPr id="4" name="Chỗ dành sẵn cho Số hiệu Bản chiếu 3"/>
          <p:cNvSpPr>
            <a:spLocks noGrp="1"/>
          </p:cNvSpPr>
          <p:nvPr>
            <p:ph type="sldNum" sz="quarter" idx="5"/>
          </p:nvPr>
        </p:nvSpPr>
        <p:spPr/>
        <p:txBody>
          <a:bodyPr/>
          <a:lstStyle/>
          <a:p>
            <a:fld id="{AA05D22B-5825-4210-A858-E07DC47ABC9C}" type="slidenum">
              <a:rPr lang="vi-VN" smtClean="0"/>
              <a:t>6</a:t>
            </a:fld>
            <a:endParaRPr lang="vi-VN"/>
          </a:p>
        </p:txBody>
      </p:sp>
    </p:spTree>
    <p:extLst>
      <p:ext uri="{BB962C8B-B14F-4D97-AF65-F5344CB8AC3E}">
        <p14:creationId xmlns:p14="http://schemas.microsoft.com/office/powerpoint/2010/main" val="1141256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AA05D22B-5825-4210-A858-E07DC47ABC9C}" type="slidenum">
              <a:rPr lang="vi-VN" smtClean="0"/>
              <a:t>7</a:t>
            </a:fld>
            <a:endParaRPr lang="vi-VN"/>
          </a:p>
        </p:txBody>
      </p:sp>
    </p:spTree>
    <p:extLst>
      <p:ext uri="{BB962C8B-B14F-4D97-AF65-F5344CB8AC3E}">
        <p14:creationId xmlns:p14="http://schemas.microsoft.com/office/powerpoint/2010/main" val="185139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Chỗ dành sẵn cho Số hiệu Bản chiếu 3"/>
          <p:cNvSpPr>
            <a:spLocks noGrp="1"/>
          </p:cNvSpPr>
          <p:nvPr>
            <p:ph type="sldNum" sz="quarter" idx="5"/>
          </p:nvPr>
        </p:nvSpPr>
        <p:spPr/>
        <p:txBody>
          <a:bodyPr/>
          <a:lstStyle/>
          <a:p>
            <a:fld id="{AA05D22B-5825-4210-A858-E07DC47ABC9C}" type="slidenum">
              <a:rPr lang="vi-VN" smtClean="0"/>
              <a:t>8</a:t>
            </a:fld>
            <a:endParaRPr lang="vi-VN"/>
          </a:p>
        </p:txBody>
      </p:sp>
    </p:spTree>
    <p:extLst>
      <p:ext uri="{BB962C8B-B14F-4D97-AF65-F5344CB8AC3E}">
        <p14:creationId xmlns:p14="http://schemas.microsoft.com/office/powerpoint/2010/main" val="17816759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200" kern="1200" err="1">
                <a:solidFill>
                  <a:schemeClr val="tx1"/>
                </a:solidFill>
                <a:effectLst/>
                <a:latin typeface="+mn-lt"/>
                <a:ea typeface="+mn-ea"/>
                <a:cs typeface="+mn-cs"/>
              </a:rPr>
              <a:t>Điểm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đặc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biệt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YOLO so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thuật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toán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bấy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giờ</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chính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grid cell.</a:t>
            </a:r>
          </a:p>
          <a:p>
            <a:endParaRPr lang="en-US" sz="1200"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Ảnh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đầu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YOLO chia </a:t>
            </a:r>
            <a:r>
              <a:rPr lang="en-US" sz="1200" kern="1200" err="1">
                <a:solidFill>
                  <a:schemeClr val="tx1"/>
                </a:solidFill>
                <a:effectLst/>
                <a:latin typeface="+mn-lt"/>
                <a:ea typeface="+mn-ea"/>
                <a:cs typeface="+mn-cs"/>
              </a:rPr>
              <a:t>thành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lưới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ô </a:t>
            </a:r>
            <a:r>
              <a:rPr lang="en-US" sz="1200" kern="1200" err="1">
                <a:solidFill>
                  <a:schemeClr val="tx1"/>
                </a:solidFill>
                <a:effectLst/>
                <a:latin typeface="+mn-lt"/>
                <a:ea typeface="+mn-ea"/>
                <a:cs typeface="+mn-cs"/>
              </a:rPr>
              <a:t>vuông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kích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thước</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S </a:t>
            </a:r>
            <a:r>
              <a:rPr lang="en-US" sz="1200" b="1" kern="1200" err="1">
                <a:solidFill>
                  <a:schemeClr val="tx1"/>
                </a:solidFill>
                <a:effectLst/>
                <a:latin typeface="+mn-lt"/>
                <a:ea typeface="+mn-ea"/>
                <a:cs typeface="+mn-cs"/>
              </a:rPr>
              <a:t>dòng</a:t>
            </a:r>
            <a:r>
              <a:rPr lang="en-US" sz="1200" b="1" kern="1200">
                <a:solidFill>
                  <a:schemeClr val="tx1"/>
                </a:solidFill>
                <a:effectLst/>
                <a:latin typeface="+mn-lt"/>
                <a:ea typeface="+mn-ea"/>
                <a:cs typeface="+mn-cs"/>
              </a:rPr>
              <a:t> x S </a:t>
            </a:r>
            <a:r>
              <a:rPr lang="en-US" sz="1200" b="1" kern="1200" err="1">
                <a:solidFill>
                  <a:schemeClr val="tx1"/>
                </a:solidFill>
                <a:effectLst/>
                <a:latin typeface="+mn-lt"/>
                <a:ea typeface="+mn-ea"/>
                <a:cs typeface="+mn-cs"/>
              </a:rPr>
              <a:t>cột</a:t>
            </a:r>
            <a:r>
              <a:rPr lang="en-US" sz="1200" b="1" kern="1200">
                <a:solidFill>
                  <a:schemeClr val="tx1"/>
                </a:solidFill>
                <a:effectLst/>
                <a:latin typeface="+mn-lt"/>
                <a:ea typeface="+mn-ea"/>
                <a:cs typeface="+mn-cs"/>
              </a:rPr>
              <a:t> </a:t>
            </a:r>
          </a:p>
          <a:p>
            <a:endParaRPr lang="en-US" sz="1200" b="1" kern="1200">
              <a:solidFill>
                <a:schemeClr val="tx1"/>
              </a:solidFill>
              <a:effectLst/>
              <a:latin typeface="+mn-lt"/>
              <a:ea typeface="+mn-ea"/>
              <a:cs typeface="+mn-cs"/>
            </a:endParaRPr>
          </a:p>
          <a:p>
            <a:r>
              <a:rPr lang="en-US" sz="1200" kern="1200" err="1">
                <a:solidFill>
                  <a:schemeClr val="tx1"/>
                </a:solidFill>
                <a:effectLst/>
                <a:latin typeface="+mn-lt"/>
                <a:ea typeface="+mn-ea"/>
                <a:cs typeface="+mn-cs"/>
              </a:rPr>
              <a:t>lấy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dụ</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bức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hình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này</a:t>
            </a:r>
            <a:r>
              <a:rPr lang="en-US" sz="1200" kern="1200">
                <a:solidFill>
                  <a:schemeClr val="tx1"/>
                </a:solidFill>
                <a:effectLst/>
                <a:latin typeface="+mn-lt"/>
                <a:ea typeface="+mn-ea"/>
                <a:cs typeface="+mn-cs"/>
              </a:rPr>
              <a:t> đ</a:t>
            </a:r>
            <a:r>
              <a:rPr lang="vi-VN" sz="1200" kern="1200">
                <a:solidFill>
                  <a:schemeClr val="tx1"/>
                </a:solidFill>
                <a:effectLst/>
                <a:latin typeface="+mn-lt"/>
                <a:ea typeface="+mn-ea"/>
                <a:cs typeface="+mn-cs"/>
              </a:rPr>
              <a:t>ư</a:t>
            </a:r>
            <a:r>
              <a:rPr lang="en-US" sz="1200" kern="1200" err="1">
                <a:solidFill>
                  <a:schemeClr val="tx1"/>
                </a:solidFill>
                <a:effectLst/>
                <a:latin typeface="+mn-lt"/>
                <a:ea typeface="+mn-ea"/>
                <a:cs typeface="+mn-cs"/>
              </a:rPr>
              <a:t>ợc</a:t>
            </a:r>
            <a:r>
              <a:rPr lang="en-US" sz="1200" kern="1200">
                <a:solidFill>
                  <a:schemeClr val="tx1"/>
                </a:solidFill>
                <a:effectLst/>
                <a:latin typeface="+mn-lt"/>
                <a:ea typeface="+mn-ea"/>
                <a:cs typeface="+mn-cs"/>
              </a:rPr>
              <a:t> chia </a:t>
            </a:r>
            <a:r>
              <a:rPr lang="en-US" sz="1200" kern="1200" err="1">
                <a:solidFill>
                  <a:schemeClr val="tx1"/>
                </a:solidFill>
                <a:effectLst/>
                <a:latin typeface="+mn-lt"/>
                <a:ea typeface="+mn-ea"/>
                <a:cs typeface="+mn-cs"/>
              </a:rPr>
              <a:t>thành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l</a:t>
            </a:r>
            <a:r>
              <a:rPr lang="vi-VN" sz="1200" kern="1200">
                <a:solidFill>
                  <a:schemeClr val="tx1"/>
                </a:solidFill>
                <a:effectLst/>
                <a:latin typeface="+mn-lt"/>
                <a:ea typeface="+mn-ea"/>
                <a:cs typeface="+mn-cs"/>
              </a:rPr>
              <a:t>ư</a:t>
            </a:r>
            <a:r>
              <a:rPr lang="en-US" sz="1200" kern="1200" err="1">
                <a:solidFill>
                  <a:schemeClr val="tx1"/>
                </a:solidFill>
                <a:effectLst/>
                <a:latin typeface="+mn-lt"/>
                <a:ea typeface="+mn-ea"/>
                <a:cs typeface="+mn-cs"/>
              </a:rPr>
              <a:t>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gồm</a:t>
            </a:r>
            <a:r>
              <a:rPr lang="en-US" sz="1200" kern="1200">
                <a:solidFill>
                  <a:schemeClr val="tx1"/>
                </a:solidFill>
                <a:effectLst/>
                <a:latin typeface="+mn-lt"/>
                <a:ea typeface="+mn-ea"/>
                <a:cs typeface="+mn-cs"/>
              </a:rPr>
              <a:t> 13 x 13 ô</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Chỗ dành sẵn cho Số hiệu Bản chiếu 3"/>
          <p:cNvSpPr>
            <a:spLocks noGrp="1"/>
          </p:cNvSpPr>
          <p:nvPr>
            <p:ph type="sldNum" sz="quarter" idx="5"/>
          </p:nvPr>
        </p:nvSpPr>
        <p:spPr/>
        <p:txBody>
          <a:bodyPr/>
          <a:lstStyle/>
          <a:p>
            <a:fld id="{AA05D22B-5825-4210-A858-E07DC47ABC9C}" type="slidenum">
              <a:rPr lang="vi-VN" smtClean="0"/>
              <a:t>8</a:t>
            </a:fld>
            <a:endParaRPr lang="vi-VN"/>
          </a:p>
        </p:txBody>
      </p:sp>
    </p:spTree>
    <p:extLst>
      <p:ext uri="{BB962C8B-B14F-4D97-AF65-F5344CB8AC3E}">
        <p14:creationId xmlns:p14="http://schemas.microsoft.com/office/powerpoint/2010/main" val="1781675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từng</a:t>
            </a:r>
            <a:r>
              <a:rPr lang="en-US" sz="1200" kern="1200">
                <a:solidFill>
                  <a:schemeClr val="tx1"/>
                </a:solidFill>
                <a:effectLst/>
                <a:latin typeface="+mn-lt"/>
                <a:ea typeface="+mn-ea"/>
                <a:cs typeface="+mn-cs"/>
              </a:rPr>
              <a:t> ô </a:t>
            </a:r>
            <a:r>
              <a:rPr lang="en-US" sz="1200" kern="1200" err="1">
                <a:solidFill>
                  <a:schemeClr val="tx1"/>
                </a:solidFill>
                <a:effectLst/>
                <a:latin typeface="+mn-lt"/>
                <a:ea typeface="+mn-ea"/>
                <a:cs typeface="+mn-cs"/>
              </a:rPr>
              <a:t>nhỏ</a:t>
            </a:r>
            <a:r>
              <a:rPr lang="en-US" sz="1200" kern="1200">
                <a:solidFill>
                  <a:schemeClr val="tx1"/>
                </a:solidFill>
                <a:effectLst/>
                <a:latin typeface="+mn-lt"/>
                <a:ea typeface="+mn-ea"/>
                <a:cs typeface="+mn-cs"/>
              </a:rPr>
              <a:t> đ</a:t>
            </a:r>
            <a:r>
              <a:rPr lang="vi-VN" sz="1200" kern="1200">
                <a:solidFill>
                  <a:schemeClr val="tx1"/>
                </a:solidFill>
                <a:effectLst/>
                <a:latin typeface="+mn-lt"/>
                <a:ea typeface="+mn-ea"/>
                <a:cs typeface="+mn-cs"/>
              </a:rPr>
              <a:t>ư</a:t>
            </a:r>
            <a:r>
              <a:rPr lang="en-US" sz="1200" kern="1200" err="1">
                <a:solidFill>
                  <a:schemeClr val="tx1"/>
                </a:solidFill>
                <a:effectLst/>
                <a:latin typeface="+mn-lt"/>
                <a:ea typeface="+mn-ea"/>
                <a:cs typeface="+mn-cs"/>
              </a:rPr>
              <a:t>ợc</a:t>
            </a:r>
            <a:r>
              <a:rPr lang="en-US" sz="1200" kern="1200">
                <a:solidFill>
                  <a:schemeClr val="tx1"/>
                </a:solidFill>
                <a:effectLst/>
                <a:latin typeface="+mn-lt"/>
                <a:ea typeface="+mn-ea"/>
                <a:cs typeface="+mn-cs"/>
              </a:rPr>
              <a:t> chia ra, </a:t>
            </a:r>
            <a:r>
              <a:rPr lang="en-US" sz="1200" kern="1200" err="1">
                <a:solidFill>
                  <a:schemeClr val="tx1"/>
                </a:solidFill>
                <a:effectLst/>
                <a:latin typeface="+mn-lt"/>
                <a:ea typeface="+mn-ea"/>
                <a:cs typeface="+mn-cs"/>
              </a:rPr>
              <a:t>mỗi</a:t>
            </a:r>
            <a:r>
              <a:rPr lang="en-US" sz="1200" kern="1200">
                <a:solidFill>
                  <a:schemeClr val="tx1"/>
                </a:solidFill>
                <a:effectLst/>
                <a:latin typeface="+mn-lt"/>
                <a:ea typeface="+mn-ea"/>
                <a:cs typeface="+mn-cs"/>
              </a:rPr>
              <a:t> ô </a:t>
            </a:r>
            <a:r>
              <a:rPr lang="en-US" sz="1200" kern="1200" err="1">
                <a:solidFill>
                  <a:schemeClr val="tx1"/>
                </a:solidFill>
                <a:effectLst/>
                <a:latin typeface="+mn-lt"/>
                <a:ea typeface="+mn-ea"/>
                <a:cs typeface="+mn-cs"/>
              </a:rPr>
              <a:t>lưới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đoán</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B</a:t>
            </a:r>
            <a:r>
              <a:rPr lang="en-US" sz="1200" kern="1200">
                <a:solidFill>
                  <a:schemeClr val="tx1"/>
                </a:solidFill>
                <a:effectLst/>
                <a:latin typeface="+mn-lt"/>
                <a:ea typeface="+mn-ea"/>
                <a:cs typeface="+mn-cs"/>
              </a:rPr>
              <a:t> bounding box, </a:t>
            </a:r>
            <a:r>
              <a:rPr lang="en-US" sz="1200" kern="1200" err="1">
                <a:solidFill>
                  <a:schemeClr val="tx1"/>
                </a:solidFill>
                <a:effectLst/>
                <a:latin typeface="+mn-lt"/>
                <a:ea typeface="+mn-ea"/>
                <a:cs typeface="+mn-cs"/>
              </a:rPr>
              <a:t>cụ</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v3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3 bounding box </a:t>
            </a:r>
            <a:r>
              <a:rPr lang="en-US" sz="1200" kern="1200" err="1">
                <a:solidFill>
                  <a:schemeClr val="tx1"/>
                </a:solidFill>
                <a:effectLst/>
                <a:latin typeface="+mn-lt"/>
                <a:ea typeface="+mn-ea"/>
                <a:cs typeface="+mn-cs"/>
              </a:rPr>
              <a:t>mỗi</a:t>
            </a:r>
            <a:r>
              <a:rPr lang="en-US" sz="1200" kern="1200">
                <a:solidFill>
                  <a:schemeClr val="tx1"/>
                </a:solidFill>
                <a:effectLst/>
                <a:latin typeface="+mn-lt"/>
                <a:ea typeface="+mn-ea"/>
                <a:cs typeface="+mn-cs"/>
              </a:rPr>
              <a:t> ô</a:t>
            </a:r>
          </a:p>
          <a:p>
            <a:pPr lvl="0"/>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sau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đoán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hóa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dưới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dạng</a:t>
            </a:r>
            <a:r>
              <a:rPr lang="en-US" sz="1200" kern="1200">
                <a:solidFill>
                  <a:schemeClr val="tx1"/>
                </a:solidFill>
                <a:effectLst/>
                <a:latin typeface="+mn-lt"/>
                <a:ea typeface="+mn-ea"/>
                <a:cs typeface="+mn-cs"/>
              </a:rPr>
              <a:t> tensor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kích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thước</a:t>
            </a:r>
            <a:r>
              <a:rPr lang="en-US" sz="1200" kern="1200">
                <a:solidFill>
                  <a:schemeClr val="tx1"/>
                </a:solidFill>
                <a:effectLst/>
                <a:latin typeface="+mn-lt"/>
                <a:ea typeface="+mn-ea"/>
                <a:cs typeface="+mn-cs"/>
              </a:rPr>
              <a:t> S x S x (B * (4 + 1 +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err="1">
                <a:solidFill>
                  <a:schemeClr val="tx1"/>
                </a:solidFill>
                <a:effectLst/>
                <a:latin typeface="+mn-lt"/>
                <a:ea typeface="+mn-ea"/>
                <a:cs typeface="+mn-cs"/>
              </a:rPr>
              <a:t>Lấy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dụ</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hình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này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thì</a:t>
            </a:r>
            <a:r>
              <a:rPr lang="en-US" sz="1200" kern="1200">
                <a:solidFill>
                  <a:schemeClr val="tx1"/>
                </a:solidFill>
                <a:effectLst/>
                <a:latin typeface="+mn-lt"/>
                <a:ea typeface="+mn-ea"/>
                <a:cs typeface="+mn-cs"/>
              </a:rPr>
              <a:t> ta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đ</a:t>
            </a:r>
            <a:r>
              <a:rPr lang="vi-VN" sz="1200" kern="1200">
                <a:solidFill>
                  <a:schemeClr val="tx1"/>
                </a:solidFill>
                <a:effectLst/>
                <a:latin typeface="+mn-lt"/>
                <a:ea typeface="+mn-ea"/>
                <a:cs typeface="+mn-cs"/>
              </a:rPr>
              <a:t>ư</a:t>
            </a:r>
            <a:r>
              <a:rPr lang="en-US" sz="1200" kern="1200" err="1">
                <a:solidFill>
                  <a:schemeClr val="tx1"/>
                </a:solidFill>
                <a:effectLst/>
                <a:latin typeface="+mn-lt"/>
                <a:ea typeface="+mn-ea"/>
                <a:cs typeface="+mn-cs"/>
              </a:rPr>
              <a:t>ợc</a:t>
            </a:r>
            <a:r>
              <a:rPr lang="en-US" sz="1200" kern="1200">
                <a:solidFill>
                  <a:schemeClr val="tx1"/>
                </a:solidFill>
                <a:effectLst/>
                <a:latin typeface="+mn-lt"/>
                <a:ea typeface="+mn-ea"/>
                <a:cs typeface="+mn-cs"/>
              </a:rPr>
              <a:t> output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kích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a:t>
            </a:r>
            <a:r>
              <a:rPr lang="vi-VN" sz="1200" kern="1200" err="1">
                <a:solidFill>
                  <a:schemeClr val="tx1"/>
                </a:solidFill>
                <a:effectLst/>
                <a:latin typeface="+mn-lt"/>
                <a:ea typeface="+mn-ea"/>
                <a:cs typeface="+mn-cs"/>
              </a:rPr>
              <a:t>ước</a:t>
            </a:r>
            <a:r>
              <a:rPr lang="vi-VN" sz="1200" kern="1200">
                <a:solidFill>
                  <a:schemeClr val="tx1"/>
                </a:solidFill>
                <a:effectLst/>
                <a:latin typeface="+mn-lt"/>
                <a:ea typeface="+mn-ea"/>
                <a:cs typeface="+mn-cs"/>
              </a:rPr>
              <a:t> 13 x 13 x (3 x (4 + 1 + C)</a:t>
            </a:r>
          </a:p>
          <a:p>
            <a:endParaRPr lang="vi-VN"/>
          </a:p>
        </p:txBody>
      </p:sp>
      <p:sp>
        <p:nvSpPr>
          <p:cNvPr id="4" name="Slide Number Placeholder 3"/>
          <p:cNvSpPr>
            <a:spLocks noGrp="1"/>
          </p:cNvSpPr>
          <p:nvPr>
            <p:ph type="sldNum" sz="quarter" idx="5"/>
          </p:nvPr>
        </p:nvSpPr>
        <p:spPr/>
        <p:txBody>
          <a:bodyPr/>
          <a:lstStyle/>
          <a:p>
            <a:fld id="{AA05D22B-5825-4210-A858-E07DC47ABC9C}" type="slidenum">
              <a:rPr lang="vi-VN" smtClean="0"/>
              <a:t>9</a:t>
            </a:fld>
            <a:endParaRPr lang="vi-VN"/>
          </a:p>
        </p:txBody>
      </p:sp>
    </p:spTree>
    <p:extLst>
      <p:ext uri="{BB962C8B-B14F-4D97-AF65-F5344CB8AC3E}">
        <p14:creationId xmlns:p14="http://schemas.microsoft.com/office/powerpoint/2010/main" val="367946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FBB8FF8-2F27-4009-80AF-7668A16D8EB2}"/>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12308056-939A-4635-8D3C-E8B54536D6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7E63591F-0652-4254-B100-2FED1EE70E0B}"/>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5" name="Chỗ dành sẵn cho Chân trang 4">
            <a:extLst>
              <a:ext uri="{FF2B5EF4-FFF2-40B4-BE49-F238E27FC236}">
                <a16:creationId xmlns:a16="http://schemas.microsoft.com/office/drawing/2014/main" id="{2F87EA2A-C798-4165-A9ED-FDC8CF56B24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922EE26-F310-4972-BC91-18501EF153C0}"/>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850964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A3C844F-481D-4086-81DC-2C782FC4D85D}"/>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451D75D5-262F-40FC-9196-9F7B128557F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8AE8920-5D2C-4899-9AD3-45E08A3F050C}"/>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5" name="Chỗ dành sẵn cho Chân trang 4">
            <a:extLst>
              <a:ext uri="{FF2B5EF4-FFF2-40B4-BE49-F238E27FC236}">
                <a16:creationId xmlns:a16="http://schemas.microsoft.com/office/drawing/2014/main" id="{F519AA13-84E9-4550-A002-F4A35015629C}"/>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12ACE7AC-1CD3-4FED-8A15-67009F9D0C5A}"/>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6240582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A3C844F-481D-4086-81DC-2C782FC4D85D}"/>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451D75D5-262F-40FC-9196-9F7B128557FF}"/>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8AE8920-5D2C-4899-9AD3-45E08A3F050C}"/>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5" name="Chỗ dành sẵn cho Chân trang 4">
            <a:extLst>
              <a:ext uri="{FF2B5EF4-FFF2-40B4-BE49-F238E27FC236}">
                <a16:creationId xmlns:a16="http://schemas.microsoft.com/office/drawing/2014/main" id="{F519AA13-84E9-4550-A002-F4A35015629C}"/>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12ACE7AC-1CD3-4FED-8A15-67009F9D0C5A}"/>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62405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48BCFD07-8CDA-4364-A17A-94938E5D7DC9}"/>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54CCEC99-4CA0-491B-A31A-733F5DE59760}"/>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2E6DD501-AD31-448A-A060-4E3976D454D6}"/>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5" name="Chỗ dành sẵn cho Chân trang 4">
            <a:extLst>
              <a:ext uri="{FF2B5EF4-FFF2-40B4-BE49-F238E27FC236}">
                <a16:creationId xmlns:a16="http://schemas.microsoft.com/office/drawing/2014/main" id="{1CACF544-B6EE-4CF0-A772-54C7227DF066}"/>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CDB5A2E9-40C7-48FF-9F29-2F8BFB457272}"/>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8637165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48BCFD07-8CDA-4364-A17A-94938E5D7DC9}"/>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54CCEC99-4CA0-491B-A31A-733F5DE59760}"/>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2E6DD501-AD31-448A-A060-4E3976D454D6}"/>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5" name="Chỗ dành sẵn cho Chân trang 4">
            <a:extLst>
              <a:ext uri="{FF2B5EF4-FFF2-40B4-BE49-F238E27FC236}">
                <a16:creationId xmlns:a16="http://schemas.microsoft.com/office/drawing/2014/main" id="{1CACF544-B6EE-4CF0-A772-54C7227DF066}"/>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CDB5A2E9-40C7-48FF-9F29-2F8BFB457272}"/>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86371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0515600" cy="73905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2888695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FBB8FF8-2F27-4009-80AF-7668A16D8EB2}"/>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12308056-939A-4635-8D3C-E8B54536D6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7E63591F-0652-4254-B100-2FED1EE70E0B}"/>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5" name="Chỗ dành sẵn cho Chân trang 4">
            <a:extLst>
              <a:ext uri="{FF2B5EF4-FFF2-40B4-BE49-F238E27FC236}">
                <a16:creationId xmlns:a16="http://schemas.microsoft.com/office/drawing/2014/main" id="{2F87EA2A-C798-4165-A9ED-FDC8CF56B24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3922EE26-F310-4972-BC91-18501EF153C0}"/>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85096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ECC6B6A-3B70-43EF-8883-782EBBA3409F}"/>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0F9217FA-2E33-43F0-9D44-AA462E8A148D}"/>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0902DC4-AFC0-4042-BED5-3B3D8B76391B}"/>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5" name="Chỗ dành sẵn cho Chân trang 4">
            <a:extLst>
              <a:ext uri="{FF2B5EF4-FFF2-40B4-BE49-F238E27FC236}">
                <a16:creationId xmlns:a16="http://schemas.microsoft.com/office/drawing/2014/main" id="{5865F32B-6499-4E0B-8BD1-D84F53EF7725}"/>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8235EE34-760B-4F84-9267-19877BE387EC}"/>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710368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ECC6B6A-3B70-43EF-8883-782EBBA3409F}"/>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0F9217FA-2E33-43F0-9D44-AA462E8A148D}"/>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30902DC4-AFC0-4042-BED5-3B3D8B76391B}"/>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5" name="Chỗ dành sẵn cho Chân trang 4">
            <a:extLst>
              <a:ext uri="{FF2B5EF4-FFF2-40B4-BE49-F238E27FC236}">
                <a16:creationId xmlns:a16="http://schemas.microsoft.com/office/drawing/2014/main" id="{5865F32B-6499-4E0B-8BD1-D84F53EF7725}"/>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8235EE34-760B-4F84-9267-19877BE387EC}"/>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71036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3ADD1FF-CEF3-424D-9187-A9145A96DDC3}"/>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14509FD2-78E7-47EB-B03B-3BE6FF92FB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95B820CE-67ED-40EB-A757-40C02B7C13BF}"/>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5" name="Chỗ dành sẵn cho Chân trang 4">
            <a:extLst>
              <a:ext uri="{FF2B5EF4-FFF2-40B4-BE49-F238E27FC236}">
                <a16:creationId xmlns:a16="http://schemas.microsoft.com/office/drawing/2014/main" id="{3D861780-2EB0-49A8-BDAA-36D5F843687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7980BBF-31DC-4825-AEA6-1B2D74041B4D}"/>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5690442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3ADD1FF-CEF3-424D-9187-A9145A96DDC3}"/>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14509FD2-78E7-47EB-B03B-3BE6FF92FB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95B820CE-67ED-40EB-A757-40C02B7C13BF}"/>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5" name="Chỗ dành sẵn cho Chân trang 4">
            <a:extLst>
              <a:ext uri="{FF2B5EF4-FFF2-40B4-BE49-F238E27FC236}">
                <a16:creationId xmlns:a16="http://schemas.microsoft.com/office/drawing/2014/main" id="{3D861780-2EB0-49A8-BDAA-36D5F843687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7980BBF-31DC-4825-AEA6-1B2D74041B4D}"/>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56904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3BCBEC8-B3F4-48ED-9022-D6B93099BA8E}"/>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9D92A1B1-8D5E-4E5D-9C8A-2D4245364698}"/>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CDA14C52-2F32-4662-98BE-E0F2475F5342}"/>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64ECFAC1-3D19-4CA9-BF8C-8B673652FF92}"/>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6" name="Chỗ dành sẵn cho Chân trang 5">
            <a:extLst>
              <a:ext uri="{FF2B5EF4-FFF2-40B4-BE49-F238E27FC236}">
                <a16:creationId xmlns:a16="http://schemas.microsoft.com/office/drawing/2014/main" id="{0496C6D2-EE5B-4F6B-8C79-6B3CDE9165CD}"/>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9E22C7AA-70B9-459A-9365-45DCFAD8F0D1}"/>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6603560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3BCBEC8-B3F4-48ED-9022-D6B93099BA8E}"/>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9D92A1B1-8D5E-4E5D-9C8A-2D4245364698}"/>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CDA14C52-2F32-4662-98BE-E0F2475F5342}"/>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64ECFAC1-3D19-4CA9-BF8C-8B673652FF92}"/>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6" name="Chỗ dành sẵn cho Chân trang 5">
            <a:extLst>
              <a:ext uri="{FF2B5EF4-FFF2-40B4-BE49-F238E27FC236}">
                <a16:creationId xmlns:a16="http://schemas.microsoft.com/office/drawing/2014/main" id="{0496C6D2-EE5B-4F6B-8C79-6B3CDE9165CD}"/>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9E22C7AA-70B9-459A-9365-45DCFAD8F0D1}"/>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66035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A0900C-BD3A-408A-A693-84FECA73848F}"/>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F21A2E73-8E95-4104-9716-69A51C25E9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1213012-8459-401E-B6A0-CC2E34D4B57E}"/>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F176B9-E3E6-413D-9DBB-654986B24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8FD7B4B1-ED89-4369-83C3-045F56F7584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D80170E8-7685-4BDB-87B1-D7AA4C114B94}"/>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8" name="Chỗ dành sẵn cho Chân trang 7">
            <a:extLst>
              <a:ext uri="{FF2B5EF4-FFF2-40B4-BE49-F238E27FC236}">
                <a16:creationId xmlns:a16="http://schemas.microsoft.com/office/drawing/2014/main" id="{B38CC040-6AB0-435F-A0E4-98C1E5C2D501}"/>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09F67F75-BA10-426B-B564-28FC72D63D6A}"/>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8230159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3A0900C-BD3A-408A-A693-84FECA73848F}"/>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F21A2E73-8E95-4104-9716-69A51C25E9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01213012-8459-401E-B6A0-CC2E34D4B57E}"/>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91F176B9-E3E6-413D-9DBB-654986B248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8FD7B4B1-ED89-4369-83C3-045F56F75840}"/>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D80170E8-7685-4BDB-87B1-D7AA4C114B94}"/>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8" name="Chỗ dành sẵn cho Chân trang 7">
            <a:extLst>
              <a:ext uri="{FF2B5EF4-FFF2-40B4-BE49-F238E27FC236}">
                <a16:creationId xmlns:a16="http://schemas.microsoft.com/office/drawing/2014/main" id="{B38CC040-6AB0-435F-A0E4-98C1E5C2D501}"/>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09F67F75-BA10-426B-B564-28FC72D63D6A}"/>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82301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99A93D3-EF88-44AB-A755-ADE8FAF0D2B5}"/>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04C68514-6568-4877-AE9D-98F354532091}"/>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4" name="Chỗ dành sẵn cho Chân trang 3">
            <a:extLst>
              <a:ext uri="{FF2B5EF4-FFF2-40B4-BE49-F238E27FC236}">
                <a16:creationId xmlns:a16="http://schemas.microsoft.com/office/drawing/2014/main" id="{0757B2D4-20A1-41EF-A070-EF31605F46F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0B365645-F52E-473D-A5F2-610174D33DD1}"/>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14577012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99A93D3-EF88-44AB-A755-ADE8FAF0D2B5}"/>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04C68514-6568-4877-AE9D-98F354532091}"/>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4" name="Chỗ dành sẵn cho Chân trang 3">
            <a:extLst>
              <a:ext uri="{FF2B5EF4-FFF2-40B4-BE49-F238E27FC236}">
                <a16:creationId xmlns:a16="http://schemas.microsoft.com/office/drawing/2014/main" id="{0757B2D4-20A1-41EF-A070-EF31605F46FF}"/>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0B365645-F52E-473D-A5F2-610174D33DD1}"/>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145770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743DA36A-268B-47DD-9E8D-307F431CE066}"/>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3" name="Chỗ dành sẵn cho Chân trang 2">
            <a:extLst>
              <a:ext uri="{FF2B5EF4-FFF2-40B4-BE49-F238E27FC236}">
                <a16:creationId xmlns:a16="http://schemas.microsoft.com/office/drawing/2014/main" id="{F6A512C8-D30B-4294-AF9E-2B6939058859}"/>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45B08EA7-4B98-4537-8AE4-9E7D1633E5BE}"/>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7857050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743DA36A-268B-47DD-9E8D-307F431CE066}"/>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3" name="Chỗ dành sẵn cho Chân trang 2">
            <a:extLst>
              <a:ext uri="{FF2B5EF4-FFF2-40B4-BE49-F238E27FC236}">
                <a16:creationId xmlns:a16="http://schemas.microsoft.com/office/drawing/2014/main" id="{F6A512C8-D30B-4294-AF9E-2B6939058859}"/>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45B08EA7-4B98-4537-8AE4-9E7D1633E5BE}"/>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378570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0B75B0F-DE1F-4570-A860-2C316A2C442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6891340-1826-432A-9DEE-0F1C5CC99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5F69E231-AA07-43A4-9FAD-343E445ED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700818B3-237C-4B06-97F0-9322C56AB53D}"/>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6" name="Chỗ dành sẵn cho Chân trang 5">
            <a:extLst>
              <a:ext uri="{FF2B5EF4-FFF2-40B4-BE49-F238E27FC236}">
                <a16:creationId xmlns:a16="http://schemas.microsoft.com/office/drawing/2014/main" id="{7491CDA0-9B0B-4C0A-A9BA-EF10AF828C6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45BBA401-CB08-4089-B2C3-155318FA18CE}"/>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1275506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0B75B0F-DE1F-4570-A860-2C316A2C442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6891340-1826-432A-9DEE-0F1C5CC997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5F69E231-AA07-43A4-9FAD-343E445ED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700818B3-237C-4B06-97F0-9322C56AB53D}"/>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6" name="Chỗ dành sẵn cho Chân trang 5">
            <a:extLst>
              <a:ext uri="{FF2B5EF4-FFF2-40B4-BE49-F238E27FC236}">
                <a16:creationId xmlns:a16="http://schemas.microsoft.com/office/drawing/2014/main" id="{7491CDA0-9B0B-4C0A-A9BA-EF10AF828C6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45BBA401-CB08-4089-B2C3-155318FA18CE}"/>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12755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DF19B8-62EA-421F-A9AC-68DACCBE76D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38A890AC-982D-4323-B6DF-03FCF445C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FF047602-9F85-44A5-871E-0D5D59FC6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BF081340-5084-4D24-BF2A-D8D40CCAB310}"/>
              </a:ext>
            </a:extLst>
          </p:cNvPr>
          <p:cNvSpPr>
            <a:spLocks noGrp="1"/>
          </p:cNvSpPr>
          <p:nvPr>
            <p:ph type="dt" sz="half" idx="10"/>
          </p:nvPr>
        </p:nvSpPr>
        <p:spPr/>
        <p:txBody>
          <a:bodyPr/>
          <a:lstStyle/>
          <a:p>
            <a:fld id="{D52B94F5-263B-4432-A3F7-26BC20692D96}" type="datetimeFigureOut">
              <a:rPr lang="vi-VN" smtClean="0"/>
              <a:t>24/12/2021</a:t>
            </a:fld>
            <a:endParaRPr lang="vi-VN"/>
          </a:p>
        </p:txBody>
      </p:sp>
      <p:sp>
        <p:nvSpPr>
          <p:cNvPr id="6" name="Chỗ dành sẵn cho Chân trang 5">
            <a:extLst>
              <a:ext uri="{FF2B5EF4-FFF2-40B4-BE49-F238E27FC236}">
                <a16:creationId xmlns:a16="http://schemas.microsoft.com/office/drawing/2014/main" id="{37C68CE8-7EFF-498B-AE84-251B25B8356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1479A9ED-5827-48E2-9944-93846B7546DD}"/>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243287328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DF19B8-62EA-421F-A9AC-68DACCBE76D4}"/>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38A890AC-982D-4323-B6DF-03FCF445C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FF047602-9F85-44A5-871E-0D5D59FC6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BF081340-5084-4D24-BF2A-D8D40CCAB310}"/>
              </a:ext>
            </a:extLst>
          </p:cNvPr>
          <p:cNvSpPr>
            <a:spLocks noGrp="1"/>
          </p:cNvSpPr>
          <p:nvPr>
            <p:ph type="dt" sz="half" idx="10"/>
          </p:nvPr>
        </p:nvSpPr>
        <p:spPr/>
        <p:txBody>
          <a:bodyPr/>
          <a:lstStyle/>
          <a:p>
            <a:fld id="{D52B94F5-263B-4432-A3F7-26BC20692D96}" type="datetimeFigureOut">
              <a:rPr lang="vi-VN" smtClean="0"/>
              <a:t>23/12/2021</a:t>
            </a:fld>
            <a:endParaRPr lang="vi-VN"/>
          </a:p>
        </p:txBody>
      </p:sp>
      <p:sp>
        <p:nvSpPr>
          <p:cNvPr id="6" name="Chỗ dành sẵn cho Chân trang 5">
            <a:extLst>
              <a:ext uri="{FF2B5EF4-FFF2-40B4-BE49-F238E27FC236}">
                <a16:creationId xmlns:a16="http://schemas.microsoft.com/office/drawing/2014/main" id="{37C68CE8-7EFF-498B-AE84-251B25B8356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1479A9ED-5827-48E2-9944-93846B7546DD}"/>
              </a:ext>
            </a:extLst>
          </p:cNvPr>
          <p:cNvSpPr>
            <a:spLocks noGrp="1"/>
          </p:cNvSpPr>
          <p:nvPr>
            <p:ph type="sldNum" sz="quarter" idx="12"/>
          </p:nvPr>
        </p:nvSpPr>
        <p:spPr/>
        <p:txBody>
          <a:bodyPr/>
          <a:lstStyle/>
          <a:p>
            <a:fld id="{0DBB6298-0360-435D-B192-BF35DCFD0EBF}" type="slidenum">
              <a:rPr lang="vi-VN" smtClean="0"/>
              <a:t>‹#›</a:t>
            </a:fld>
            <a:endParaRPr lang="vi-VN"/>
          </a:p>
        </p:txBody>
      </p:sp>
    </p:spTree>
    <p:extLst>
      <p:ext uri="{BB962C8B-B14F-4D97-AF65-F5344CB8AC3E}">
        <p14:creationId xmlns:p14="http://schemas.microsoft.com/office/powerpoint/2010/main" val="243287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3.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hyperlink" Target="http://www.presentationgo.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6EE52AA0-B706-4259-8A5E-A5364B8AE5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A00F52D4-245D-479F-B946-6609C7A15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CFEE8B0-F2CB-4A82-8B47-ECE5824C63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B94F5-263B-4432-A3F7-26BC20692D96}" type="datetimeFigureOut">
              <a:rPr lang="vi-VN" smtClean="0"/>
              <a:t>24/12/2021</a:t>
            </a:fld>
            <a:endParaRPr lang="vi-VN"/>
          </a:p>
        </p:txBody>
      </p:sp>
      <p:sp>
        <p:nvSpPr>
          <p:cNvPr id="5" name="Chỗ dành sẵn cho Chân trang 4">
            <a:extLst>
              <a:ext uri="{FF2B5EF4-FFF2-40B4-BE49-F238E27FC236}">
                <a16:creationId xmlns:a16="http://schemas.microsoft.com/office/drawing/2014/main" id="{2603112E-5F16-45C3-AA9C-7CE6E904EA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9F0340FB-D7BA-4515-B4F9-B70EFA61CE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B6298-0360-435D-B192-BF35DCFD0EBF}" type="slidenum">
              <a:rPr lang="vi-VN" smtClean="0"/>
              <a:t>‹#›</a:t>
            </a:fld>
            <a:endParaRPr lang="vi-VN"/>
          </a:p>
        </p:txBody>
      </p:sp>
    </p:spTree>
    <p:extLst>
      <p:ext uri="{BB962C8B-B14F-4D97-AF65-F5344CB8AC3E}">
        <p14:creationId xmlns:p14="http://schemas.microsoft.com/office/powerpoint/2010/main" val="849773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6EE52AA0-B706-4259-8A5E-A5364B8AE5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A00F52D4-245D-479F-B946-6609C7A15A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CFEE8B0-F2CB-4A82-8B47-ECE5824C63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2B94F5-263B-4432-A3F7-26BC20692D96}" type="datetimeFigureOut">
              <a:rPr lang="vi-VN" smtClean="0"/>
              <a:t>23/12/2021</a:t>
            </a:fld>
            <a:endParaRPr lang="vi-VN"/>
          </a:p>
        </p:txBody>
      </p:sp>
      <p:sp>
        <p:nvSpPr>
          <p:cNvPr id="5" name="Chỗ dành sẵn cho Chân trang 4">
            <a:extLst>
              <a:ext uri="{FF2B5EF4-FFF2-40B4-BE49-F238E27FC236}">
                <a16:creationId xmlns:a16="http://schemas.microsoft.com/office/drawing/2014/main" id="{2603112E-5F16-45C3-AA9C-7CE6E904EA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9F0340FB-D7BA-4515-B4F9-B70EFA61CE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B6298-0360-435D-B192-BF35DCFD0EBF}" type="slidenum">
              <a:rPr lang="vi-VN" smtClean="0"/>
              <a:t>‹#›</a:t>
            </a:fld>
            <a:endParaRPr lang="vi-VN"/>
          </a:p>
        </p:txBody>
      </p:sp>
    </p:spTree>
    <p:extLst>
      <p:ext uri="{BB962C8B-B14F-4D97-AF65-F5344CB8AC3E}">
        <p14:creationId xmlns:p14="http://schemas.microsoft.com/office/powerpoint/2010/main" val="849773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33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a:ln>
                  <a:noFill/>
                </a:ln>
                <a:solidFill>
                  <a:prstClr val="white">
                    <a:lumMod val="75000"/>
                  </a:prstClr>
                </a:solidFill>
                <a:effectLst/>
                <a:uLnTx/>
                <a:uFillTx/>
                <a:latin typeface="+mn-lt"/>
                <a:ea typeface="+mn-ea"/>
                <a:cs typeface="+mn-cs"/>
              </a:rPr>
              <a:t>.com</a:t>
            </a:r>
          </a:p>
        </p:txBody>
      </p:sp>
      <p:sp>
        <p:nvSpPr>
          <p:cNvPr id="23" name="Freeform 22"/>
          <p:cNvSpPr/>
          <p:nvPr userDrawn="1"/>
        </p:nvSpPr>
        <p:spPr>
          <a:xfrm rot="5400000">
            <a:off x="183153" y="21288"/>
            <a:ext cx="369496" cy="76120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a:p>
        </p:txBody>
      </p:sp>
      <p:grpSp>
        <p:nvGrpSpPr>
          <p:cNvPr id="8" name="Group 7"/>
          <p:cNvGrpSpPr/>
          <p:nvPr userDrawn="1"/>
        </p:nvGrpSpPr>
        <p:grpSpPr>
          <a:xfrm>
            <a:off x="-2206543" y="-73804"/>
            <a:ext cx="2092244" cy="612144"/>
            <a:chOff x="-2096383" y="21447"/>
            <a:chExt cx="1569183" cy="612144"/>
          </a:xfrm>
        </p:grpSpPr>
        <p:sp>
          <p:nvSpPr>
            <p:cNvPr id="10" name="TextBox 9"/>
            <p:cNvSpPr txBox="1"/>
            <p:nvPr userDrawn="1"/>
          </p:nvSpPr>
          <p:spPr>
            <a:xfrm>
              <a:off x="-2096383" y="21447"/>
              <a:ext cx="365806"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474810"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3"/>
            <a:stretch>
              <a:fillRect/>
            </a:stretch>
          </p:blipFill>
          <p:spPr>
            <a:xfrm>
              <a:off x="-2018604" y="234547"/>
              <a:ext cx="1405251" cy="185944"/>
            </a:xfrm>
            <a:prstGeom prst="rect">
              <a:avLst/>
            </a:prstGeom>
          </p:spPr>
        </p:pic>
      </p:grpSp>
      <p:sp>
        <p:nvSpPr>
          <p:cNvPr id="13" name="Rectangle 12"/>
          <p:cNvSpPr/>
          <p:nvPr userDrawn="1"/>
        </p:nvSpPr>
        <p:spPr>
          <a:xfrm>
            <a:off x="-118532" y="6959601"/>
            <a:ext cx="2167688" cy="261610"/>
          </a:xfrm>
          <a:prstGeom prst="rect">
            <a:avLst/>
          </a:prstGeom>
        </p:spPr>
        <p:txBody>
          <a:bodyPr wrap="square">
            <a:spAutoFit/>
          </a:bodyPr>
          <a:lstStyle/>
          <a:p>
            <a:r>
              <a:rPr lang="en-US" sz="1100" b="0" i="0">
                <a:solidFill>
                  <a:srgbClr val="555555"/>
                </a:solidFill>
                <a:effectLst/>
                <a:latin typeface="Open Sans" panose="020B0606030504020204" pitchFamily="34" charset="0"/>
              </a:rPr>
              <a:t>© </a:t>
            </a:r>
            <a:r>
              <a:rPr lang="en-US" sz="1100" b="0" i="0" u="none" strike="noStrike">
                <a:solidFill>
                  <a:srgbClr val="A5CD28"/>
                </a:solidFill>
                <a:effectLst/>
                <a:latin typeface="Open Sans" panose="020B0606030504020204" pitchFamily="34" charset="0"/>
                <a:hlinkClick r:id="rId4" tooltip="PresentationGo!"/>
              </a:rPr>
              <a:t>presentationgo.com</a:t>
            </a:r>
            <a:endParaRPr lang="en-US" sz="1100"/>
          </a:p>
        </p:txBody>
      </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88"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0.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40.xml"/><Relationship Id="rId13" Type="http://schemas.openxmlformats.org/officeDocument/2006/relationships/image" Target="../media/image6.png"/><Relationship Id="rId18" Type="http://schemas.openxmlformats.org/officeDocument/2006/relationships/image" Target="../media/image7.png"/><Relationship Id="rId26" Type="http://schemas.openxmlformats.org/officeDocument/2006/relationships/slide" Target="slide240.xml"/><Relationship Id="rId3" Type="http://schemas.openxmlformats.org/officeDocument/2006/relationships/image" Target="../media/image2.png"/><Relationship Id="rId21" Type="http://schemas.openxmlformats.org/officeDocument/2006/relationships/image" Target="../media/image8.png"/><Relationship Id="rId7" Type="http://schemas.openxmlformats.org/officeDocument/2006/relationships/image" Target="../media/image4.png"/><Relationship Id="rId12" Type="http://schemas.openxmlformats.org/officeDocument/2006/relationships/image" Target="../media/image5.png"/><Relationship Id="rId17" Type="http://schemas.openxmlformats.org/officeDocument/2006/relationships/slide" Target="slide150.xml"/><Relationship Id="rId25" Type="http://schemas.openxmlformats.org/officeDocument/2006/relationships/image" Target="../media/image10.png"/><Relationship Id="rId2" Type="http://schemas.openxmlformats.org/officeDocument/2006/relationships/notesSlide" Target="../notesSlides/notesSlide4.xml"/><Relationship Id="rId16" Type="http://schemas.openxmlformats.org/officeDocument/2006/relationships/image" Target="../media/image7.png"/><Relationship Id="rId20" Type="http://schemas.openxmlformats.org/officeDocument/2006/relationships/slide" Target="slide190.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slide" Target="slide60.xml"/><Relationship Id="rId24" Type="http://schemas.openxmlformats.org/officeDocument/2006/relationships/image" Target="../media/image9.png"/><Relationship Id="rId5" Type="http://schemas.openxmlformats.org/officeDocument/2006/relationships/slide" Target="slide50.xml"/><Relationship Id="rId15" Type="http://schemas.openxmlformats.org/officeDocument/2006/relationships/image" Target="../media/image6.png"/><Relationship Id="rId23" Type="http://schemas.openxmlformats.org/officeDocument/2006/relationships/slide" Target="slide210.xml"/><Relationship Id="rId10" Type="http://schemas.openxmlformats.org/officeDocument/2006/relationships/image" Target="../media/image5.png"/><Relationship Id="rId19"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4.png"/><Relationship Id="rId14" Type="http://schemas.openxmlformats.org/officeDocument/2006/relationships/slide" Target="slide80.xml"/><Relationship Id="rId22" Type="http://schemas.openxmlformats.org/officeDocument/2006/relationships/image" Target="../media/image9.png"/><Relationship Id="rId27"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16" name="Hình chữ nhật 15">
            <a:extLst>
              <a:ext uri="{FF2B5EF4-FFF2-40B4-BE49-F238E27FC236}">
                <a16:creationId xmlns:a16="http://schemas.microsoft.com/office/drawing/2014/main" id="{64B4824E-72D4-4648-B8AF-A74E1405831B}"/>
              </a:ext>
            </a:extLst>
          </p:cNvPr>
          <p:cNvSpPr/>
          <p:nvPr/>
        </p:nvSpPr>
        <p:spPr>
          <a:xfrm>
            <a:off x="-17928" y="52377"/>
            <a:ext cx="12227856" cy="6875928"/>
          </a:xfrm>
          <a:prstGeom prst="rect">
            <a:avLst/>
          </a:prstGeom>
          <a:solidFill>
            <a:srgbClr val="3535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p>
        </p:txBody>
      </p:sp>
      <p:sp>
        <p:nvSpPr>
          <p:cNvPr id="17" name="Hình bình hành 16">
            <a:extLst>
              <a:ext uri="{FF2B5EF4-FFF2-40B4-BE49-F238E27FC236}">
                <a16:creationId xmlns:a16="http://schemas.microsoft.com/office/drawing/2014/main" id="{9CAF72F1-26DE-4AAE-9060-BD871E921674}"/>
              </a:ext>
            </a:extLst>
          </p:cNvPr>
          <p:cNvSpPr/>
          <p:nvPr/>
        </p:nvSpPr>
        <p:spPr>
          <a:xfrm>
            <a:off x="4787488" y="6657"/>
            <a:ext cx="9574304" cy="6956325"/>
          </a:xfrm>
          <a:prstGeom prst="parallelogram">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êu đề 1">
            <a:extLst>
              <a:ext uri="{FF2B5EF4-FFF2-40B4-BE49-F238E27FC236}">
                <a16:creationId xmlns:a16="http://schemas.microsoft.com/office/drawing/2014/main" id="{C6525D17-44D4-4ABA-9480-99C4F4DC409F}"/>
              </a:ext>
            </a:extLst>
          </p:cNvPr>
          <p:cNvSpPr>
            <a:spLocks noGrp="1"/>
          </p:cNvSpPr>
          <p:nvPr>
            <p:ph type="ctrTitle"/>
          </p:nvPr>
        </p:nvSpPr>
        <p:spPr>
          <a:xfrm>
            <a:off x="619596" y="2417600"/>
            <a:ext cx="4805083" cy="621553"/>
          </a:xfrm>
        </p:spPr>
        <p:txBody>
          <a:bodyPr vert="horz" lIns="91440" tIns="45720" rIns="91440" bIns="45720" rtlCol="0" anchor="b">
            <a:noAutofit/>
          </a:bodyPr>
          <a:lstStyle/>
          <a:p>
            <a:pPr algn="l"/>
            <a:r>
              <a:rPr lang="en-US" sz="4400">
                <a:solidFill>
                  <a:srgbClr val="F3F3F3"/>
                </a:solidFill>
                <a:latin typeface="Times New Roman"/>
                <a:cs typeface="Times New Roman"/>
              </a:rPr>
              <a:t>Y</a:t>
            </a:r>
            <a:r>
              <a:rPr lang="en-US" sz="2700">
                <a:solidFill>
                  <a:srgbClr val="F3F3F3"/>
                </a:solidFill>
                <a:latin typeface="Times New Roman"/>
                <a:cs typeface="Times New Roman"/>
              </a:rPr>
              <a:t>OU</a:t>
            </a:r>
            <a:r>
              <a:rPr lang="en-US" sz="4400">
                <a:solidFill>
                  <a:srgbClr val="F3F3F3"/>
                </a:solidFill>
                <a:latin typeface="Times New Roman"/>
                <a:cs typeface="Times New Roman"/>
              </a:rPr>
              <a:t> O</a:t>
            </a:r>
            <a:r>
              <a:rPr lang="en-US" sz="2700">
                <a:solidFill>
                  <a:srgbClr val="F3F3F3"/>
                </a:solidFill>
                <a:latin typeface="Times New Roman"/>
                <a:cs typeface="Times New Roman"/>
              </a:rPr>
              <a:t>NLY </a:t>
            </a:r>
            <a:r>
              <a:rPr lang="en-US" sz="4400">
                <a:solidFill>
                  <a:srgbClr val="F3F3F3"/>
                </a:solidFill>
                <a:latin typeface="Times New Roman"/>
                <a:cs typeface="Times New Roman"/>
              </a:rPr>
              <a:t>L</a:t>
            </a:r>
            <a:r>
              <a:rPr lang="en-US" sz="2700">
                <a:solidFill>
                  <a:srgbClr val="F3F3F3"/>
                </a:solidFill>
                <a:latin typeface="Times New Roman"/>
                <a:cs typeface="Times New Roman"/>
              </a:rPr>
              <a:t>OOK</a:t>
            </a:r>
            <a:r>
              <a:rPr lang="en-US" sz="4400">
                <a:solidFill>
                  <a:srgbClr val="F3F3F3"/>
                </a:solidFill>
                <a:latin typeface="Times New Roman"/>
                <a:cs typeface="Times New Roman"/>
              </a:rPr>
              <a:t> O</a:t>
            </a:r>
            <a:r>
              <a:rPr lang="en-US" sz="2700">
                <a:solidFill>
                  <a:srgbClr val="F3F3F3"/>
                </a:solidFill>
                <a:latin typeface="Times New Roman"/>
                <a:cs typeface="Times New Roman"/>
              </a:rPr>
              <a:t>NCE</a:t>
            </a:r>
            <a:endParaRPr lang="vi-VN" sz="2700">
              <a:solidFill>
                <a:srgbClr val="F3F3F3"/>
              </a:solidFill>
              <a:latin typeface="Times New Roman"/>
              <a:cs typeface="Times New Roman"/>
            </a:endParaRPr>
          </a:p>
        </p:txBody>
      </p:sp>
      <p:sp>
        <p:nvSpPr>
          <p:cNvPr id="7" name="Hình chữ nhật: Góc Tròn 6">
            <a:extLst>
              <a:ext uri="{FF2B5EF4-FFF2-40B4-BE49-F238E27FC236}">
                <a16:creationId xmlns:a16="http://schemas.microsoft.com/office/drawing/2014/main" id="{6B3F7BA6-9A9F-4BBF-81B4-28A535F9D4D1}"/>
              </a:ext>
            </a:extLst>
          </p:cNvPr>
          <p:cNvSpPr/>
          <p:nvPr/>
        </p:nvSpPr>
        <p:spPr>
          <a:xfrm flipV="1">
            <a:off x="768231" y="678446"/>
            <a:ext cx="4240305" cy="1541929"/>
          </a:xfrm>
          <a:prstGeom prst="round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ộp Văn bản 7">
            <a:extLst>
              <a:ext uri="{FF2B5EF4-FFF2-40B4-BE49-F238E27FC236}">
                <a16:creationId xmlns:a16="http://schemas.microsoft.com/office/drawing/2014/main" id="{E48A84C2-E628-42EC-A118-6956204FC6CC}"/>
              </a:ext>
            </a:extLst>
          </p:cNvPr>
          <p:cNvSpPr txBox="1"/>
          <p:nvPr/>
        </p:nvSpPr>
        <p:spPr>
          <a:xfrm>
            <a:off x="1013908" y="801506"/>
            <a:ext cx="456991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solidFill>
                  <a:srgbClr val="353535"/>
                </a:solidFill>
                <a:latin typeface="Times New Roman"/>
              </a:rPr>
              <a:t>YOLO</a:t>
            </a:r>
            <a:r>
              <a:rPr lang="vi-VN" sz="9600">
                <a:solidFill>
                  <a:srgbClr val="353535"/>
                </a:solidFill>
                <a:latin typeface="Times New Roman"/>
                <a:cs typeface="Times New Roman"/>
              </a:rPr>
              <a:t>​</a:t>
            </a:r>
            <a:endParaRPr lang="vi-VN" sz="9600">
              <a:solidFill>
                <a:srgbClr val="353535"/>
              </a:solidFill>
              <a:latin typeface="Arial"/>
              <a:cs typeface="Arial"/>
            </a:endParaRPr>
          </a:p>
        </p:txBody>
      </p:sp>
      <p:sp>
        <p:nvSpPr>
          <p:cNvPr id="9" name="Hộp Văn bản 8">
            <a:extLst>
              <a:ext uri="{FF2B5EF4-FFF2-40B4-BE49-F238E27FC236}">
                <a16:creationId xmlns:a16="http://schemas.microsoft.com/office/drawing/2014/main" id="{A4798F5C-8536-45EE-AE04-16DC3A388A9B}"/>
              </a:ext>
            </a:extLst>
          </p:cNvPr>
          <p:cNvSpPr txBox="1"/>
          <p:nvPr/>
        </p:nvSpPr>
        <p:spPr>
          <a:xfrm>
            <a:off x="688108" y="3444621"/>
            <a:ext cx="432995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3F3F3"/>
                </a:solidFill>
                <a:latin typeface="Times New Roman"/>
              </a:rPr>
              <a:t>REAL-TIME </a:t>
            </a:r>
            <a:endParaRPr lang="vi-VN" sz="2000">
              <a:solidFill>
                <a:srgbClr val="F3F3F3"/>
              </a:solidFill>
              <a:latin typeface="Arial" panose="020B0604020202020204" pitchFamily="34" charset="0"/>
              <a:cs typeface="Arial" panose="020B0604020202020204" pitchFamily="34" charset="0"/>
            </a:endParaRPr>
          </a:p>
          <a:p>
            <a:r>
              <a:rPr lang="en-US" sz="2000">
                <a:solidFill>
                  <a:srgbClr val="F3F3F3"/>
                </a:solidFill>
                <a:latin typeface="Times New Roman"/>
              </a:rPr>
              <a:t>OBJECT DETECTION</a:t>
            </a:r>
            <a:endParaRPr lang="vi-VN" sz="2000">
              <a:solidFill>
                <a:srgbClr val="F3F3F3"/>
              </a:solidFill>
              <a:latin typeface="Arial"/>
              <a:cs typeface="Arial"/>
            </a:endParaRPr>
          </a:p>
        </p:txBody>
      </p:sp>
      <p:sp>
        <p:nvSpPr>
          <p:cNvPr id="5" name="Hình chữ nhật: Góc Tròn 4">
            <a:extLst>
              <a:ext uri="{FF2B5EF4-FFF2-40B4-BE49-F238E27FC236}">
                <a16:creationId xmlns:a16="http://schemas.microsoft.com/office/drawing/2014/main" id="{8FF88D21-933D-4FC0-BDE2-A33459E54BB0}"/>
              </a:ext>
            </a:extLst>
          </p:cNvPr>
          <p:cNvSpPr/>
          <p:nvPr/>
        </p:nvSpPr>
        <p:spPr>
          <a:xfrm>
            <a:off x="767670" y="3179041"/>
            <a:ext cx="3774141" cy="53790"/>
          </a:xfrm>
          <a:prstGeom prst="round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F916A404-CBAF-4044-ACD3-14EFD3255E86}"/>
              </a:ext>
            </a:extLst>
          </p:cNvPr>
          <p:cNvSpPr txBox="1"/>
          <p:nvPr/>
        </p:nvSpPr>
        <p:spPr>
          <a:xfrm>
            <a:off x="5944138" y="3039153"/>
            <a:ext cx="7196328" cy="3046988"/>
          </a:xfrm>
          <a:prstGeom prst="rect">
            <a:avLst/>
          </a:prstGeom>
          <a:noFill/>
        </p:spPr>
        <p:txBody>
          <a:bodyPr wrap="square">
            <a:spAutoFit/>
          </a:bodyPr>
          <a:lstStyle/>
          <a:p>
            <a:pPr algn="l"/>
            <a:r>
              <a:rPr lang="en-US" sz="4000" err="1">
                <a:latin typeface="Times New Roman"/>
                <a:cs typeface="Times New Roman"/>
              </a:rPr>
              <a:t>Phạm</a:t>
            </a:r>
            <a:r>
              <a:rPr lang="en-US" sz="4000">
                <a:latin typeface="Times New Roman"/>
                <a:cs typeface="Times New Roman"/>
              </a:rPr>
              <a:t> Trần Anh </a:t>
            </a:r>
            <a:r>
              <a:rPr lang="en-US" sz="4000" err="1">
                <a:latin typeface="Times New Roman"/>
                <a:cs typeface="Times New Roman"/>
              </a:rPr>
              <a:t>Tiên</a:t>
            </a:r>
            <a:endParaRPr lang="en-US" sz="4000">
              <a:latin typeface="Times New Roman"/>
              <a:cs typeface="Times New Roman"/>
            </a:endParaRPr>
          </a:p>
          <a:p>
            <a:pPr algn="l"/>
            <a:r>
              <a:rPr lang="en-US" sz="4000">
                <a:latin typeface="Times New Roman"/>
                <a:cs typeface="Times New Roman"/>
              </a:rPr>
              <a:t>Trần Phú Vinh</a:t>
            </a:r>
          </a:p>
          <a:p>
            <a:pPr algn="l"/>
            <a:r>
              <a:rPr lang="en-US" sz="4000" err="1">
                <a:latin typeface="Times New Roman"/>
                <a:cs typeface="Times New Roman"/>
              </a:rPr>
              <a:t>Đào</a:t>
            </a:r>
            <a:r>
              <a:rPr lang="en-US" sz="4000">
                <a:latin typeface="Times New Roman"/>
                <a:cs typeface="Times New Roman"/>
              </a:rPr>
              <a:t> Trần Anh </a:t>
            </a:r>
            <a:r>
              <a:rPr lang="en-US" sz="4000" err="1">
                <a:latin typeface="Times New Roman"/>
                <a:cs typeface="Times New Roman"/>
              </a:rPr>
              <a:t>Tuấn</a:t>
            </a:r>
            <a:endParaRPr lang="vi-VN" sz="4000">
              <a:latin typeface="Times New Roman"/>
              <a:cs typeface="Times New Roman"/>
            </a:endParaRPr>
          </a:p>
          <a:p>
            <a:pPr algn="l"/>
            <a:endParaRPr lang="en-US" sz="4000">
              <a:latin typeface="Times New Roman" panose="02020603050405020304" pitchFamily="18" charset="0"/>
              <a:cs typeface="Times New Roman" panose="02020603050405020304" pitchFamily="18" charset="0"/>
            </a:endParaRPr>
          </a:p>
          <a:p>
            <a:pPr algn="l"/>
            <a:r>
              <a:rPr lang="en-US" sz="3200" err="1">
                <a:latin typeface="Times New Roman"/>
                <a:cs typeface="Times New Roman"/>
              </a:rPr>
              <a:t>Giảng</a:t>
            </a:r>
            <a:r>
              <a:rPr lang="en-US" sz="3200">
                <a:latin typeface="Times New Roman"/>
                <a:cs typeface="Times New Roman"/>
              </a:rPr>
              <a:t> </a:t>
            </a:r>
            <a:r>
              <a:rPr lang="en-US" sz="3200" err="1">
                <a:latin typeface="Times New Roman"/>
                <a:cs typeface="Times New Roman"/>
              </a:rPr>
              <a:t>viên</a:t>
            </a:r>
            <a:r>
              <a:rPr lang="en-US" sz="3200">
                <a:latin typeface="Times New Roman"/>
                <a:cs typeface="Times New Roman"/>
              </a:rPr>
              <a:t>: </a:t>
            </a:r>
            <a:r>
              <a:rPr lang="en-US" sz="3200" err="1">
                <a:latin typeface="Times New Roman"/>
                <a:cs typeface="Times New Roman"/>
              </a:rPr>
              <a:t>Lương</a:t>
            </a:r>
            <a:r>
              <a:rPr lang="en-US" sz="3200">
                <a:latin typeface="Times New Roman"/>
                <a:cs typeface="Times New Roman"/>
              </a:rPr>
              <a:t> </a:t>
            </a:r>
            <a:r>
              <a:rPr lang="en-US" sz="3200" err="1">
                <a:latin typeface="Times New Roman"/>
                <a:cs typeface="Times New Roman"/>
              </a:rPr>
              <a:t>Ngọc</a:t>
            </a:r>
            <a:r>
              <a:rPr lang="en-US" sz="3200">
                <a:latin typeface="Times New Roman"/>
                <a:cs typeface="Times New Roman"/>
              </a:rPr>
              <a:t> </a:t>
            </a:r>
            <a:r>
              <a:rPr lang="en-US" sz="3200" err="1">
                <a:latin typeface="Times New Roman"/>
                <a:cs typeface="Times New Roman"/>
              </a:rPr>
              <a:t>Hoàng</a:t>
            </a:r>
            <a:endParaRPr lang="en-US" sz="3200">
              <a:latin typeface="Times New Roman"/>
              <a:cs typeface="Times New Roman"/>
            </a:endParaRPr>
          </a:p>
        </p:txBody>
      </p:sp>
    </p:spTree>
    <p:extLst>
      <p:ext uri="{BB962C8B-B14F-4D97-AF65-F5344CB8AC3E}">
        <p14:creationId xmlns:p14="http://schemas.microsoft.com/office/powerpoint/2010/main" val="589457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BC1E18-3749-41C7-8581-85A504A2CB2F}"/>
              </a:ext>
            </a:extLst>
          </p:cNvPr>
          <p:cNvPicPr>
            <a:picLocks noChangeAspect="1"/>
          </p:cNvPicPr>
          <p:nvPr/>
        </p:nvPicPr>
        <p:blipFill>
          <a:blip r:embed="rId3"/>
          <a:stretch>
            <a:fillRect/>
          </a:stretch>
        </p:blipFill>
        <p:spPr>
          <a:xfrm>
            <a:off x="-1" y="-20321"/>
            <a:ext cx="10137913" cy="6911441"/>
          </a:xfrm>
          <a:prstGeom prst="rect">
            <a:avLst/>
          </a:prstGeom>
          <a:pattFill prst="pct5">
            <a:fgClr>
              <a:schemeClr val="accent1"/>
            </a:fgClr>
            <a:bgClr>
              <a:schemeClr val="bg1"/>
            </a:bgClr>
          </a:pattFill>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90C7296-5A68-4BAF-BE18-F0C34ABBFC3B}"/>
                  </a:ext>
                </a:extLst>
              </p:cNvPr>
              <p:cNvSpPr txBox="1"/>
              <p:nvPr/>
            </p:nvSpPr>
            <p:spPr>
              <a:xfrm>
                <a:off x="6096000" y="349194"/>
                <a:ext cx="6094520" cy="2323970"/>
              </a:xfrm>
              <a:prstGeom prst="rect">
                <a:avLst/>
              </a:prstGeom>
              <a:noFill/>
            </p:spPr>
            <p:txBody>
              <a:bodyPr wrap="square">
                <a:spAutoFit/>
              </a:bodyPr>
              <a:lstStyle/>
              <a:p>
                <a:pPr marL="342900" indent="-342900">
                  <a:buFont typeface="Arial" panose="020B0604020202020204" pitchFamily="34" charset="0"/>
                  <a:buChar char="•"/>
                </a:pPr>
                <a:r>
                  <a:rPr lang="en-US" sz="2800">
                    <a:solidFill>
                      <a:schemeClr val="tx1"/>
                    </a:solidFill>
                    <a:latin typeface="Times New Roman" panose="02020603050405020304" pitchFamily="18" charset="0"/>
                    <a:cs typeface="Times New Roman" panose="02020603050405020304" pitchFamily="18" charset="0"/>
                  </a:rPr>
                  <a:t>Box confidence score p</a:t>
                </a:r>
                <a:r>
                  <a:rPr lang="en-US" sz="2800" baseline="-25000">
                    <a:solidFill>
                      <a:schemeClr val="tx1"/>
                    </a:solidFill>
                    <a:latin typeface="Times New Roman" panose="02020603050405020304" pitchFamily="18" charset="0"/>
                    <a:cs typeface="Times New Roman" panose="02020603050405020304" pitchFamily="18" charset="0"/>
                  </a:rPr>
                  <a:t>c </a:t>
                </a:r>
                <a:r>
                  <a:rPr lang="en-US" sz="2800" err="1">
                    <a:solidFill>
                      <a:schemeClr val="tx1"/>
                    </a:solidFill>
                    <a:latin typeface="Times New Roman" panose="02020603050405020304" pitchFamily="18" charset="0"/>
                    <a:cs typeface="Times New Roman" panose="02020603050405020304" pitchFamily="18" charset="0"/>
                  </a:rPr>
                  <a:t>được</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định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nghĩa</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là</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Pr</a:t>
                </a:r>
                <a:r>
                  <a:rPr lang="en-US" sz="2800">
                    <a:solidFill>
                      <a:schemeClr val="tx1"/>
                    </a:solidFill>
                    <a:latin typeface="Times New Roman" panose="02020603050405020304" pitchFamily="18" charset="0"/>
                    <a:cs typeface="Times New Roman" panose="02020603050405020304" pitchFamily="18" charset="0"/>
                  </a:rPr>
                  <a:t>(Object) * </a:t>
                </a:r>
                <a14:m>
                  <m:oMath xmlns:m="http://schemas.openxmlformats.org/officeDocument/2006/math">
                    <m:sSubSup>
                      <m:sSubSupPr>
                        <m:ctrlPr>
                          <a:rPr lang="en-US" sz="2800" i="1" smtClean="0">
                            <a:solidFill>
                              <a:schemeClr val="tx1"/>
                            </a:solidFill>
                            <a:latin typeface="Cambria Math" panose="02040503050406030204" pitchFamily="18" charset="0"/>
                          </a:rPr>
                        </m:ctrlPr>
                      </m:sSubSupPr>
                      <m:e>
                        <m:r>
                          <a:rPr lang="en-US" sz="2800" b="0" i="1" smtClean="0">
                            <a:solidFill>
                              <a:schemeClr val="tx1"/>
                            </a:solidFill>
                            <a:latin typeface="Cambria Math" panose="02040503050406030204" pitchFamily="18" charset="0"/>
                          </a:rPr>
                          <m:t>𝐼𝑂𝑈</m:t>
                        </m:r>
                      </m:e>
                      <m:sub>
                        <m:r>
                          <a:rPr lang="en-US" sz="2800" b="0" i="1" smtClean="0">
                            <a:solidFill>
                              <a:schemeClr val="tx1"/>
                            </a:solidFill>
                            <a:latin typeface="Cambria Math" panose="02040503050406030204" pitchFamily="18" charset="0"/>
                          </a:rPr>
                          <m:t>𝑝𝑟𝑒𝑑</m:t>
                        </m:r>
                      </m:sub>
                      <m:sup>
                        <m:r>
                          <a:rPr lang="en-US" sz="2800" b="0" i="1" smtClean="0">
                            <a:solidFill>
                              <a:schemeClr val="tx1"/>
                            </a:solidFill>
                            <a:latin typeface="Cambria Math" panose="02040503050406030204" pitchFamily="18" charset="0"/>
                          </a:rPr>
                          <m:t>𝑡𝑟𝑢𝑡h</m:t>
                        </m:r>
                      </m:sup>
                    </m:sSubSup>
                    <m:r>
                      <a:rPr lang="en-US" sz="2800" b="0" i="1" smtClean="0">
                        <a:solidFill>
                          <a:schemeClr val="tx1"/>
                        </a:solidFill>
                        <a:latin typeface="Cambria Math" panose="02040503050406030204" pitchFamily="18" charset="0"/>
                      </a:rPr>
                      <m:t>,</m:t>
                    </m:r>
                    <m:r>
                      <m:rPr>
                        <m:nor/>
                      </m:rPr>
                      <a:rPr lang="en-US" sz="2800">
                        <a:solidFill>
                          <a:schemeClr val="tx1"/>
                        </a:solidFill>
                        <a:latin typeface="Times New Roman" panose="02020603050405020304" pitchFamily="18" charset="0"/>
                        <a:cs typeface="Times New Roman" panose="02020603050405020304" pitchFamily="18" charset="0"/>
                      </a:rPr>
                      <m:t>l</m:t>
                    </m:r>
                    <m:r>
                      <m:rPr>
                        <m:nor/>
                      </m:rPr>
                      <a:rPr lang="en-US" sz="2800">
                        <a:solidFill>
                          <a:schemeClr val="tx1"/>
                        </a:solidFill>
                        <a:latin typeface="Times New Roman" panose="02020603050405020304" pitchFamily="18" charset="0"/>
                        <a:cs typeface="Times New Roman" panose="02020603050405020304" pitchFamily="18" charset="0"/>
                      </a:rPr>
                      <m:t>à </m:t>
                    </m:r>
                    <m:r>
                      <m:rPr>
                        <m:nor/>
                      </m:rPr>
                      <a:rPr lang="en-US" sz="2800">
                        <a:solidFill>
                          <a:schemeClr val="tx1"/>
                        </a:solidFill>
                        <a:latin typeface="Times New Roman" panose="02020603050405020304" pitchFamily="18" charset="0"/>
                        <a:cs typeface="Times New Roman" panose="02020603050405020304" pitchFamily="18" charset="0"/>
                      </a:rPr>
                      <m:t>gi</m:t>
                    </m:r>
                    <m:r>
                      <m:rPr>
                        <m:nor/>
                      </m:rPr>
                      <a:rPr lang="en-US" sz="2800">
                        <a:solidFill>
                          <a:schemeClr val="tx1"/>
                        </a:solidFill>
                        <a:latin typeface="Times New Roman" panose="02020603050405020304" pitchFamily="18" charset="0"/>
                        <a:cs typeface="Times New Roman" panose="02020603050405020304" pitchFamily="18" charset="0"/>
                      </a:rPr>
                      <m:t>á </m:t>
                    </m:r>
                    <m:r>
                      <m:rPr>
                        <m:nor/>
                      </m:rPr>
                      <a:rPr lang="en-US" sz="2800">
                        <a:solidFill>
                          <a:schemeClr val="tx1"/>
                        </a:solidFill>
                        <a:latin typeface="Times New Roman" panose="02020603050405020304" pitchFamily="18" charset="0"/>
                        <a:cs typeface="Times New Roman" panose="02020603050405020304" pitchFamily="18" charset="0"/>
                      </a:rPr>
                      <m:t>tr</m:t>
                    </m:r>
                    <m:r>
                      <m:rPr>
                        <m:nor/>
                      </m:rPr>
                      <a:rPr lang="en-US" sz="2800">
                        <a:solidFill>
                          <a:schemeClr val="tx1"/>
                        </a:solidFill>
                        <a:latin typeface="Times New Roman" panose="02020603050405020304" pitchFamily="18" charset="0"/>
                        <a:cs typeface="Times New Roman" panose="02020603050405020304" pitchFamily="18" charset="0"/>
                      </a:rPr>
                      <m:t>ị </m:t>
                    </m:r>
                    <m:r>
                      <m:rPr>
                        <m:nor/>
                      </m:rPr>
                      <a:rPr lang="en-US" sz="2800">
                        <a:solidFill>
                          <a:schemeClr val="tx1"/>
                        </a:solidFill>
                        <a:latin typeface="Times New Roman" panose="02020603050405020304" pitchFamily="18" charset="0"/>
                        <a:cs typeface="Times New Roman" panose="02020603050405020304" pitchFamily="18" charset="0"/>
                      </a:rPr>
                      <m:t>ph</m:t>
                    </m:r>
                    <m:r>
                      <m:rPr>
                        <m:nor/>
                      </m:rPr>
                      <a:rPr lang="en-US" sz="2800">
                        <a:solidFill>
                          <a:schemeClr val="tx1"/>
                        </a:solidFill>
                        <a:latin typeface="Times New Roman" panose="02020603050405020304" pitchFamily="18" charset="0"/>
                        <a:cs typeface="Times New Roman" panose="02020603050405020304" pitchFamily="18" charset="0"/>
                      </a:rPr>
                      <m:t>ả</m:t>
                    </m:r>
                    <m:r>
                      <m:rPr>
                        <m:nor/>
                      </m:rPr>
                      <a:rPr lang="en-US" sz="2800">
                        <a:solidFill>
                          <a:schemeClr val="tx1"/>
                        </a:solidFill>
                        <a:latin typeface="Times New Roman" panose="02020603050405020304" pitchFamily="18" charset="0"/>
                        <a:cs typeface="Times New Roman" panose="02020603050405020304" pitchFamily="18" charset="0"/>
                      </a:rPr>
                      <m:t>n</m:t>
                    </m:r>
                    <m:r>
                      <m:rPr>
                        <m:nor/>
                      </m:rPr>
                      <a:rPr lang="en-US" sz="2800">
                        <a:solidFill>
                          <a:schemeClr val="tx1"/>
                        </a:solidFill>
                        <a:latin typeface="Times New Roman" panose="02020603050405020304" pitchFamily="18" charset="0"/>
                        <a:cs typeface="Times New Roman" panose="02020603050405020304" pitchFamily="18" charset="0"/>
                      </a:rPr>
                      <m:t> á</m:t>
                    </m:r>
                    <m:r>
                      <m:rPr>
                        <m:nor/>
                      </m:rPr>
                      <a:rPr lang="en-US" sz="2800" b="0" i="0" smtClean="0">
                        <a:solidFill>
                          <a:schemeClr val="tx1"/>
                        </a:solidFill>
                        <a:latin typeface="Times New Roman" panose="02020603050405020304" pitchFamily="18" charset="0"/>
                        <a:cs typeface="Times New Roman" panose="02020603050405020304" pitchFamily="18" charset="0"/>
                      </a:rPr>
                      <m:t>nh</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xem</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m</m:t>
                    </m:r>
                    <m:r>
                      <m:rPr>
                        <m:nor/>
                      </m:rPr>
                      <a:rPr lang="en-US" sz="2800">
                        <a:solidFill>
                          <a:schemeClr val="tx1"/>
                        </a:solidFill>
                        <a:latin typeface="Times New Roman" panose="02020603050405020304" pitchFamily="18" charset="0"/>
                        <a:cs typeface="Times New Roman" panose="02020603050405020304" pitchFamily="18" charset="0"/>
                      </a:rPr>
                      <m:t>ộ</m:t>
                    </m:r>
                    <m:r>
                      <m:rPr>
                        <m:nor/>
                      </m:rPr>
                      <a:rPr lang="en-US" sz="2800">
                        <a:solidFill>
                          <a:schemeClr val="tx1"/>
                        </a:solidFill>
                        <a:latin typeface="Times New Roman" panose="02020603050405020304" pitchFamily="18" charset="0"/>
                        <a:cs typeface="Times New Roman" panose="02020603050405020304" pitchFamily="18" charset="0"/>
                      </a:rPr>
                      <m:t>t</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box</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c</m:t>
                    </m:r>
                    <m:r>
                      <m:rPr>
                        <m:nor/>
                      </m:rPr>
                      <a:rPr lang="en-US" sz="2800">
                        <a:solidFill>
                          <a:schemeClr val="tx1"/>
                        </a:solidFill>
                        <a:latin typeface="Times New Roman" panose="02020603050405020304" pitchFamily="18" charset="0"/>
                        <a:cs typeface="Times New Roman" panose="02020603050405020304" pitchFamily="18" charset="0"/>
                      </a:rPr>
                      <m:t>ó </m:t>
                    </m:r>
                    <m:r>
                      <m:rPr>
                        <m:nor/>
                      </m:rPr>
                      <a:rPr lang="en-US" sz="2800">
                        <a:solidFill>
                          <a:schemeClr val="tx1"/>
                        </a:solidFill>
                        <a:latin typeface="Times New Roman" panose="02020603050405020304" pitchFamily="18" charset="0"/>
                        <a:cs typeface="Times New Roman" panose="02020603050405020304" pitchFamily="18" charset="0"/>
                      </a:rPr>
                      <m:t>ch</m:t>
                    </m:r>
                    <m:r>
                      <m:rPr>
                        <m:nor/>
                      </m:rPr>
                      <a:rPr lang="en-US" sz="2800">
                        <a:solidFill>
                          <a:schemeClr val="tx1"/>
                        </a:solidFill>
                        <a:latin typeface="Times New Roman" panose="02020603050405020304" pitchFamily="18" charset="0"/>
                        <a:cs typeface="Times New Roman" panose="02020603050405020304" pitchFamily="18" charset="0"/>
                      </a:rPr>
                      <m:t>ứ</m:t>
                    </m:r>
                    <m:r>
                      <m:rPr>
                        <m:nor/>
                      </m:rPr>
                      <a:rPr lang="en-US" sz="2800">
                        <a:solidFill>
                          <a:schemeClr val="tx1"/>
                        </a:solidFill>
                        <a:latin typeface="Times New Roman" panose="02020603050405020304" pitchFamily="18" charset="0"/>
                        <a:cs typeface="Times New Roman" panose="02020603050405020304" pitchFamily="18" charset="0"/>
                      </a:rPr>
                      <m:t>a</m:t>
                    </m:r>
                    <m:r>
                      <m:rPr>
                        <m:nor/>
                      </m:rPr>
                      <a:rPr lang="en-US" sz="2800">
                        <a:solidFill>
                          <a:schemeClr val="tx1"/>
                        </a:solidFill>
                        <a:latin typeface="Times New Roman" panose="02020603050405020304" pitchFamily="18" charset="0"/>
                        <a:cs typeface="Times New Roman" panose="02020603050405020304" pitchFamily="18" charset="0"/>
                      </a:rPr>
                      <m:t> đố</m:t>
                    </m:r>
                    <m:r>
                      <m:rPr>
                        <m:nor/>
                      </m:rPr>
                      <a:rPr lang="en-US" sz="2800">
                        <a:solidFill>
                          <a:schemeClr val="tx1"/>
                        </a:solidFill>
                        <a:latin typeface="Times New Roman" panose="02020603050405020304" pitchFamily="18" charset="0"/>
                        <a:cs typeface="Times New Roman" panose="02020603050405020304" pitchFamily="18" charset="0"/>
                      </a:rPr>
                      <m:t>i</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t</m:t>
                    </m:r>
                    <m:r>
                      <m:rPr>
                        <m:nor/>
                      </m:rPr>
                      <a:rPr lang="en-US" sz="2800">
                        <a:solidFill>
                          <a:schemeClr val="tx1"/>
                        </a:solidFill>
                        <a:latin typeface="Times New Roman" panose="02020603050405020304" pitchFamily="18" charset="0"/>
                        <a:cs typeface="Times New Roman" panose="02020603050405020304" pitchFamily="18" charset="0"/>
                      </a:rPr>
                      <m:t>ượ</m:t>
                    </m:r>
                    <m:r>
                      <m:rPr>
                        <m:nor/>
                      </m:rPr>
                      <a:rPr lang="en-US" sz="2800">
                        <a:solidFill>
                          <a:schemeClr val="tx1"/>
                        </a:solidFill>
                        <a:latin typeface="Times New Roman" panose="02020603050405020304" pitchFamily="18" charset="0"/>
                        <a:cs typeface="Times New Roman" panose="02020603050405020304" pitchFamily="18" charset="0"/>
                      </a:rPr>
                      <m:t>ng</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hay</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kh</m:t>
                    </m:r>
                    <m:r>
                      <m:rPr>
                        <m:nor/>
                      </m:rPr>
                      <a:rPr lang="en-US" sz="2800">
                        <a:solidFill>
                          <a:schemeClr val="tx1"/>
                        </a:solidFill>
                        <a:latin typeface="Times New Roman" panose="02020603050405020304" pitchFamily="18" charset="0"/>
                        <a:cs typeface="Times New Roman" panose="02020603050405020304" pitchFamily="18" charset="0"/>
                      </a:rPr>
                      <m:t>ô</m:t>
                    </m:r>
                    <m:r>
                      <m:rPr>
                        <m:nor/>
                      </m:rPr>
                      <a:rPr lang="en-US" sz="2800">
                        <a:solidFill>
                          <a:schemeClr val="tx1"/>
                        </a:solidFill>
                        <a:latin typeface="Times New Roman" panose="02020603050405020304" pitchFamily="18" charset="0"/>
                        <a:cs typeface="Times New Roman" panose="02020603050405020304" pitchFamily="18" charset="0"/>
                      </a:rPr>
                      <m:t>ng</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v</m:t>
                    </m:r>
                    <m:r>
                      <m:rPr>
                        <m:nor/>
                      </m:rPr>
                      <a:rPr lang="en-US" sz="2800">
                        <a:solidFill>
                          <a:schemeClr val="tx1"/>
                        </a:solidFill>
                        <a:latin typeface="Times New Roman" panose="02020603050405020304" pitchFamily="18" charset="0"/>
                        <a:cs typeface="Times New Roman" panose="02020603050405020304" pitchFamily="18" charset="0"/>
                      </a:rPr>
                      <m:t>à độ </m:t>
                    </m:r>
                    <m:r>
                      <m:rPr>
                        <m:nor/>
                      </m:rPr>
                      <a:rPr lang="en-US" sz="2800">
                        <a:solidFill>
                          <a:schemeClr val="tx1"/>
                        </a:solidFill>
                        <a:latin typeface="Times New Roman" panose="02020603050405020304" pitchFamily="18" charset="0"/>
                        <a:cs typeface="Times New Roman" panose="02020603050405020304" pitchFamily="18" charset="0"/>
                      </a:rPr>
                      <m:t>ch</m:t>
                    </m:r>
                    <m:r>
                      <m:rPr>
                        <m:nor/>
                      </m:rPr>
                      <a:rPr lang="en-US" sz="2800">
                        <a:solidFill>
                          <a:schemeClr val="tx1"/>
                        </a:solidFill>
                        <a:latin typeface="Times New Roman" panose="02020603050405020304" pitchFamily="18" charset="0"/>
                        <a:cs typeface="Times New Roman" panose="02020603050405020304" pitchFamily="18" charset="0"/>
                      </a:rPr>
                      <m:t>í</m:t>
                    </m:r>
                    <m:r>
                      <m:rPr>
                        <m:nor/>
                      </m:rPr>
                      <a:rPr lang="en-US" sz="2800">
                        <a:solidFill>
                          <a:schemeClr val="tx1"/>
                        </a:solidFill>
                        <a:latin typeface="Times New Roman" panose="02020603050405020304" pitchFamily="18" charset="0"/>
                        <a:cs typeface="Times New Roman" panose="02020603050405020304" pitchFamily="18" charset="0"/>
                      </a:rPr>
                      <m:t>nh</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x</m:t>
                    </m:r>
                    <m:r>
                      <m:rPr>
                        <m:nor/>
                      </m:rPr>
                      <a:rPr lang="en-US" sz="2800">
                        <a:solidFill>
                          <a:schemeClr val="tx1"/>
                        </a:solidFill>
                        <a:latin typeface="Times New Roman" panose="02020603050405020304" pitchFamily="18" charset="0"/>
                        <a:cs typeface="Times New Roman" panose="02020603050405020304" pitchFamily="18" charset="0"/>
                      </a:rPr>
                      <m:t>á</m:t>
                    </m:r>
                    <m:r>
                      <m:rPr>
                        <m:nor/>
                      </m:rPr>
                      <a:rPr lang="en-US" sz="2800">
                        <a:solidFill>
                          <a:schemeClr val="tx1"/>
                        </a:solidFill>
                        <a:latin typeface="Times New Roman" panose="02020603050405020304" pitchFamily="18" charset="0"/>
                        <a:cs typeface="Times New Roman" panose="02020603050405020304" pitchFamily="18" charset="0"/>
                      </a:rPr>
                      <m:t>c</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c</m:t>
                    </m:r>
                    <m:r>
                      <m:rPr>
                        <m:nor/>
                      </m:rPr>
                      <a:rPr lang="en-US" sz="2800">
                        <a:solidFill>
                          <a:schemeClr val="tx1"/>
                        </a:solidFill>
                        <a:latin typeface="Times New Roman" panose="02020603050405020304" pitchFamily="18" charset="0"/>
                        <a:cs typeface="Times New Roman" panose="02020603050405020304" pitchFamily="18" charset="0"/>
                      </a:rPr>
                      <m:t>ủ</m:t>
                    </m:r>
                    <m:r>
                      <m:rPr>
                        <m:nor/>
                      </m:rPr>
                      <a:rPr lang="en-US" sz="2800">
                        <a:solidFill>
                          <a:schemeClr val="tx1"/>
                        </a:solidFill>
                        <a:latin typeface="Times New Roman" panose="02020603050405020304" pitchFamily="18" charset="0"/>
                        <a:cs typeface="Times New Roman" panose="02020603050405020304" pitchFamily="18" charset="0"/>
                      </a:rPr>
                      <m:t>a</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bounding</m:t>
                    </m:r>
                    <m:r>
                      <m:rPr>
                        <m:nor/>
                      </m:rPr>
                      <a:rPr lang="en-US" sz="2800">
                        <a:solidFill>
                          <a:schemeClr val="tx1"/>
                        </a:solidFill>
                        <a:latin typeface="Times New Roman" panose="02020603050405020304" pitchFamily="18" charset="0"/>
                        <a:cs typeface="Times New Roman" panose="02020603050405020304" pitchFamily="18" charset="0"/>
                      </a:rPr>
                      <m:t> </m:t>
                    </m:r>
                    <m:r>
                      <m:rPr>
                        <m:nor/>
                      </m:rPr>
                      <a:rPr lang="en-US" sz="2800">
                        <a:solidFill>
                          <a:schemeClr val="tx1"/>
                        </a:solidFill>
                        <a:latin typeface="Times New Roman" panose="02020603050405020304" pitchFamily="18" charset="0"/>
                        <a:cs typeface="Times New Roman" panose="02020603050405020304" pitchFamily="18" charset="0"/>
                      </a:rPr>
                      <m:t>box</m:t>
                    </m:r>
                    <m:r>
                      <m:rPr>
                        <m:nor/>
                      </m:rPr>
                      <a:rPr lang="en-US" sz="2800">
                        <a:solidFill>
                          <a:schemeClr val="tx1"/>
                        </a:solidFill>
                        <a:latin typeface="Times New Roman" panose="02020603050405020304" pitchFamily="18" charset="0"/>
                        <a:cs typeface="Times New Roman" panose="02020603050405020304" pitchFamily="18" charset="0"/>
                      </a:rPr>
                      <m:t> đó</m:t>
                    </m:r>
                  </m:oMath>
                </a14:m>
                <a:endParaRPr lang="en-US" sz="2800" baseline="-25000">
                  <a:solidFill>
                    <a:schemeClr val="tx1"/>
                  </a:solidFill>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C90C7296-5A68-4BAF-BE18-F0C34ABBFC3B}"/>
                  </a:ext>
                </a:extLst>
              </p:cNvPr>
              <p:cNvSpPr txBox="1">
                <a:spLocks noRot="1" noChangeAspect="1" noMove="1" noResize="1" noEditPoints="1" noAdjustHandles="1" noChangeArrowheads="1" noChangeShapeType="1" noTextEdit="1"/>
              </p:cNvSpPr>
              <p:nvPr/>
            </p:nvSpPr>
            <p:spPr>
              <a:xfrm>
                <a:off x="6096000" y="349194"/>
                <a:ext cx="6094520" cy="2323970"/>
              </a:xfrm>
              <a:prstGeom prst="rect">
                <a:avLst/>
              </a:prstGeom>
              <a:blipFill>
                <a:blip r:embed="rId4"/>
                <a:stretch>
                  <a:fillRect l="-1800" t="-261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5EC5AEF-FA85-4222-A063-91A15C6A48F2}"/>
              </a:ext>
            </a:extLst>
          </p:cNvPr>
          <p:cNvSpPr txBox="1"/>
          <p:nvPr/>
        </p:nvSpPr>
        <p:spPr>
          <a:xfrm>
            <a:off x="6096000" y="3022359"/>
            <a:ext cx="6094520" cy="1384995"/>
          </a:xfrm>
          <a:prstGeom prst="rect">
            <a:avLst/>
          </a:prstGeom>
          <a:noFill/>
        </p:spPr>
        <p:txBody>
          <a:bodyPr wrap="square">
            <a:spAutoFit/>
          </a:bodyPr>
          <a:lstStyle/>
          <a:p>
            <a:pPr marL="342900" indent="-342900">
              <a:buFont typeface="Arial" panose="020B0604020202020204" pitchFamily="34" charset="0"/>
              <a:buChar char="•"/>
            </a:pPr>
            <a:r>
              <a:rPr lang="vi-VN" sz="2800" i="0">
                <a:effectLst/>
                <a:latin typeface="+mj-lt"/>
              </a:rPr>
              <a:t>(</a:t>
            </a:r>
            <a:r>
              <a:rPr lang="en-US" sz="2800" b="0" i="0">
                <a:effectLst/>
                <a:latin typeface="Times New Roman" panose="02020603050405020304" pitchFamily="18" charset="0"/>
                <a:cs typeface="Times New Roman" panose="02020603050405020304" pitchFamily="18" charset="0"/>
              </a:rPr>
              <a:t>b</a:t>
            </a:r>
            <a:r>
              <a:rPr lang="vi-VN" sz="2800" b="0" i="0" baseline="-25000">
                <a:effectLst/>
                <a:latin typeface="Times New Roman" panose="02020603050405020304" pitchFamily="18" charset="0"/>
                <a:cs typeface="Times New Roman" panose="02020603050405020304" pitchFamily="18" charset="0"/>
              </a:rPr>
              <a:t>x</a:t>
            </a:r>
            <a:r>
              <a:rPr lang="vi-VN" sz="2800" b="0" i="0">
                <a:effectLst/>
                <a:latin typeface="Times New Roman" panose="02020603050405020304" pitchFamily="18" charset="0"/>
                <a:cs typeface="Times New Roman" panose="02020603050405020304" pitchFamily="18" charset="0"/>
              </a:rPr>
              <a:t>,</a:t>
            </a:r>
            <a:r>
              <a:rPr lang="en-US" sz="2800" b="0" i="0">
                <a:effectLst/>
                <a:latin typeface="Times New Roman" panose="02020603050405020304" pitchFamily="18" charset="0"/>
                <a:cs typeface="Times New Roman" panose="02020603050405020304" pitchFamily="18" charset="0"/>
              </a:rPr>
              <a:t> b</a:t>
            </a:r>
            <a:r>
              <a:rPr lang="vi-VN" sz="2800" b="0" i="0" baseline="-25000">
                <a:effectLst/>
                <a:latin typeface="Times New Roman" panose="02020603050405020304" pitchFamily="18" charset="0"/>
                <a:cs typeface="Times New Roman" panose="02020603050405020304" pitchFamily="18" charset="0"/>
              </a:rPr>
              <a:t>y</a:t>
            </a:r>
            <a:r>
              <a:rPr lang="vi-VN" sz="2800" i="0">
                <a:effectLst/>
                <a:latin typeface="+mj-lt"/>
              </a:rPr>
              <a:t>)</a:t>
            </a:r>
            <a:r>
              <a:rPr lang="vi-VN" sz="2800" b="0" i="0">
                <a:effectLst/>
                <a:latin typeface="+mj-lt"/>
              </a:rPr>
              <a:t> </a:t>
            </a:r>
            <a:r>
              <a:rPr lang="vi-VN" sz="2800" b="0" i="0" err="1">
                <a:effectLst/>
                <a:latin typeface="+mj-lt"/>
              </a:rPr>
              <a:t>là</a:t>
            </a:r>
            <a:r>
              <a:rPr lang="vi-VN" sz="2800" b="0" i="0">
                <a:effectLst/>
                <a:latin typeface="+mj-lt"/>
              </a:rPr>
              <a:t> </a:t>
            </a:r>
            <a:r>
              <a:rPr lang="vi-VN" sz="2800" b="0" i="0" err="1">
                <a:effectLst/>
                <a:latin typeface="+mj-lt"/>
              </a:rPr>
              <a:t>tọa</a:t>
            </a:r>
            <a:r>
              <a:rPr lang="vi-VN" sz="2800" b="0" i="0">
                <a:effectLst/>
                <a:latin typeface="+mj-lt"/>
              </a:rPr>
              <a:t> </a:t>
            </a:r>
            <a:r>
              <a:rPr lang="vi-VN" sz="2800" b="0" i="0" err="1">
                <a:effectLst/>
                <a:latin typeface="+mj-lt"/>
              </a:rPr>
              <a:t>độ</a:t>
            </a:r>
            <a:r>
              <a:rPr lang="vi-VN" sz="2800" b="0" i="0">
                <a:effectLst/>
                <a:latin typeface="+mj-lt"/>
              </a:rPr>
              <a:t> tâm </a:t>
            </a:r>
            <a:r>
              <a:rPr lang="vi-VN" sz="2800" b="0" i="0" err="1">
                <a:effectLst/>
                <a:latin typeface="+mj-lt"/>
              </a:rPr>
              <a:t>đối</a:t>
            </a:r>
            <a:r>
              <a:rPr lang="vi-VN" sz="2800" b="0" i="0">
                <a:effectLst/>
                <a:latin typeface="+mj-lt"/>
              </a:rPr>
              <a:t> </a:t>
            </a:r>
            <a:r>
              <a:rPr lang="vi-VN" sz="2800" b="0" i="0" err="1">
                <a:effectLst/>
                <a:latin typeface="+mj-lt"/>
              </a:rPr>
              <a:t>tượng</a:t>
            </a:r>
            <a:r>
              <a:rPr lang="vi-VN" sz="2800" b="0" i="0">
                <a:effectLst/>
                <a:latin typeface="+mj-lt"/>
              </a:rPr>
              <a:t> so </a:t>
            </a:r>
            <a:r>
              <a:rPr lang="vi-VN" sz="2800" b="0" i="0" err="1">
                <a:effectLst/>
                <a:latin typeface="+mj-lt"/>
              </a:rPr>
              <a:t>với</a:t>
            </a:r>
            <a:r>
              <a:rPr lang="vi-VN" sz="2800" b="0" i="0">
                <a:effectLst/>
                <a:latin typeface="+mj-lt"/>
              </a:rPr>
              <a:t> </a:t>
            </a:r>
            <a:r>
              <a:rPr lang="vi-VN" sz="2800" b="0" i="0" err="1">
                <a:effectLst/>
                <a:latin typeface="+mj-lt"/>
              </a:rPr>
              <a:t>grid</a:t>
            </a:r>
            <a:r>
              <a:rPr lang="vi-VN" sz="2800" b="0" i="0">
                <a:effectLst/>
                <a:latin typeface="+mj-lt"/>
              </a:rPr>
              <a:t> </a:t>
            </a:r>
            <a:r>
              <a:rPr lang="vi-VN" sz="2800" b="0" i="0" err="1">
                <a:effectLst/>
                <a:latin typeface="+mj-lt"/>
              </a:rPr>
              <a:t>cell</a:t>
            </a:r>
            <a:r>
              <a:rPr lang="vi-VN" sz="2800" b="0" i="0">
                <a:effectLst/>
                <a:latin typeface="+mj-lt"/>
              </a:rPr>
              <a:t>, (</a:t>
            </a:r>
            <a:r>
              <a:rPr lang="en-US" sz="2800" b="0" i="0">
                <a:effectLst/>
                <a:latin typeface="Times New Roman" panose="02020603050405020304" pitchFamily="18" charset="0"/>
                <a:cs typeface="Times New Roman" panose="02020603050405020304" pitchFamily="18" charset="0"/>
              </a:rPr>
              <a:t>b</a:t>
            </a:r>
            <a:r>
              <a:rPr lang="vi-VN" sz="2800" b="0" i="0" baseline="-25000">
                <a:effectLst/>
                <a:latin typeface="Times New Roman" panose="02020603050405020304" pitchFamily="18" charset="0"/>
                <a:cs typeface="Times New Roman" panose="02020603050405020304" pitchFamily="18" charset="0"/>
              </a:rPr>
              <a:t>w</a:t>
            </a:r>
            <a:r>
              <a:rPr lang="vi-VN" sz="2800" b="0" i="0">
                <a:effectLst/>
                <a:latin typeface="Times New Roman" panose="02020603050405020304" pitchFamily="18" charset="0"/>
                <a:cs typeface="Times New Roman" panose="02020603050405020304" pitchFamily="18" charset="0"/>
              </a:rPr>
              <a:t>,</a:t>
            </a:r>
            <a:r>
              <a:rPr lang="en-US" sz="2800" b="0" i="0">
                <a:effectLst/>
                <a:latin typeface="Times New Roman" panose="02020603050405020304" pitchFamily="18" charset="0"/>
                <a:cs typeface="Times New Roman" panose="02020603050405020304" pitchFamily="18" charset="0"/>
              </a:rPr>
              <a:t> b</a:t>
            </a:r>
            <a:r>
              <a:rPr lang="vi-VN" sz="2800" b="0" i="0" baseline="-25000">
                <a:effectLst/>
                <a:latin typeface="Times New Roman" panose="02020603050405020304" pitchFamily="18" charset="0"/>
                <a:cs typeface="Times New Roman" panose="02020603050405020304" pitchFamily="18" charset="0"/>
              </a:rPr>
              <a:t>h</a:t>
            </a:r>
            <a:r>
              <a:rPr lang="vi-VN" sz="2800" b="0" i="0">
                <a:effectLst/>
                <a:latin typeface="+mj-lt"/>
              </a:rPr>
              <a:t>) </a:t>
            </a:r>
            <a:r>
              <a:rPr lang="vi-VN" sz="2800" b="0" i="0" err="1">
                <a:effectLst/>
                <a:latin typeface="+mj-lt"/>
              </a:rPr>
              <a:t>là</a:t>
            </a:r>
            <a:r>
              <a:rPr lang="vi-VN" sz="2800" b="0" i="0">
                <a:effectLst/>
                <a:latin typeface="+mj-lt"/>
              </a:rPr>
              <a:t> </a:t>
            </a:r>
            <a:r>
              <a:rPr lang="vi-VN" sz="2800" b="0" i="0" err="1">
                <a:effectLst/>
                <a:latin typeface="+mj-lt"/>
              </a:rPr>
              <a:t>kích</a:t>
            </a:r>
            <a:r>
              <a:rPr lang="vi-VN" sz="2800" b="0" i="0">
                <a:effectLst/>
                <a:latin typeface="+mj-lt"/>
              </a:rPr>
              <a:t> </a:t>
            </a:r>
            <a:r>
              <a:rPr lang="vi-VN" sz="2800" b="0" i="0" err="1">
                <a:effectLst/>
                <a:latin typeface="+mj-lt"/>
              </a:rPr>
              <a:t>thước</a:t>
            </a:r>
            <a:r>
              <a:rPr lang="vi-VN" sz="2800" b="0" i="0">
                <a:effectLst/>
                <a:latin typeface="+mj-lt"/>
              </a:rPr>
              <a:t> </a:t>
            </a:r>
            <a:r>
              <a:rPr lang="vi-VN" sz="2800" b="0" i="0" err="1">
                <a:effectLst/>
                <a:latin typeface="+mj-lt"/>
              </a:rPr>
              <a:t>của</a:t>
            </a:r>
            <a:r>
              <a:rPr lang="vi-VN" sz="2800" b="0" i="0">
                <a:effectLst/>
                <a:latin typeface="+mj-lt"/>
              </a:rPr>
              <a:t> </a:t>
            </a:r>
            <a:r>
              <a:rPr lang="vi-VN" sz="2800" b="0" i="0" err="1">
                <a:effectLst/>
                <a:latin typeface="+mj-lt"/>
              </a:rPr>
              <a:t>bounding</a:t>
            </a:r>
            <a:r>
              <a:rPr lang="vi-VN" sz="2800" b="0" i="0">
                <a:effectLst/>
                <a:latin typeface="+mj-lt"/>
              </a:rPr>
              <a:t> </a:t>
            </a:r>
            <a:r>
              <a:rPr lang="vi-VN" sz="2800" b="0" i="0" err="1">
                <a:effectLst/>
                <a:latin typeface="+mj-lt"/>
              </a:rPr>
              <a:t>box</a:t>
            </a:r>
            <a:endParaRPr lang="en-US" sz="2800">
              <a:latin typeface="+mj-lt"/>
            </a:endParaRPr>
          </a:p>
        </p:txBody>
      </p:sp>
      <p:pic>
        <p:nvPicPr>
          <p:cNvPr id="4" name="Picture 3">
            <a:extLst>
              <a:ext uri="{FF2B5EF4-FFF2-40B4-BE49-F238E27FC236}">
                <a16:creationId xmlns:a16="http://schemas.microsoft.com/office/drawing/2014/main" id="{5400B435-D17E-4FAF-818F-F50D080C7C67}"/>
              </a:ext>
            </a:extLst>
          </p:cNvPr>
          <p:cNvPicPr>
            <a:picLocks noChangeAspect="1"/>
          </p:cNvPicPr>
          <p:nvPr/>
        </p:nvPicPr>
        <p:blipFill>
          <a:blip r:embed="rId5"/>
          <a:stretch>
            <a:fillRect/>
          </a:stretch>
        </p:blipFill>
        <p:spPr>
          <a:xfrm>
            <a:off x="28179" y="4800414"/>
            <a:ext cx="10035251" cy="511865"/>
          </a:xfrm>
          <a:prstGeom prst="rect">
            <a:avLst/>
          </a:prstGeom>
        </p:spPr>
      </p:pic>
    </p:spTree>
    <p:extLst>
      <p:ext uri="{BB962C8B-B14F-4D97-AF65-F5344CB8AC3E}">
        <p14:creationId xmlns:p14="http://schemas.microsoft.com/office/powerpoint/2010/main" val="295554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BC1E18-3749-41C7-8581-85A504A2CB2F}"/>
              </a:ext>
            </a:extLst>
          </p:cNvPr>
          <p:cNvPicPr>
            <a:picLocks noChangeAspect="1"/>
          </p:cNvPicPr>
          <p:nvPr/>
        </p:nvPicPr>
        <p:blipFill>
          <a:blip r:embed="rId3"/>
          <a:stretch>
            <a:fillRect/>
          </a:stretch>
        </p:blipFill>
        <p:spPr>
          <a:xfrm>
            <a:off x="-1" y="-1"/>
            <a:ext cx="10137913" cy="6911441"/>
          </a:xfrm>
          <a:prstGeom prst="rect">
            <a:avLst/>
          </a:prstGeom>
        </p:spPr>
      </p:pic>
      <p:sp>
        <p:nvSpPr>
          <p:cNvPr id="5" name="TextBox 4">
            <a:extLst>
              <a:ext uri="{FF2B5EF4-FFF2-40B4-BE49-F238E27FC236}">
                <a16:creationId xmlns:a16="http://schemas.microsoft.com/office/drawing/2014/main" id="{43B00E26-8010-445C-8B7F-D1EEDC8CC191}"/>
              </a:ext>
            </a:extLst>
          </p:cNvPr>
          <p:cNvSpPr txBox="1"/>
          <p:nvPr/>
        </p:nvSpPr>
        <p:spPr>
          <a:xfrm>
            <a:off x="5918134" y="2707084"/>
            <a:ext cx="6094520" cy="1815882"/>
          </a:xfrm>
          <a:prstGeom prst="rect">
            <a:avLst/>
          </a:prstGeom>
          <a:noFill/>
        </p:spPr>
        <p:txBody>
          <a:bodyPr wrap="square">
            <a:spAutoFit/>
          </a:bodyPr>
          <a:lstStyle/>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YOLOv3 </a:t>
            </a:r>
            <a:r>
              <a:rPr lang="en-US" sz="2800" err="1">
                <a:latin typeface="Times New Roman" panose="02020603050405020304" pitchFamily="18" charset="0"/>
                <a:cs typeface="Times New Roman" panose="02020603050405020304" pitchFamily="18" charset="0"/>
              </a:rPr>
              <a:t>sử</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dụng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các</a:t>
            </a:r>
            <a:r>
              <a:rPr lang="en-US" sz="2800">
                <a:latin typeface="Times New Roman" panose="02020603050405020304" pitchFamily="18" charset="0"/>
                <a:cs typeface="Times New Roman" panose="02020603050405020304" pitchFamily="18" charset="0"/>
              </a:rPr>
              <a:t> Logistic classifiers </a:t>
            </a:r>
            <a:r>
              <a:rPr lang="en-US" sz="2800" err="1">
                <a:latin typeface="Times New Roman" panose="02020603050405020304" pitchFamily="18" charset="0"/>
                <a:cs typeface="Times New Roman" panose="02020603050405020304" pitchFamily="18" charset="0"/>
              </a:rPr>
              <a:t>độc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lập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BCE loss </a:t>
            </a:r>
            <a:r>
              <a:rPr lang="en-US" sz="2800" err="1">
                <a:latin typeface="Times New Roman" panose="02020603050405020304" pitchFamily="18" charset="0"/>
                <a:cs typeface="Times New Roman" panose="02020603050405020304" pitchFamily="18" charset="0"/>
              </a:rPr>
              <a:t>cho</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việc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dự</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đoán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nhãn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đối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tượng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huấn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luyện</a:t>
            </a:r>
            <a:endParaRPr lang="en-US" sz="28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76F695-A73C-4E95-867F-AD7047E3A149}"/>
              </a:ext>
            </a:extLst>
          </p:cNvPr>
          <p:cNvSpPr txBox="1"/>
          <p:nvPr/>
        </p:nvSpPr>
        <p:spPr>
          <a:xfrm>
            <a:off x="5918134" y="489566"/>
            <a:ext cx="6094520" cy="1815882"/>
          </a:xfrm>
          <a:prstGeom prst="rect">
            <a:avLst/>
          </a:prstGeom>
          <a:noFill/>
        </p:spPr>
        <p:txBody>
          <a:bodyPr wrap="square">
            <a:spAutoFit/>
          </a:bodyPr>
          <a:lstStyle/>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Conditional class probability </a:t>
            </a:r>
            <a:r>
              <a:rPr lang="en-US" sz="2800" err="1">
                <a:latin typeface="Times New Roman" panose="02020603050405020304" pitchFamily="18" charset="0"/>
                <a:cs typeface="Times New Roman" panose="02020603050405020304" pitchFamily="18" charset="0"/>
              </a:rPr>
              <a:t>là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xác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suất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đối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tượng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được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phát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hiện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trong</a:t>
            </a:r>
            <a:r>
              <a:rPr lang="en-US" sz="2800">
                <a:latin typeface="Times New Roman" panose="02020603050405020304" pitchFamily="18" charset="0"/>
                <a:cs typeface="Times New Roman" panose="02020603050405020304" pitchFamily="18" charset="0"/>
              </a:rPr>
              <a:t> box </a:t>
            </a:r>
            <a:r>
              <a:rPr lang="en-US" sz="2800" err="1">
                <a:latin typeface="Times New Roman" panose="02020603050405020304" pitchFamily="18" charset="0"/>
                <a:cs typeface="Times New Roman" panose="02020603050405020304" pitchFamily="18" charset="0"/>
              </a:rPr>
              <a:t>thuộc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về</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các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lớp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nhất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định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được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định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nghĩa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Pr</a:t>
            </a:r>
            <a:r>
              <a:rPr lang="en-US" sz="2800">
                <a:latin typeface="Times New Roman" panose="02020603050405020304" pitchFamily="18" charset="0"/>
                <a:cs typeface="Times New Roman" panose="02020603050405020304" pitchFamily="18" charset="0"/>
              </a:rPr>
              <a:t>(</a:t>
            </a:r>
            <a:r>
              <a:rPr lang="en-US" sz="2800" err="1">
                <a:latin typeface="Times New Roman" panose="02020603050405020304" pitchFamily="18" charset="0"/>
                <a:cs typeface="Times New Roman" panose="02020603050405020304" pitchFamily="18" charset="0"/>
              </a:rPr>
              <a:t>Class</a:t>
            </a:r>
            <a:r>
              <a:rPr lang="en-US" sz="2800" baseline="-25000" err="1">
                <a:latin typeface="Times New Roman" panose="02020603050405020304" pitchFamily="18" charset="0"/>
                <a:cs typeface="Times New Roman" panose="02020603050405020304" pitchFamily="18" charset="0"/>
              </a:rPr>
              <a:t>i</a:t>
            </a:r>
            <a:r>
              <a:rPr lang="en-US" sz="2800" err="1">
                <a:latin typeface="Times New Roman" panose="02020603050405020304" pitchFamily="18" charset="0"/>
                <a:cs typeface="Times New Roman" panose="02020603050405020304" pitchFamily="18" charset="0"/>
              </a:rPr>
              <a:t>|Object</a:t>
            </a:r>
            <a:r>
              <a:rPr lang="en-US" sz="2800">
                <a:latin typeface="Times New Roman" panose="02020603050405020304" pitchFamily="18" charset="0"/>
                <a:cs typeface="Times New Roman" panose="02020603050405020304" pitchFamily="18" charset="0"/>
              </a:rPr>
              <a:t>)</a:t>
            </a:r>
          </a:p>
        </p:txBody>
      </p:sp>
      <p:pic>
        <p:nvPicPr>
          <p:cNvPr id="74" name="Picture 73">
            <a:extLst>
              <a:ext uri="{FF2B5EF4-FFF2-40B4-BE49-F238E27FC236}">
                <a16:creationId xmlns:a16="http://schemas.microsoft.com/office/drawing/2014/main" id="{79764346-937D-44BB-BB95-DD4E8B5E8631}"/>
              </a:ext>
            </a:extLst>
          </p:cNvPr>
          <p:cNvPicPr>
            <a:picLocks noChangeAspect="1"/>
          </p:cNvPicPr>
          <p:nvPr/>
        </p:nvPicPr>
        <p:blipFill>
          <a:blip r:embed="rId4"/>
          <a:stretch>
            <a:fillRect/>
          </a:stretch>
        </p:blipFill>
        <p:spPr>
          <a:xfrm>
            <a:off x="16604" y="4823564"/>
            <a:ext cx="10035251" cy="511865"/>
          </a:xfrm>
          <a:prstGeom prst="rect">
            <a:avLst/>
          </a:prstGeom>
        </p:spPr>
      </p:pic>
    </p:spTree>
    <p:extLst>
      <p:ext uri="{BB962C8B-B14F-4D97-AF65-F5344CB8AC3E}">
        <p14:creationId xmlns:p14="http://schemas.microsoft.com/office/powerpoint/2010/main" val="15390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1026" name="Picture 2" descr="Prairie Sky Apple Orchard: Red Delicious Apple | Meyve, Elmalar, Natürmort">
            <a:extLst>
              <a:ext uri="{FF2B5EF4-FFF2-40B4-BE49-F238E27FC236}">
                <a16:creationId xmlns:a16="http://schemas.microsoft.com/office/drawing/2014/main" id="{E5E110BF-4EAB-4948-AA61-A397B7AEC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968" y="760342"/>
            <a:ext cx="5486400" cy="5486400"/>
          </a:xfrm>
          <a:prstGeom prst="rect">
            <a:avLst/>
          </a:prstGeom>
          <a:noFill/>
          <a:ln>
            <a:solidFill>
              <a:schemeClr val="tx1"/>
            </a:solidFill>
          </a:ln>
        </p:spPr>
      </p:pic>
      <p:sp>
        <p:nvSpPr>
          <p:cNvPr id="2" name="Rectangle 1">
            <a:extLst>
              <a:ext uri="{FF2B5EF4-FFF2-40B4-BE49-F238E27FC236}">
                <a16:creationId xmlns:a16="http://schemas.microsoft.com/office/drawing/2014/main" id="{C6336718-DE47-4A3A-949D-18DEE5A8B79F}"/>
              </a:ext>
            </a:extLst>
          </p:cNvPr>
          <p:cNvSpPr/>
          <p:nvPr/>
        </p:nvSpPr>
        <p:spPr>
          <a:xfrm>
            <a:off x="31509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Rectangle 73">
            <a:extLst>
              <a:ext uri="{FF2B5EF4-FFF2-40B4-BE49-F238E27FC236}">
                <a16:creationId xmlns:a16="http://schemas.microsoft.com/office/drawing/2014/main" id="{C8003B42-7B71-4ACD-A207-A5AC648A350A}"/>
              </a:ext>
            </a:extLst>
          </p:cNvPr>
          <p:cNvSpPr/>
          <p:nvPr/>
        </p:nvSpPr>
        <p:spPr>
          <a:xfrm>
            <a:off x="36081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2A5C51D9-AE93-4F50-86BD-ED25C1F99EB7}"/>
              </a:ext>
            </a:extLst>
          </p:cNvPr>
          <p:cNvSpPr/>
          <p:nvPr/>
        </p:nvSpPr>
        <p:spPr>
          <a:xfrm>
            <a:off x="40653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CE585E22-F97E-40E1-83A5-1B5AB347B570}"/>
              </a:ext>
            </a:extLst>
          </p:cNvPr>
          <p:cNvSpPr/>
          <p:nvPr/>
        </p:nvSpPr>
        <p:spPr>
          <a:xfrm>
            <a:off x="45225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867DD3F5-4F33-4CE4-9525-DE17A1CD5A9B}"/>
              </a:ext>
            </a:extLst>
          </p:cNvPr>
          <p:cNvSpPr/>
          <p:nvPr/>
        </p:nvSpPr>
        <p:spPr>
          <a:xfrm>
            <a:off x="49797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C14CBF4C-FAEB-44A8-893A-C8475410ECB7}"/>
              </a:ext>
            </a:extLst>
          </p:cNvPr>
          <p:cNvSpPr/>
          <p:nvPr/>
        </p:nvSpPr>
        <p:spPr>
          <a:xfrm>
            <a:off x="54369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F689E1CB-EA15-422D-98EC-BD96106EF7D5}"/>
              </a:ext>
            </a:extLst>
          </p:cNvPr>
          <p:cNvSpPr/>
          <p:nvPr/>
        </p:nvSpPr>
        <p:spPr>
          <a:xfrm>
            <a:off x="58941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293EC6BE-C9F5-47AE-90B7-E7B054C17AB8}"/>
              </a:ext>
            </a:extLst>
          </p:cNvPr>
          <p:cNvSpPr/>
          <p:nvPr/>
        </p:nvSpPr>
        <p:spPr>
          <a:xfrm>
            <a:off x="63513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5C3422EC-1F37-4922-B847-3E5F0CD78EC5}"/>
              </a:ext>
            </a:extLst>
          </p:cNvPr>
          <p:cNvSpPr/>
          <p:nvPr/>
        </p:nvSpPr>
        <p:spPr>
          <a:xfrm>
            <a:off x="68085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8708A27E-2BB8-42A3-801D-DBE71C473ECF}"/>
              </a:ext>
            </a:extLst>
          </p:cNvPr>
          <p:cNvSpPr/>
          <p:nvPr/>
        </p:nvSpPr>
        <p:spPr>
          <a:xfrm>
            <a:off x="72657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BC3B005D-D757-4F74-8202-3095EA8F1251}"/>
              </a:ext>
            </a:extLst>
          </p:cNvPr>
          <p:cNvSpPr/>
          <p:nvPr/>
        </p:nvSpPr>
        <p:spPr>
          <a:xfrm>
            <a:off x="77229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D3652275-13B4-4454-88F4-F1FC2158D9AD}"/>
              </a:ext>
            </a:extLst>
          </p:cNvPr>
          <p:cNvSpPr/>
          <p:nvPr/>
        </p:nvSpPr>
        <p:spPr>
          <a:xfrm>
            <a:off x="8180168" y="76034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15715C85-8C21-4A13-AD7C-6404FA46C305}"/>
              </a:ext>
            </a:extLst>
          </p:cNvPr>
          <p:cNvGrpSpPr/>
          <p:nvPr/>
        </p:nvGrpSpPr>
        <p:grpSpPr>
          <a:xfrm rot="5400000">
            <a:off x="3150968" y="760342"/>
            <a:ext cx="5486400" cy="5486400"/>
            <a:chOff x="2708564" y="1214582"/>
            <a:chExt cx="5486400" cy="5486400"/>
          </a:xfrm>
        </p:grpSpPr>
        <p:sp>
          <p:nvSpPr>
            <p:cNvPr id="91" name="Rectangle 90">
              <a:extLst>
                <a:ext uri="{FF2B5EF4-FFF2-40B4-BE49-F238E27FC236}">
                  <a16:creationId xmlns:a16="http://schemas.microsoft.com/office/drawing/2014/main" id="{F3914D8F-7E01-4340-8842-8F007EAF3B3F}"/>
                </a:ext>
              </a:extLst>
            </p:cNvPr>
            <p:cNvSpPr/>
            <p:nvPr/>
          </p:nvSpPr>
          <p:spPr>
            <a:xfrm>
              <a:off x="27085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A49061AD-F08B-4B08-9C22-AF10187398A2}"/>
                </a:ext>
              </a:extLst>
            </p:cNvPr>
            <p:cNvSpPr/>
            <p:nvPr/>
          </p:nvSpPr>
          <p:spPr>
            <a:xfrm>
              <a:off x="31657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60D4DC21-C20E-4238-ADCE-DA329EBF1698}"/>
                </a:ext>
              </a:extLst>
            </p:cNvPr>
            <p:cNvSpPr/>
            <p:nvPr/>
          </p:nvSpPr>
          <p:spPr>
            <a:xfrm>
              <a:off x="36229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4" name="Rectangle 93">
              <a:extLst>
                <a:ext uri="{FF2B5EF4-FFF2-40B4-BE49-F238E27FC236}">
                  <a16:creationId xmlns:a16="http://schemas.microsoft.com/office/drawing/2014/main" id="{C8B520FE-78E8-41C4-A781-F6B036FA116E}"/>
                </a:ext>
              </a:extLst>
            </p:cNvPr>
            <p:cNvSpPr/>
            <p:nvPr/>
          </p:nvSpPr>
          <p:spPr>
            <a:xfrm>
              <a:off x="40801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5" name="Rectangle 94">
              <a:extLst>
                <a:ext uri="{FF2B5EF4-FFF2-40B4-BE49-F238E27FC236}">
                  <a16:creationId xmlns:a16="http://schemas.microsoft.com/office/drawing/2014/main" id="{B679B7B2-FEBC-40A5-911A-A94EE7ABA2BC}"/>
                </a:ext>
              </a:extLst>
            </p:cNvPr>
            <p:cNvSpPr/>
            <p:nvPr/>
          </p:nvSpPr>
          <p:spPr>
            <a:xfrm>
              <a:off x="45373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6" name="Rectangle 95">
              <a:extLst>
                <a:ext uri="{FF2B5EF4-FFF2-40B4-BE49-F238E27FC236}">
                  <a16:creationId xmlns:a16="http://schemas.microsoft.com/office/drawing/2014/main" id="{60F043CB-9E24-43DF-A41B-3836EAC53FF3}"/>
                </a:ext>
              </a:extLst>
            </p:cNvPr>
            <p:cNvSpPr/>
            <p:nvPr/>
          </p:nvSpPr>
          <p:spPr>
            <a:xfrm>
              <a:off x="49945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Rectangle 96">
              <a:extLst>
                <a:ext uri="{FF2B5EF4-FFF2-40B4-BE49-F238E27FC236}">
                  <a16:creationId xmlns:a16="http://schemas.microsoft.com/office/drawing/2014/main" id="{E7CAC74D-01B4-4623-9DB6-4824662E1A56}"/>
                </a:ext>
              </a:extLst>
            </p:cNvPr>
            <p:cNvSpPr/>
            <p:nvPr/>
          </p:nvSpPr>
          <p:spPr>
            <a:xfrm>
              <a:off x="54517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8" name="Rectangle 97">
              <a:extLst>
                <a:ext uri="{FF2B5EF4-FFF2-40B4-BE49-F238E27FC236}">
                  <a16:creationId xmlns:a16="http://schemas.microsoft.com/office/drawing/2014/main" id="{2ACB08F6-A1A5-484B-9403-ED97DE678F26}"/>
                </a:ext>
              </a:extLst>
            </p:cNvPr>
            <p:cNvSpPr/>
            <p:nvPr/>
          </p:nvSpPr>
          <p:spPr>
            <a:xfrm>
              <a:off x="59089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9" name="Rectangle 98">
              <a:extLst>
                <a:ext uri="{FF2B5EF4-FFF2-40B4-BE49-F238E27FC236}">
                  <a16:creationId xmlns:a16="http://schemas.microsoft.com/office/drawing/2014/main" id="{890D77B4-DD30-47F9-B5B3-BBB2386B92E6}"/>
                </a:ext>
              </a:extLst>
            </p:cNvPr>
            <p:cNvSpPr/>
            <p:nvPr/>
          </p:nvSpPr>
          <p:spPr>
            <a:xfrm>
              <a:off x="63661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Rectangle 99">
              <a:extLst>
                <a:ext uri="{FF2B5EF4-FFF2-40B4-BE49-F238E27FC236}">
                  <a16:creationId xmlns:a16="http://schemas.microsoft.com/office/drawing/2014/main" id="{F08E94A9-D048-4399-9AE4-F3C0B9327049}"/>
                </a:ext>
              </a:extLst>
            </p:cNvPr>
            <p:cNvSpPr/>
            <p:nvPr/>
          </p:nvSpPr>
          <p:spPr>
            <a:xfrm>
              <a:off x="68233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1" name="Rectangle 100">
              <a:extLst>
                <a:ext uri="{FF2B5EF4-FFF2-40B4-BE49-F238E27FC236}">
                  <a16:creationId xmlns:a16="http://schemas.microsoft.com/office/drawing/2014/main" id="{5A382EE4-CB56-4D49-8BC0-86E75C7CC520}"/>
                </a:ext>
              </a:extLst>
            </p:cNvPr>
            <p:cNvSpPr/>
            <p:nvPr/>
          </p:nvSpPr>
          <p:spPr>
            <a:xfrm>
              <a:off x="72805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DB970B0E-1FB1-42A2-AF53-40E44799ED09}"/>
                </a:ext>
              </a:extLst>
            </p:cNvPr>
            <p:cNvSpPr/>
            <p:nvPr/>
          </p:nvSpPr>
          <p:spPr>
            <a:xfrm>
              <a:off x="7737764" y="1214582"/>
              <a:ext cx="457200" cy="5486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4" name="Rectangle 3">
            <a:extLst>
              <a:ext uri="{FF2B5EF4-FFF2-40B4-BE49-F238E27FC236}">
                <a16:creationId xmlns:a16="http://schemas.microsoft.com/office/drawing/2014/main" id="{74C80519-1571-4C47-8529-9BC22020E8A5}"/>
              </a:ext>
            </a:extLst>
          </p:cNvPr>
          <p:cNvSpPr/>
          <p:nvPr/>
        </p:nvSpPr>
        <p:spPr>
          <a:xfrm>
            <a:off x="5436362" y="3046342"/>
            <a:ext cx="457806" cy="457200"/>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t>.99</a:t>
            </a:r>
          </a:p>
        </p:txBody>
      </p:sp>
      <p:sp>
        <p:nvSpPr>
          <p:cNvPr id="104" name="Rectangle 103">
            <a:extLst>
              <a:ext uri="{FF2B5EF4-FFF2-40B4-BE49-F238E27FC236}">
                <a16:creationId xmlns:a16="http://schemas.microsoft.com/office/drawing/2014/main" id="{5D4DD6F7-C553-4FF4-BAA3-622DFB078A29}"/>
              </a:ext>
            </a:extLst>
          </p:cNvPr>
          <p:cNvSpPr/>
          <p:nvPr/>
        </p:nvSpPr>
        <p:spPr>
          <a:xfrm>
            <a:off x="5894168" y="3503542"/>
            <a:ext cx="457200" cy="457200"/>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t>0.8</a:t>
            </a:r>
          </a:p>
        </p:txBody>
      </p:sp>
      <p:sp>
        <p:nvSpPr>
          <p:cNvPr id="105" name="Rectangle 104">
            <a:extLst>
              <a:ext uri="{FF2B5EF4-FFF2-40B4-BE49-F238E27FC236}">
                <a16:creationId xmlns:a16="http://schemas.microsoft.com/office/drawing/2014/main" id="{28AAC210-4DB5-4BA5-937C-3CD6E182FD73}"/>
              </a:ext>
            </a:extLst>
          </p:cNvPr>
          <p:cNvSpPr/>
          <p:nvPr/>
        </p:nvSpPr>
        <p:spPr>
          <a:xfrm>
            <a:off x="5893562" y="2589142"/>
            <a:ext cx="457200" cy="457200"/>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600"/>
              <a:t>0.9</a:t>
            </a:r>
          </a:p>
        </p:txBody>
      </p:sp>
      <p:sp>
        <p:nvSpPr>
          <p:cNvPr id="106" name="Rectangle 105">
            <a:extLst>
              <a:ext uri="{FF2B5EF4-FFF2-40B4-BE49-F238E27FC236}">
                <a16:creationId xmlns:a16="http://schemas.microsoft.com/office/drawing/2014/main" id="{4632A52E-B180-4BC1-9985-88670BE2B14D}"/>
              </a:ext>
            </a:extLst>
          </p:cNvPr>
          <p:cNvSpPr/>
          <p:nvPr/>
        </p:nvSpPr>
        <p:spPr>
          <a:xfrm>
            <a:off x="7722968" y="1217542"/>
            <a:ext cx="457200" cy="457200"/>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0.02</a:t>
            </a:r>
          </a:p>
        </p:txBody>
      </p:sp>
      <p:sp>
        <p:nvSpPr>
          <p:cNvPr id="107" name="Rectangle 106">
            <a:extLst>
              <a:ext uri="{FF2B5EF4-FFF2-40B4-BE49-F238E27FC236}">
                <a16:creationId xmlns:a16="http://schemas.microsoft.com/office/drawing/2014/main" id="{AADFA9F8-4461-42B1-9A84-6F4CFB9EB80D}"/>
              </a:ext>
            </a:extLst>
          </p:cNvPr>
          <p:cNvSpPr/>
          <p:nvPr/>
        </p:nvSpPr>
        <p:spPr>
          <a:xfrm>
            <a:off x="8179865" y="5789542"/>
            <a:ext cx="457200" cy="457200"/>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0.05</a:t>
            </a:r>
          </a:p>
        </p:txBody>
      </p:sp>
      <p:sp>
        <p:nvSpPr>
          <p:cNvPr id="108" name="Rectangle 107">
            <a:extLst>
              <a:ext uri="{FF2B5EF4-FFF2-40B4-BE49-F238E27FC236}">
                <a16:creationId xmlns:a16="http://schemas.microsoft.com/office/drawing/2014/main" id="{3FF978BC-C404-4D94-8A1A-C7587DDC05EC}"/>
              </a:ext>
            </a:extLst>
          </p:cNvPr>
          <p:cNvSpPr/>
          <p:nvPr/>
        </p:nvSpPr>
        <p:spPr>
          <a:xfrm>
            <a:off x="3150968" y="4875142"/>
            <a:ext cx="457200" cy="457200"/>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0.01</a:t>
            </a:r>
          </a:p>
        </p:txBody>
      </p:sp>
    </p:spTree>
    <p:extLst>
      <p:ext uri="{BB962C8B-B14F-4D97-AF65-F5344CB8AC3E}">
        <p14:creationId xmlns:p14="http://schemas.microsoft.com/office/powerpoint/2010/main" val="145293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4" grpId="0" animBg="1"/>
      <p:bldP spid="105" grpId="0" animBg="1"/>
      <p:bldP spid="106" grpId="0" animBg="1"/>
      <p:bldP spid="107" grpId="0" animBg="1"/>
      <p:bldP spid="10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9BBACC-C13A-4098-987C-D7788DD37163}"/>
              </a:ext>
            </a:extLst>
          </p:cNvPr>
          <p:cNvGrpSpPr/>
          <p:nvPr/>
        </p:nvGrpSpPr>
        <p:grpSpPr>
          <a:xfrm>
            <a:off x="599440" y="675676"/>
            <a:ext cx="10911754" cy="5150891"/>
            <a:chOff x="1973276" y="1144975"/>
            <a:chExt cx="9487118" cy="4478392"/>
          </a:xfrm>
        </p:grpSpPr>
        <p:grpSp>
          <p:nvGrpSpPr>
            <p:cNvPr id="5" name="Group 4">
              <a:extLst>
                <a:ext uri="{FF2B5EF4-FFF2-40B4-BE49-F238E27FC236}">
                  <a16:creationId xmlns:a16="http://schemas.microsoft.com/office/drawing/2014/main" id="{92129CD2-B1AF-48A3-972B-055CAA033A1C}"/>
                </a:ext>
              </a:extLst>
            </p:cNvPr>
            <p:cNvGrpSpPr/>
            <p:nvPr/>
          </p:nvGrpSpPr>
          <p:grpSpPr>
            <a:xfrm>
              <a:off x="1973276" y="1144975"/>
              <a:ext cx="4469934" cy="4474163"/>
              <a:chOff x="2347520" y="276837"/>
              <a:chExt cx="5943600" cy="5949223"/>
            </a:xfrm>
          </p:grpSpPr>
          <p:pic>
            <p:nvPicPr>
              <p:cNvPr id="46" name="Picture 45" descr="A dog wearing a garment&#10;&#10;Description automatically generated with low confidence">
                <a:extLst>
                  <a:ext uri="{FF2B5EF4-FFF2-40B4-BE49-F238E27FC236}">
                    <a16:creationId xmlns:a16="http://schemas.microsoft.com/office/drawing/2014/main" id="{1776493C-9272-4D18-AF75-BBD0C9F9E27A}"/>
                  </a:ext>
                </a:extLst>
              </p:cNvPr>
              <p:cNvPicPr>
                <a:picLocks noChangeAspect="1"/>
              </p:cNvPicPr>
              <p:nvPr/>
            </p:nvPicPr>
            <p:blipFill>
              <a:blip r:embed="rId3">
                <a:extLst>
                  <a:ext uri="{28A0092B-C50C-407E-A947-70E740481C1C}">
                    <a14:useLocalDpi xmlns:a14="http://schemas.microsoft.com/office/drawing/2010/main" val="0"/>
                  </a:ext>
                </a:extLst>
              </a:blip>
              <a:srcRect l="25000"/>
              <a:stretch>
                <a:fillRect/>
              </a:stretch>
            </p:blipFill>
            <p:spPr>
              <a:xfrm>
                <a:off x="2347520" y="282460"/>
                <a:ext cx="5943600" cy="59436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grpSp>
            <p:nvGrpSpPr>
              <p:cNvPr id="47" name="Group 46">
                <a:extLst>
                  <a:ext uri="{FF2B5EF4-FFF2-40B4-BE49-F238E27FC236}">
                    <a16:creationId xmlns:a16="http://schemas.microsoft.com/office/drawing/2014/main" id="{8792B36A-DFDC-4F73-97E8-F9314D359540}"/>
                  </a:ext>
                </a:extLst>
              </p:cNvPr>
              <p:cNvGrpSpPr/>
              <p:nvPr/>
            </p:nvGrpSpPr>
            <p:grpSpPr>
              <a:xfrm>
                <a:off x="2347520" y="276837"/>
                <a:ext cx="5943600" cy="5943600"/>
                <a:chOff x="2402042" y="293615"/>
                <a:chExt cx="5943600" cy="5943600"/>
              </a:xfrm>
            </p:grpSpPr>
            <p:grpSp>
              <p:nvGrpSpPr>
                <p:cNvPr id="50" name="Group 49">
                  <a:extLst>
                    <a:ext uri="{FF2B5EF4-FFF2-40B4-BE49-F238E27FC236}">
                      <a16:creationId xmlns:a16="http://schemas.microsoft.com/office/drawing/2014/main" id="{5E3FFBA2-47D8-4CCC-84EF-95099D69C6EF}"/>
                    </a:ext>
                  </a:extLst>
                </p:cNvPr>
                <p:cNvGrpSpPr/>
                <p:nvPr/>
              </p:nvGrpSpPr>
              <p:grpSpPr>
                <a:xfrm>
                  <a:off x="2402042" y="293615"/>
                  <a:ext cx="5943600" cy="5943600"/>
                  <a:chOff x="2402042" y="293615"/>
                  <a:chExt cx="5889078" cy="5943600"/>
                </a:xfrm>
              </p:grpSpPr>
              <p:sp>
                <p:nvSpPr>
                  <p:cNvPr id="65" name="Rectangle 64">
                    <a:extLst>
                      <a:ext uri="{FF2B5EF4-FFF2-40B4-BE49-F238E27FC236}">
                        <a16:creationId xmlns:a16="http://schemas.microsoft.com/office/drawing/2014/main" id="{3AB4F1D5-810D-4ED0-A61F-010357EE998C}"/>
                      </a:ext>
                    </a:extLst>
                  </p:cNvPr>
                  <p:cNvSpPr/>
                  <p:nvPr/>
                </p:nvSpPr>
                <p:spPr>
                  <a:xfrm>
                    <a:off x="240204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9900C80-B28A-44B5-A88B-39651826C281}"/>
                      </a:ext>
                    </a:extLst>
                  </p:cNvPr>
                  <p:cNvSpPr/>
                  <p:nvPr/>
                </p:nvSpPr>
                <p:spPr>
                  <a:xfrm>
                    <a:off x="783811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B0A9CF7-910E-4635-9C1E-795D7B105784}"/>
                      </a:ext>
                    </a:extLst>
                  </p:cNvPr>
                  <p:cNvSpPr/>
                  <p:nvPr/>
                </p:nvSpPr>
                <p:spPr>
                  <a:xfrm>
                    <a:off x="738510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F70C204-C520-44F1-8616-A1F4E360C577}"/>
                      </a:ext>
                    </a:extLst>
                  </p:cNvPr>
                  <p:cNvSpPr/>
                  <p:nvPr/>
                </p:nvSpPr>
                <p:spPr>
                  <a:xfrm>
                    <a:off x="693210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0B67529-66F2-4708-8C8E-5C717DBDD495}"/>
                      </a:ext>
                    </a:extLst>
                  </p:cNvPr>
                  <p:cNvSpPr/>
                  <p:nvPr/>
                </p:nvSpPr>
                <p:spPr>
                  <a:xfrm>
                    <a:off x="6479096"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4B71D6A-5B6D-4297-B5D3-54B93A1FCDA5}"/>
                      </a:ext>
                    </a:extLst>
                  </p:cNvPr>
                  <p:cNvSpPr/>
                  <p:nvPr/>
                </p:nvSpPr>
                <p:spPr>
                  <a:xfrm>
                    <a:off x="6026090"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512D906-78DE-4196-A558-F94D6FB955E3}"/>
                      </a:ext>
                    </a:extLst>
                  </p:cNvPr>
                  <p:cNvSpPr/>
                  <p:nvPr/>
                </p:nvSpPr>
                <p:spPr>
                  <a:xfrm>
                    <a:off x="557308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E759A2B-E656-4FC5-B05E-98F6037C0749}"/>
                      </a:ext>
                    </a:extLst>
                  </p:cNvPr>
                  <p:cNvSpPr/>
                  <p:nvPr/>
                </p:nvSpPr>
                <p:spPr>
                  <a:xfrm>
                    <a:off x="512007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5514045-83DD-41A2-ACF7-EC37DF9909B8}"/>
                      </a:ext>
                    </a:extLst>
                  </p:cNvPr>
                  <p:cNvSpPr/>
                  <p:nvPr/>
                </p:nvSpPr>
                <p:spPr>
                  <a:xfrm>
                    <a:off x="466707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857886-9E6B-4EFE-AB44-800020C9D33F}"/>
                      </a:ext>
                    </a:extLst>
                  </p:cNvPr>
                  <p:cNvSpPr/>
                  <p:nvPr/>
                </p:nvSpPr>
                <p:spPr>
                  <a:xfrm>
                    <a:off x="4214066"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BE00FF5-4066-4D73-AFDC-ADB043544441}"/>
                      </a:ext>
                    </a:extLst>
                  </p:cNvPr>
                  <p:cNvSpPr/>
                  <p:nvPr/>
                </p:nvSpPr>
                <p:spPr>
                  <a:xfrm>
                    <a:off x="3761060"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5C663A0-6588-4B9D-B341-1822BC67EFA0}"/>
                      </a:ext>
                    </a:extLst>
                  </p:cNvPr>
                  <p:cNvSpPr/>
                  <p:nvPr/>
                </p:nvSpPr>
                <p:spPr>
                  <a:xfrm>
                    <a:off x="330805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1957027-7A1B-425A-A07D-6A34AC268D37}"/>
                      </a:ext>
                    </a:extLst>
                  </p:cNvPr>
                  <p:cNvSpPr/>
                  <p:nvPr/>
                </p:nvSpPr>
                <p:spPr>
                  <a:xfrm>
                    <a:off x="285504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95C77D88-512A-4F82-9A41-8492F7CA4D96}"/>
                    </a:ext>
                  </a:extLst>
                </p:cNvPr>
                <p:cNvGrpSpPr/>
                <p:nvPr/>
              </p:nvGrpSpPr>
              <p:grpSpPr>
                <a:xfrm rot="5400000">
                  <a:off x="2402042" y="293615"/>
                  <a:ext cx="5943600" cy="5943600"/>
                  <a:chOff x="2402042" y="293615"/>
                  <a:chExt cx="5889078" cy="5943600"/>
                </a:xfrm>
              </p:grpSpPr>
              <p:sp>
                <p:nvSpPr>
                  <p:cNvPr id="52" name="Rectangle 51">
                    <a:extLst>
                      <a:ext uri="{FF2B5EF4-FFF2-40B4-BE49-F238E27FC236}">
                        <a16:creationId xmlns:a16="http://schemas.microsoft.com/office/drawing/2014/main" id="{9B4E8BBB-E6EB-4185-AFFC-B1EB1C773215}"/>
                      </a:ext>
                    </a:extLst>
                  </p:cNvPr>
                  <p:cNvSpPr/>
                  <p:nvPr/>
                </p:nvSpPr>
                <p:spPr>
                  <a:xfrm>
                    <a:off x="240204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0C0976D-3082-42AC-A6C3-8E97A815B5AB}"/>
                      </a:ext>
                    </a:extLst>
                  </p:cNvPr>
                  <p:cNvSpPr/>
                  <p:nvPr/>
                </p:nvSpPr>
                <p:spPr>
                  <a:xfrm>
                    <a:off x="783811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BF348DB-B894-42D4-956B-6B3AEDCAE42E}"/>
                      </a:ext>
                    </a:extLst>
                  </p:cNvPr>
                  <p:cNvSpPr/>
                  <p:nvPr/>
                </p:nvSpPr>
                <p:spPr>
                  <a:xfrm>
                    <a:off x="738510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CF768DB-ED4F-41FD-9182-769FC76501B8}"/>
                      </a:ext>
                    </a:extLst>
                  </p:cNvPr>
                  <p:cNvSpPr/>
                  <p:nvPr/>
                </p:nvSpPr>
                <p:spPr>
                  <a:xfrm>
                    <a:off x="693210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F07E77-5639-4369-8AED-465195AF93A4}"/>
                      </a:ext>
                    </a:extLst>
                  </p:cNvPr>
                  <p:cNvSpPr/>
                  <p:nvPr/>
                </p:nvSpPr>
                <p:spPr>
                  <a:xfrm>
                    <a:off x="6479096"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4C20DF7-BD1E-4BDF-A9F2-5FA58CDA1A3F}"/>
                      </a:ext>
                    </a:extLst>
                  </p:cNvPr>
                  <p:cNvSpPr/>
                  <p:nvPr/>
                </p:nvSpPr>
                <p:spPr>
                  <a:xfrm>
                    <a:off x="6026090"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6AE590D-F07A-4AFD-BFB1-3AF3267D74B8}"/>
                      </a:ext>
                    </a:extLst>
                  </p:cNvPr>
                  <p:cNvSpPr/>
                  <p:nvPr/>
                </p:nvSpPr>
                <p:spPr>
                  <a:xfrm>
                    <a:off x="557308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63910C9-0D05-4439-AF9E-D33CFD561B04}"/>
                      </a:ext>
                    </a:extLst>
                  </p:cNvPr>
                  <p:cNvSpPr/>
                  <p:nvPr/>
                </p:nvSpPr>
                <p:spPr>
                  <a:xfrm>
                    <a:off x="512007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7E84416-1435-459B-8DAD-9DBC74B3DD6E}"/>
                      </a:ext>
                    </a:extLst>
                  </p:cNvPr>
                  <p:cNvSpPr/>
                  <p:nvPr/>
                </p:nvSpPr>
                <p:spPr>
                  <a:xfrm>
                    <a:off x="466707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97931D1-A60A-4027-9ECD-92EE25B933D8}"/>
                      </a:ext>
                    </a:extLst>
                  </p:cNvPr>
                  <p:cNvSpPr/>
                  <p:nvPr/>
                </p:nvSpPr>
                <p:spPr>
                  <a:xfrm>
                    <a:off x="4214066"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EC54B44-6491-490C-8061-48340D86E6AA}"/>
                      </a:ext>
                    </a:extLst>
                  </p:cNvPr>
                  <p:cNvSpPr/>
                  <p:nvPr/>
                </p:nvSpPr>
                <p:spPr>
                  <a:xfrm>
                    <a:off x="3761060"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C20D9C2-20A0-4973-89DA-8640EE1FBAF3}"/>
                      </a:ext>
                    </a:extLst>
                  </p:cNvPr>
                  <p:cNvSpPr/>
                  <p:nvPr/>
                </p:nvSpPr>
                <p:spPr>
                  <a:xfrm>
                    <a:off x="330805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DA58749-EB12-41F0-AAB7-A3D76793A33C}"/>
                      </a:ext>
                    </a:extLst>
                  </p:cNvPr>
                  <p:cNvSpPr/>
                  <p:nvPr/>
                </p:nvSpPr>
                <p:spPr>
                  <a:xfrm>
                    <a:off x="285504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8" name="Rectangle 47">
                <a:extLst>
                  <a:ext uri="{FF2B5EF4-FFF2-40B4-BE49-F238E27FC236}">
                    <a16:creationId xmlns:a16="http://schemas.microsoft.com/office/drawing/2014/main" id="{75B2ED5B-7E09-4162-9687-BA09E369DF5F}"/>
                  </a:ext>
                </a:extLst>
              </p:cNvPr>
              <p:cNvSpPr/>
              <p:nvPr/>
            </p:nvSpPr>
            <p:spPr>
              <a:xfrm>
                <a:off x="5547920" y="3040258"/>
                <a:ext cx="457200" cy="44994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7992558-5D6B-470D-9E80-6D44DF56396E}"/>
                  </a:ext>
                </a:extLst>
              </p:cNvPr>
              <p:cNvSpPr/>
              <p:nvPr/>
            </p:nvSpPr>
            <p:spPr>
              <a:xfrm>
                <a:off x="5720943" y="3209654"/>
                <a:ext cx="111154" cy="111154"/>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836BA65-722C-4EAD-A77F-BD60CFDBBDA6}"/>
                </a:ext>
              </a:extLst>
            </p:cNvPr>
            <p:cNvGrpSpPr/>
            <p:nvPr/>
          </p:nvGrpSpPr>
          <p:grpSpPr>
            <a:xfrm>
              <a:off x="6990459" y="1149203"/>
              <a:ext cx="4469935" cy="4474164"/>
              <a:chOff x="5711990" y="977352"/>
              <a:chExt cx="4469934" cy="4474163"/>
            </a:xfrm>
          </p:grpSpPr>
          <p:grpSp>
            <p:nvGrpSpPr>
              <p:cNvPr id="10" name="Group 9">
                <a:extLst>
                  <a:ext uri="{FF2B5EF4-FFF2-40B4-BE49-F238E27FC236}">
                    <a16:creationId xmlns:a16="http://schemas.microsoft.com/office/drawing/2014/main" id="{FF105337-D4BB-40C9-91FF-AFDDBF678EA5}"/>
                  </a:ext>
                </a:extLst>
              </p:cNvPr>
              <p:cNvGrpSpPr/>
              <p:nvPr/>
            </p:nvGrpSpPr>
            <p:grpSpPr>
              <a:xfrm>
                <a:off x="5711990" y="977352"/>
                <a:ext cx="4469934" cy="4474163"/>
                <a:chOff x="2347520" y="276837"/>
                <a:chExt cx="5943600" cy="5949223"/>
              </a:xfrm>
            </p:grpSpPr>
            <p:pic>
              <p:nvPicPr>
                <p:cNvPr id="14" name="Picture 13" descr="A dog wearing a garment&#10;&#10;Description automatically generated with low confidence">
                  <a:extLst>
                    <a:ext uri="{FF2B5EF4-FFF2-40B4-BE49-F238E27FC236}">
                      <a16:creationId xmlns:a16="http://schemas.microsoft.com/office/drawing/2014/main" id="{F253B6F5-3602-4809-BA68-DF9025C5B4D0}"/>
                    </a:ext>
                  </a:extLst>
                </p:cNvPr>
                <p:cNvPicPr>
                  <a:picLocks noChangeAspect="1"/>
                </p:cNvPicPr>
                <p:nvPr/>
              </p:nvPicPr>
              <p:blipFill>
                <a:blip r:embed="rId3">
                  <a:extLst>
                    <a:ext uri="{28A0092B-C50C-407E-A947-70E740481C1C}">
                      <a14:useLocalDpi xmlns:a14="http://schemas.microsoft.com/office/drawing/2010/main" val="0"/>
                    </a:ext>
                  </a:extLst>
                </a:blip>
                <a:srcRect l="25000"/>
                <a:stretch>
                  <a:fillRect/>
                </a:stretch>
              </p:blipFill>
              <p:spPr>
                <a:xfrm>
                  <a:off x="2347520" y="282460"/>
                  <a:ext cx="5943600" cy="59436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grpSp>
              <p:nvGrpSpPr>
                <p:cNvPr id="15" name="Group 14">
                  <a:extLst>
                    <a:ext uri="{FF2B5EF4-FFF2-40B4-BE49-F238E27FC236}">
                      <a16:creationId xmlns:a16="http://schemas.microsoft.com/office/drawing/2014/main" id="{F4CBC372-99AC-4A23-989B-0B26FDBDE080}"/>
                    </a:ext>
                  </a:extLst>
                </p:cNvPr>
                <p:cNvGrpSpPr/>
                <p:nvPr/>
              </p:nvGrpSpPr>
              <p:grpSpPr>
                <a:xfrm>
                  <a:off x="2347520" y="276837"/>
                  <a:ext cx="5943600" cy="5943600"/>
                  <a:chOff x="2402042" y="293615"/>
                  <a:chExt cx="5943600" cy="5943600"/>
                </a:xfrm>
              </p:grpSpPr>
              <p:grpSp>
                <p:nvGrpSpPr>
                  <p:cNvPr id="18" name="Group 17">
                    <a:extLst>
                      <a:ext uri="{FF2B5EF4-FFF2-40B4-BE49-F238E27FC236}">
                        <a16:creationId xmlns:a16="http://schemas.microsoft.com/office/drawing/2014/main" id="{2307B7A5-5694-4D81-BE16-C30CCDEAE0D3}"/>
                      </a:ext>
                    </a:extLst>
                  </p:cNvPr>
                  <p:cNvGrpSpPr/>
                  <p:nvPr/>
                </p:nvGrpSpPr>
                <p:grpSpPr>
                  <a:xfrm>
                    <a:off x="2402042" y="293615"/>
                    <a:ext cx="5943600" cy="5943600"/>
                    <a:chOff x="2402042" y="293615"/>
                    <a:chExt cx="5889078" cy="5943600"/>
                  </a:xfrm>
                </p:grpSpPr>
                <p:sp>
                  <p:nvSpPr>
                    <p:cNvPr id="33" name="Rectangle 32">
                      <a:extLst>
                        <a:ext uri="{FF2B5EF4-FFF2-40B4-BE49-F238E27FC236}">
                          <a16:creationId xmlns:a16="http://schemas.microsoft.com/office/drawing/2014/main" id="{1999977F-2AA3-4716-89B4-299F894D3273}"/>
                        </a:ext>
                      </a:extLst>
                    </p:cNvPr>
                    <p:cNvSpPr/>
                    <p:nvPr/>
                  </p:nvSpPr>
                  <p:spPr>
                    <a:xfrm>
                      <a:off x="240204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06E3070-587A-407F-981C-0EF4FA491480}"/>
                        </a:ext>
                      </a:extLst>
                    </p:cNvPr>
                    <p:cNvSpPr/>
                    <p:nvPr/>
                  </p:nvSpPr>
                  <p:spPr>
                    <a:xfrm>
                      <a:off x="783811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79C99F8-A999-447C-BCD8-3D8C9B9E8EFC}"/>
                        </a:ext>
                      </a:extLst>
                    </p:cNvPr>
                    <p:cNvSpPr/>
                    <p:nvPr/>
                  </p:nvSpPr>
                  <p:spPr>
                    <a:xfrm>
                      <a:off x="738510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ADEF775-C882-4584-94F4-719825AB9890}"/>
                        </a:ext>
                      </a:extLst>
                    </p:cNvPr>
                    <p:cNvSpPr/>
                    <p:nvPr/>
                  </p:nvSpPr>
                  <p:spPr>
                    <a:xfrm>
                      <a:off x="693210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FE411AE-E813-402F-9E17-B4D645B10DDE}"/>
                        </a:ext>
                      </a:extLst>
                    </p:cNvPr>
                    <p:cNvSpPr/>
                    <p:nvPr/>
                  </p:nvSpPr>
                  <p:spPr>
                    <a:xfrm>
                      <a:off x="6479096"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7774D5A-F82E-4E60-A795-285DC367B25A}"/>
                        </a:ext>
                      </a:extLst>
                    </p:cNvPr>
                    <p:cNvSpPr/>
                    <p:nvPr/>
                  </p:nvSpPr>
                  <p:spPr>
                    <a:xfrm>
                      <a:off x="6026090"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9DFBA92-78AA-45DB-A3E9-1EDB34ECF123}"/>
                        </a:ext>
                      </a:extLst>
                    </p:cNvPr>
                    <p:cNvSpPr/>
                    <p:nvPr/>
                  </p:nvSpPr>
                  <p:spPr>
                    <a:xfrm>
                      <a:off x="557308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9AFEF35-D735-40B1-9FB9-CF6961950DA3}"/>
                        </a:ext>
                      </a:extLst>
                    </p:cNvPr>
                    <p:cNvSpPr/>
                    <p:nvPr/>
                  </p:nvSpPr>
                  <p:spPr>
                    <a:xfrm>
                      <a:off x="512007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B301271-AD4A-4F8F-9CF6-8B695BCE0200}"/>
                        </a:ext>
                      </a:extLst>
                    </p:cNvPr>
                    <p:cNvSpPr/>
                    <p:nvPr/>
                  </p:nvSpPr>
                  <p:spPr>
                    <a:xfrm>
                      <a:off x="466707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DFD1BA7-31DE-4E19-B772-0DCF64158DC0}"/>
                        </a:ext>
                      </a:extLst>
                    </p:cNvPr>
                    <p:cNvSpPr/>
                    <p:nvPr/>
                  </p:nvSpPr>
                  <p:spPr>
                    <a:xfrm>
                      <a:off x="4214066"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AC9A9B3-DD6A-4FF4-8E9E-7EC0B99FCB03}"/>
                        </a:ext>
                      </a:extLst>
                    </p:cNvPr>
                    <p:cNvSpPr/>
                    <p:nvPr/>
                  </p:nvSpPr>
                  <p:spPr>
                    <a:xfrm>
                      <a:off x="3761060"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1DECA76-B683-4834-8E3F-0CA731B2B348}"/>
                        </a:ext>
                      </a:extLst>
                    </p:cNvPr>
                    <p:cNvSpPr/>
                    <p:nvPr/>
                  </p:nvSpPr>
                  <p:spPr>
                    <a:xfrm>
                      <a:off x="330805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A75F632-2EF1-4512-BDC1-3AAEDE19414C}"/>
                        </a:ext>
                      </a:extLst>
                    </p:cNvPr>
                    <p:cNvSpPr/>
                    <p:nvPr/>
                  </p:nvSpPr>
                  <p:spPr>
                    <a:xfrm>
                      <a:off x="285504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F7E16D8-3717-4793-9978-E70A5EE17B94}"/>
                      </a:ext>
                    </a:extLst>
                  </p:cNvPr>
                  <p:cNvGrpSpPr/>
                  <p:nvPr/>
                </p:nvGrpSpPr>
                <p:grpSpPr>
                  <a:xfrm rot="5400000">
                    <a:off x="2402042" y="293615"/>
                    <a:ext cx="5943600" cy="5943600"/>
                    <a:chOff x="2402042" y="293615"/>
                    <a:chExt cx="5889078" cy="5943600"/>
                  </a:xfrm>
                </p:grpSpPr>
                <p:sp>
                  <p:nvSpPr>
                    <p:cNvPr id="20" name="Rectangle 19">
                      <a:extLst>
                        <a:ext uri="{FF2B5EF4-FFF2-40B4-BE49-F238E27FC236}">
                          <a16:creationId xmlns:a16="http://schemas.microsoft.com/office/drawing/2014/main" id="{C04C72DB-4240-4757-A451-6CE8B00476F2}"/>
                        </a:ext>
                      </a:extLst>
                    </p:cNvPr>
                    <p:cNvSpPr/>
                    <p:nvPr/>
                  </p:nvSpPr>
                  <p:spPr>
                    <a:xfrm>
                      <a:off x="240204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72AEE96-7618-4D8D-9554-E9E9E29F9A84}"/>
                        </a:ext>
                      </a:extLst>
                    </p:cNvPr>
                    <p:cNvSpPr/>
                    <p:nvPr/>
                  </p:nvSpPr>
                  <p:spPr>
                    <a:xfrm>
                      <a:off x="783811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5455DA2-DC94-4DB8-B02A-E62F11B2DA7F}"/>
                        </a:ext>
                      </a:extLst>
                    </p:cNvPr>
                    <p:cNvSpPr/>
                    <p:nvPr/>
                  </p:nvSpPr>
                  <p:spPr>
                    <a:xfrm>
                      <a:off x="738510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B875F37-06FA-47B7-9437-D9274E702502}"/>
                        </a:ext>
                      </a:extLst>
                    </p:cNvPr>
                    <p:cNvSpPr/>
                    <p:nvPr/>
                  </p:nvSpPr>
                  <p:spPr>
                    <a:xfrm>
                      <a:off x="693210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780050C-45A7-4E1F-9B52-D67C8A100123}"/>
                        </a:ext>
                      </a:extLst>
                    </p:cNvPr>
                    <p:cNvSpPr/>
                    <p:nvPr/>
                  </p:nvSpPr>
                  <p:spPr>
                    <a:xfrm>
                      <a:off x="6479096"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C75D733-63BD-4C2C-9B30-46E2310DF908}"/>
                        </a:ext>
                      </a:extLst>
                    </p:cNvPr>
                    <p:cNvSpPr/>
                    <p:nvPr/>
                  </p:nvSpPr>
                  <p:spPr>
                    <a:xfrm>
                      <a:off x="6026090"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84F6D14-2DFF-488D-9C2C-9D4EEDBA087D}"/>
                        </a:ext>
                      </a:extLst>
                    </p:cNvPr>
                    <p:cNvSpPr/>
                    <p:nvPr/>
                  </p:nvSpPr>
                  <p:spPr>
                    <a:xfrm>
                      <a:off x="557308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DC66B47-D0A2-4CD1-A365-E54FFA75B4FB}"/>
                        </a:ext>
                      </a:extLst>
                    </p:cNvPr>
                    <p:cNvSpPr/>
                    <p:nvPr/>
                  </p:nvSpPr>
                  <p:spPr>
                    <a:xfrm>
                      <a:off x="512007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9654D90-AB3F-4E29-8203-C3314942E9C3}"/>
                        </a:ext>
                      </a:extLst>
                    </p:cNvPr>
                    <p:cNvSpPr/>
                    <p:nvPr/>
                  </p:nvSpPr>
                  <p:spPr>
                    <a:xfrm>
                      <a:off x="4667072"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A1F974E-3D0D-4A59-A754-1BA2A81BADCC}"/>
                        </a:ext>
                      </a:extLst>
                    </p:cNvPr>
                    <p:cNvSpPr/>
                    <p:nvPr/>
                  </p:nvSpPr>
                  <p:spPr>
                    <a:xfrm>
                      <a:off x="4214066"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4818768-F929-4C6F-B180-8B0EDB46574A}"/>
                        </a:ext>
                      </a:extLst>
                    </p:cNvPr>
                    <p:cNvSpPr/>
                    <p:nvPr/>
                  </p:nvSpPr>
                  <p:spPr>
                    <a:xfrm>
                      <a:off x="3761060"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5172A29-365C-47D3-BEED-B341653AC61D}"/>
                        </a:ext>
                      </a:extLst>
                    </p:cNvPr>
                    <p:cNvSpPr/>
                    <p:nvPr/>
                  </p:nvSpPr>
                  <p:spPr>
                    <a:xfrm>
                      <a:off x="3308054"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942D64-3021-4B42-A255-BA17DACE9B57}"/>
                        </a:ext>
                      </a:extLst>
                    </p:cNvPr>
                    <p:cNvSpPr/>
                    <p:nvPr/>
                  </p:nvSpPr>
                  <p:spPr>
                    <a:xfrm>
                      <a:off x="2855048" y="293615"/>
                      <a:ext cx="453006" cy="5943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Rectangle 15">
                  <a:extLst>
                    <a:ext uri="{FF2B5EF4-FFF2-40B4-BE49-F238E27FC236}">
                      <a16:creationId xmlns:a16="http://schemas.microsoft.com/office/drawing/2014/main" id="{F37D06D7-B17B-4C3E-A265-3EB5EE56B75C}"/>
                    </a:ext>
                  </a:extLst>
                </p:cNvPr>
                <p:cNvSpPr/>
                <p:nvPr/>
              </p:nvSpPr>
              <p:spPr>
                <a:xfrm>
                  <a:off x="5547920" y="3040258"/>
                  <a:ext cx="457200" cy="44994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A91EF4-8BFF-4A34-B9F1-410147EA4162}"/>
                    </a:ext>
                  </a:extLst>
                </p:cNvPr>
                <p:cNvSpPr/>
                <p:nvPr/>
              </p:nvSpPr>
              <p:spPr>
                <a:xfrm>
                  <a:off x="5720943" y="3209654"/>
                  <a:ext cx="111154" cy="111154"/>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ame 10">
                <a:extLst>
                  <a:ext uri="{FF2B5EF4-FFF2-40B4-BE49-F238E27FC236}">
                    <a16:creationId xmlns:a16="http://schemas.microsoft.com/office/drawing/2014/main" id="{CFF39AC0-8213-43B3-951E-AF2E8864C9F7}"/>
                  </a:ext>
                </a:extLst>
              </p:cNvPr>
              <p:cNvSpPr/>
              <p:nvPr/>
            </p:nvSpPr>
            <p:spPr>
              <a:xfrm>
                <a:off x="6797879" y="1086321"/>
                <a:ext cx="2696362" cy="4004505"/>
              </a:xfrm>
              <a:prstGeom prst="frame">
                <a:avLst>
                  <a:gd name="adj1" fmla="val 114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FFCBFB73-BE6F-46B6-9DE9-FF1990F92EDE}"/>
                  </a:ext>
                </a:extLst>
              </p:cNvPr>
              <p:cNvSpPr/>
              <p:nvPr/>
            </p:nvSpPr>
            <p:spPr>
              <a:xfrm>
                <a:off x="6942617" y="1313415"/>
                <a:ext cx="2696362" cy="4004505"/>
              </a:xfrm>
              <a:prstGeom prst="frame">
                <a:avLst>
                  <a:gd name="adj1" fmla="val 114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BAAC254F-179A-4A69-92BA-54CA14B72A8C}"/>
                  </a:ext>
                </a:extLst>
              </p:cNvPr>
              <p:cNvSpPr/>
              <p:nvPr/>
            </p:nvSpPr>
            <p:spPr>
              <a:xfrm>
                <a:off x="7042169" y="1184049"/>
                <a:ext cx="2696362" cy="4004505"/>
              </a:xfrm>
              <a:prstGeom prst="frame">
                <a:avLst>
                  <a:gd name="adj1" fmla="val 114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 name="Oval 6">
              <a:extLst>
                <a:ext uri="{FF2B5EF4-FFF2-40B4-BE49-F238E27FC236}">
                  <a16:creationId xmlns:a16="http://schemas.microsoft.com/office/drawing/2014/main" id="{DF3B40EE-9F85-44E3-9832-3C88DB437BDC}"/>
                </a:ext>
              </a:extLst>
            </p:cNvPr>
            <p:cNvSpPr/>
            <p:nvPr/>
          </p:nvSpPr>
          <p:spPr>
            <a:xfrm>
              <a:off x="9439120" y="3464668"/>
              <a:ext cx="55880" cy="55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05A032-0410-45AC-845A-B367F3843E89}"/>
                </a:ext>
              </a:extLst>
            </p:cNvPr>
            <p:cNvSpPr/>
            <p:nvPr/>
          </p:nvSpPr>
          <p:spPr>
            <a:xfrm>
              <a:off x="9622512" y="3434318"/>
              <a:ext cx="55880" cy="55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77B740E-5A5B-402D-B0B5-B0E297B13DC8}"/>
                </a:ext>
              </a:extLst>
            </p:cNvPr>
            <p:cNvSpPr/>
            <p:nvPr/>
          </p:nvSpPr>
          <p:spPr>
            <a:xfrm>
              <a:off x="9460143" y="3273633"/>
              <a:ext cx="55880" cy="55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1148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F13AA43-64FB-4430-B31F-5F09377861EF}"/>
              </a:ext>
            </a:extLst>
          </p:cNvPr>
          <p:cNvSpPr/>
          <p:nvPr/>
        </p:nvSpPr>
        <p:spPr>
          <a:xfrm>
            <a:off x="203200" y="557913"/>
            <a:ext cx="7758968" cy="866142"/>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err="1">
                <a:solidFill>
                  <a:srgbClr val="F3F3F3"/>
                </a:solidFill>
                <a:latin typeface="Times New Roman" panose="02020603050405020304" pitchFamily="18" charset="0"/>
                <a:cs typeface="Times New Roman" panose="02020603050405020304" pitchFamily="18" charset="0"/>
              </a:rPr>
              <a:t>IoU</a:t>
            </a:r>
            <a:r>
              <a:rPr lang="en-US" sz="4400">
                <a:solidFill>
                  <a:srgbClr val="F3F3F3"/>
                </a:solidFill>
                <a:latin typeface="Times New Roman" panose="02020603050405020304" pitchFamily="18" charset="0"/>
                <a:cs typeface="Times New Roman" panose="02020603050405020304" pitchFamily="18" charset="0"/>
              </a:rPr>
              <a:t> (Intersection over Union)</a:t>
            </a:r>
            <a:endParaRPr lang="en-US" sz="4400"/>
          </a:p>
        </p:txBody>
      </p:sp>
      <p:sp>
        <p:nvSpPr>
          <p:cNvPr id="1029" name="Chỗ dành sẵn cho Văn bản 3">
            <a:extLst>
              <a:ext uri="{FF2B5EF4-FFF2-40B4-BE49-F238E27FC236}">
                <a16:creationId xmlns:a16="http://schemas.microsoft.com/office/drawing/2014/main" id="{1F185004-C228-4BF4-9E23-DA8348E03555}"/>
              </a:ext>
            </a:extLst>
          </p:cNvPr>
          <p:cNvSpPr>
            <a:spLocks noGrp="1"/>
          </p:cNvSpPr>
          <p:nvPr>
            <p:ph type="body" sz="half" idx="2"/>
          </p:nvPr>
        </p:nvSpPr>
        <p:spPr>
          <a:xfrm>
            <a:off x="836612" y="2090674"/>
            <a:ext cx="3932237" cy="3589421"/>
          </a:xfrm>
        </p:spPr>
        <p:txBody>
          <a:bodyPr vert="horz" lIns="91440" tIns="45720" rIns="91440" bIns="45720" rtlCol="0" anchor="t">
            <a:normAutofit/>
          </a:bodyPr>
          <a:lstStyle/>
          <a:p>
            <a:pPr marL="342900" indent="-342900">
              <a:buFont typeface="Arial" panose="020B0604020202020204" pitchFamily="34" charset="0"/>
              <a:buChar char="•"/>
            </a:pPr>
            <a:r>
              <a:rPr lang="en-US" sz="2800" err="1">
                <a:latin typeface="Times New Roman" panose="02020603050405020304" pitchFamily="18" charset="0"/>
                <a:cs typeface="Times New Roman" panose="02020603050405020304" pitchFamily="18" charset="0"/>
              </a:rPr>
              <a:t>Chỉ</a:t>
            </a:r>
            <a:r>
              <a:rPr lang="en-US" sz="2800">
                <a:latin typeface="Times New Roman" panose="02020603050405020304" pitchFamily="18" charset="0"/>
                <a:cs typeface="Times New Roman" panose="02020603050405020304" pitchFamily="18" charset="0"/>
              </a:rPr>
              <a:t> ra </a:t>
            </a:r>
            <a:r>
              <a:rPr lang="en-US" sz="2800" err="1">
                <a:latin typeface="Times New Roman" panose="02020603050405020304" pitchFamily="18" charset="0"/>
                <a:cs typeface="Times New Roman" panose="02020603050405020304" pitchFamily="18" charset="0"/>
              </a:rPr>
              <a:t>độ</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khớp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giữa</a:t>
            </a:r>
            <a:r>
              <a:rPr lang="en-US" sz="2800">
                <a:latin typeface="Times New Roman" panose="02020603050405020304" pitchFamily="18" charset="0"/>
                <a:cs typeface="Times New Roman" panose="02020603050405020304" pitchFamily="18" charset="0"/>
              </a:rPr>
              <a:t> bounding box dự đoán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ground truth box</a:t>
            </a:r>
          </a:p>
          <a:p>
            <a:pPr marL="342900" indent="-342900">
              <a:buFont typeface="Arial" panose="020B0604020202020204" pitchFamily="34" charset="0"/>
              <a:buChar char="•"/>
            </a:pPr>
            <a:r>
              <a:rPr lang="en-US" sz="2800" err="1">
                <a:latin typeface="Times New Roman" panose="02020603050405020304" pitchFamily="18" charset="0"/>
                <a:cs typeface="Times New Roman" panose="02020603050405020304" pitchFamily="18" charset="0"/>
              </a:rPr>
              <a:t>Nếu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IoU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lớn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một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ngưỡng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nhất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định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thường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là</a:t>
            </a:r>
            <a:r>
              <a:rPr lang="en-US" sz="2800">
                <a:latin typeface="Times New Roman" panose="02020603050405020304" pitchFamily="18" charset="0"/>
                <a:cs typeface="Times New Roman" panose="02020603050405020304" pitchFamily="18" charset="0"/>
              </a:rPr>
              <a:t> 0.5) </a:t>
            </a:r>
            <a:r>
              <a:rPr lang="en-US" sz="2800" err="1">
                <a:latin typeface="Times New Roman" panose="02020603050405020304" pitchFamily="18" charset="0"/>
                <a:cs typeface="Times New Roman" panose="02020603050405020304" pitchFamily="18" charset="0"/>
              </a:rPr>
              <a:t>sẽ</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được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đánh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giá</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tốt</a:t>
            </a:r>
            <a:endParaRPr lang="en-US" sz="180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EF18C828-9C9D-45DF-A21C-165CEE43B1E3}"/>
              </a:ext>
            </a:extLst>
          </p:cNvPr>
          <p:cNvGrpSpPr/>
          <p:nvPr/>
        </p:nvGrpSpPr>
        <p:grpSpPr>
          <a:xfrm>
            <a:off x="5328978" y="1869453"/>
            <a:ext cx="6278094" cy="4031862"/>
            <a:chOff x="1514057" y="656465"/>
            <a:chExt cx="8634334" cy="5545070"/>
          </a:xfrm>
        </p:grpSpPr>
        <p:grpSp>
          <p:nvGrpSpPr>
            <p:cNvPr id="7" name="Group 6">
              <a:extLst>
                <a:ext uri="{FF2B5EF4-FFF2-40B4-BE49-F238E27FC236}">
                  <a16:creationId xmlns:a16="http://schemas.microsoft.com/office/drawing/2014/main" id="{533996F5-2D3E-43AD-BBE8-8E335C39919E}"/>
                </a:ext>
              </a:extLst>
            </p:cNvPr>
            <p:cNvGrpSpPr/>
            <p:nvPr/>
          </p:nvGrpSpPr>
          <p:grpSpPr>
            <a:xfrm>
              <a:off x="7057962" y="656465"/>
              <a:ext cx="2605269" cy="2603578"/>
              <a:chOff x="620592" y="693073"/>
              <a:chExt cx="5475408" cy="5471854"/>
            </a:xfrm>
          </p:grpSpPr>
          <p:sp>
            <p:nvSpPr>
              <p:cNvPr id="18" name="Frame 17">
                <a:extLst>
                  <a:ext uri="{FF2B5EF4-FFF2-40B4-BE49-F238E27FC236}">
                    <a16:creationId xmlns:a16="http://schemas.microsoft.com/office/drawing/2014/main" id="{7BB979E1-89A5-4DE6-8A0D-179E930FE262}"/>
                  </a:ext>
                </a:extLst>
              </p:cNvPr>
              <p:cNvSpPr/>
              <p:nvPr/>
            </p:nvSpPr>
            <p:spPr>
              <a:xfrm>
                <a:off x="1524000" y="1592927"/>
                <a:ext cx="4572000" cy="4572000"/>
              </a:xfrm>
              <a:prstGeom prst="frame">
                <a:avLst>
                  <a:gd name="adj1" fmla="val 12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A4386B2-B7FB-464F-9B08-91371599D4CE}"/>
                  </a:ext>
                </a:extLst>
              </p:cNvPr>
              <p:cNvSpPr/>
              <p:nvPr/>
            </p:nvSpPr>
            <p:spPr>
              <a:xfrm>
                <a:off x="620592" y="693073"/>
                <a:ext cx="4572000" cy="4572000"/>
              </a:xfrm>
              <a:prstGeom prst="frame">
                <a:avLst>
                  <a:gd name="adj1" fmla="val 12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Shape 19">
                <a:extLst>
                  <a:ext uri="{FF2B5EF4-FFF2-40B4-BE49-F238E27FC236}">
                    <a16:creationId xmlns:a16="http://schemas.microsoft.com/office/drawing/2014/main" id="{BE4639B7-9F96-4508-8E4C-1E50EE37821B}"/>
                  </a:ext>
                </a:extLst>
              </p:cNvPr>
              <p:cNvSpPr/>
              <p:nvPr/>
            </p:nvSpPr>
            <p:spPr>
              <a:xfrm>
                <a:off x="1524000" y="1606491"/>
                <a:ext cx="3660396" cy="3645018"/>
              </a:xfrm>
              <a:custGeom>
                <a:avLst/>
                <a:gdLst>
                  <a:gd name="connsiteX0" fmla="*/ 0 w 3660396"/>
                  <a:gd name="connsiteY0" fmla="*/ 0 h 3645018"/>
                  <a:gd name="connsiteX1" fmla="*/ 3660396 w 3660396"/>
                  <a:gd name="connsiteY1" fmla="*/ 0 h 3645018"/>
                  <a:gd name="connsiteX2" fmla="*/ 3660396 w 3660396"/>
                  <a:gd name="connsiteY2" fmla="*/ 3645018 h 3645018"/>
                  <a:gd name="connsiteX3" fmla="*/ 0 w 3660396"/>
                  <a:gd name="connsiteY3" fmla="*/ 3645018 h 3645018"/>
                </a:gdLst>
                <a:ahLst/>
                <a:cxnLst>
                  <a:cxn ang="0">
                    <a:pos x="connsiteX0" y="connsiteY0"/>
                  </a:cxn>
                  <a:cxn ang="0">
                    <a:pos x="connsiteX1" y="connsiteY1"/>
                  </a:cxn>
                  <a:cxn ang="0">
                    <a:pos x="connsiteX2" y="connsiteY2"/>
                  </a:cxn>
                  <a:cxn ang="0">
                    <a:pos x="connsiteX3" y="connsiteY3"/>
                  </a:cxn>
                </a:cxnLst>
                <a:rect l="l" t="t" r="r" b="b"/>
                <a:pathLst>
                  <a:path w="3660396" h="3645018">
                    <a:moveTo>
                      <a:pt x="0" y="0"/>
                    </a:moveTo>
                    <a:lnTo>
                      <a:pt x="3660396" y="0"/>
                    </a:lnTo>
                    <a:lnTo>
                      <a:pt x="3660396" y="3645018"/>
                    </a:lnTo>
                    <a:lnTo>
                      <a:pt x="0" y="36450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 name="Group 7">
              <a:extLst>
                <a:ext uri="{FF2B5EF4-FFF2-40B4-BE49-F238E27FC236}">
                  <a16:creationId xmlns:a16="http://schemas.microsoft.com/office/drawing/2014/main" id="{AFF791A7-459B-41D8-8736-89D102F715CA}"/>
                </a:ext>
              </a:extLst>
            </p:cNvPr>
            <p:cNvGrpSpPr/>
            <p:nvPr/>
          </p:nvGrpSpPr>
          <p:grpSpPr>
            <a:xfrm>
              <a:off x="7057962" y="3585049"/>
              <a:ext cx="2609169" cy="2616486"/>
              <a:chOff x="612396" y="679509"/>
              <a:chExt cx="5483604" cy="5498982"/>
            </a:xfrm>
          </p:grpSpPr>
          <p:sp>
            <p:nvSpPr>
              <p:cNvPr id="16" name="Rectangle 15">
                <a:extLst>
                  <a:ext uri="{FF2B5EF4-FFF2-40B4-BE49-F238E27FC236}">
                    <a16:creationId xmlns:a16="http://schemas.microsoft.com/office/drawing/2014/main" id="{D6B71C01-1C0D-4A30-94EF-B2A8AB89422C}"/>
                  </a:ext>
                </a:extLst>
              </p:cNvPr>
              <p:cNvSpPr/>
              <p:nvPr/>
            </p:nvSpPr>
            <p:spPr>
              <a:xfrm>
                <a:off x="612396" y="679509"/>
                <a:ext cx="457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858573-3701-4D60-8E3D-EB88DFB4F716}"/>
                  </a:ext>
                </a:extLst>
              </p:cNvPr>
              <p:cNvSpPr/>
              <p:nvPr/>
            </p:nvSpPr>
            <p:spPr>
              <a:xfrm>
                <a:off x="1524000" y="1606491"/>
                <a:ext cx="457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9A5F2E6-0E59-47EB-90C0-55269B09C8FE}"/>
                </a:ext>
              </a:extLst>
            </p:cNvPr>
            <p:cNvSpPr txBox="1"/>
            <p:nvPr/>
          </p:nvSpPr>
          <p:spPr>
            <a:xfrm>
              <a:off x="2969706" y="2870597"/>
              <a:ext cx="3094649" cy="550276"/>
            </a:xfrm>
            <a:prstGeom prst="rect">
              <a:avLst/>
            </a:prstGeom>
            <a:noFill/>
          </p:spPr>
          <p:txBody>
            <a:bodyPr wrap="square" rtlCol="0">
              <a:spAutoFit/>
            </a:bodyPr>
            <a:lstStyle/>
            <a:p>
              <a:r>
                <a:rPr lang="en-US" sz="2000"/>
                <a:t>Area of Intersection</a:t>
              </a:r>
            </a:p>
          </p:txBody>
        </p:sp>
        <p:sp>
          <p:nvSpPr>
            <p:cNvPr id="10" name="TextBox 9">
              <a:extLst>
                <a:ext uri="{FF2B5EF4-FFF2-40B4-BE49-F238E27FC236}">
                  <a16:creationId xmlns:a16="http://schemas.microsoft.com/office/drawing/2014/main" id="{0F29C40C-9303-445F-9AC3-A3FDBDA7A7E9}"/>
                </a:ext>
              </a:extLst>
            </p:cNvPr>
            <p:cNvSpPr txBox="1"/>
            <p:nvPr/>
          </p:nvSpPr>
          <p:spPr>
            <a:xfrm>
              <a:off x="3364349" y="3545182"/>
              <a:ext cx="2266253" cy="550276"/>
            </a:xfrm>
            <a:prstGeom prst="rect">
              <a:avLst/>
            </a:prstGeom>
            <a:noFill/>
          </p:spPr>
          <p:txBody>
            <a:bodyPr wrap="square" rtlCol="0">
              <a:spAutoFit/>
            </a:bodyPr>
            <a:lstStyle/>
            <a:p>
              <a:r>
                <a:rPr lang="en-US" sz="2000"/>
                <a:t>Area of Union</a:t>
              </a:r>
            </a:p>
          </p:txBody>
        </p:sp>
        <p:sp>
          <p:nvSpPr>
            <p:cNvPr id="11" name="TextBox 10">
              <a:extLst>
                <a:ext uri="{FF2B5EF4-FFF2-40B4-BE49-F238E27FC236}">
                  <a16:creationId xmlns:a16="http://schemas.microsoft.com/office/drawing/2014/main" id="{63722B41-02A7-48C7-91EA-E44D402A2904}"/>
                </a:ext>
              </a:extLst>
            </p:cNvPr>
            <p:cNvSpPr txBox="1"/>
            <p:nvPr/>
          </p:nvSpPr>
          <p:spPr>
            <a:xfrm>
              <a:off x="1514057" y="3050735"/>
              <a:ext cx="1174064" cy="804248"/>
            </a:xfrm>
            <a:prstGeom prst="rect">
              <a:avLst/>
            </a:prstGeom>
            <a:noFill/>
          </p:spPr>
          <p:txBody>
            <a:bodyPr wrap="square" rtlCol="0">
              <a:spAutoFit/>
            </a:bodyPr>
            <a:lstStyle/>
            <a:p>
              <a:r>
                <a:rPr lang="en-US" sz="3200"/>
                <a:t>IoU</a:t>
              </a:r>
            </a:p>
          </p:txBody>
        </p:sp>
        <p:sp>
          <p:nvSpPr>
            <p:cNvPr id="12" name="TextBox 11">
              <a:extLst>
                <a:ext uri="{FF2B5EF4-FFF2-40B4-BE49-F238E27FC236}">
                  <a16:creationId xmlns:a16="http://schemas.microsoft.com/office/drawing/2014/main" id="{DD6AF737-0E95-43D8-B73F-A56C37209BDA}"/>
                </a:ext>
              </a:extLst>
            </p:cNvPr>
            <p:cNvSpPr txBox="1"/>
            <p:nvPr/>
          </p:nvSpPr>
          <p:spPr>
            <a:xfrm>
              <a:off x="6064354" y="3182107"/>
              <a:ext cx="317381" cy="461665"/>
            </a:xfrm>
            <a:prstGeom prst="rect">
              <a:avLst/>
            </a:prstGeom>
            <a:noFill/>
          </p:spPr>
          <p:txBody>
            <a:bodyPr wrap="square" rtlCol="0">
              <a:spAutoFit/>
            </a:bodyPr>
            <a:lstStyle/>
            <a:p>
              <a:r>
                <a:rPr lang="en-US" sz="2400"/>
                <a:t>=</a:t>
              </a:r>
            </a:p>
          </p:txBody>
        </p:sp>
        <p:cxnSp>
          <p:nvCxnSpPr>
            <p:cNvPr id="13" name="Straight Connector 12">
              <a:extLst>
                <a:ext uri="{FF2B5EF4-FFF2-40B4-BE49-F238E27FC236}">
                  <a16:creationId xmlns:a16="http://schemas.microsoft.com/office/drawing/2014/main" id="{1D56DE8E-6914-423B-B5D9-F11692B7C3B6}"/>
                </a:ext>
              </a:extLst>
            </p:cNvPr>
            <p:cNvCxnSpPr/>
            <p:nvPr/>
          </p:nvCxnSpPr>
          <p:spPr>
            <a:xfrm>
              <a:off x="3042915" y="3507405"/>
              <a:ext cx="27851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46FB7D-A832-44B2-BEC4-30AF53661D38}"/>
                </a:ext>
              </a:extLst>
            </p:cNvPr>
            <p:cNvCxnSpPr>
              <a:cxnSpLocks/>
            </p:cNvCxnSpPr>
            <p:nvPr/>
          </p:nvCxnSpPr>
          <p:spPr>
            <a:xfrm>
              <a:off x="6645250" y="3420761"/>
              <a:ext cx="3503141" cy="12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A539B2-054F-4651-B6CA-0A9248A2CB8F}"/>
                </a:ext>
              </a:extLst>
            </p:cNvPr>
            <p:cNvSpPr txBox="1"/>
            <p:nvPr/>
          </p:nvSpPr>
          <p:spPr>
            <a:xfrm>
              <a:off x="2652325" y="3182107"/>
              <a:ext cx="317381" cy="461665"/>
            </a:xfrm>
            <a:prstGeom prst="rect">
              <a:avLst/>
            </a:prstGeom>
            <a:noFill/>
          </p:spPr>
          <p:txBody>
            <a:bodyPr wrap="square" rtlCol="0">
              <a:spAutoFit/>
            </a:bodyPr>
            <a:lstStyle/>
            <a:p>
              <a:r>
                <a:rPr lang="en-US" sz="2400"/>
                <a:t>=</a:t>
              </a:r>
            </a:p>
          </p:txBody>
        </p:sp>
      </p:grpSp>
    </p:spTree>
    <p:extLst>
      <p:ext uri="{BB962C8B-B14F-4D97-AF65-F5344CB8AC3E}">
        <p14:creationId xmlns:p14="http://schemas.microsoft.com/office/powerpoint/2010/main" val="171845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F13AA43-64FB-4430-B31F-5F09377861EF}"/>
              </a:ext>
            </a:extLst>
          </p:cNvPr>
          <p:cNvSpPr/>
          <p:nvPr/>
        </p:nvSpPr>
        <p:spPr>
          <a:xfrm>
            <a:off x="203200" y="557913"/>
            <a:ext cx="7758968" cy="866142"/>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err="1">
                <a:solidFill>
                  <a:srgbClr val="F3F3F3"/>
                </a:solidFill>
                <a:latin typeface="Times New Roman" panose="02020603050405020304" pitchFamily="18" charset="0"/>
                <a:cs typeface="Times New Roman" panose="02020603050405020304" pitchFamily="18" charset="0"/>
              </a:rPr>
              <a:t>IoU</a:t>
            </a:r>
            <a:r>
              <a:rPr lang="en-US" sz="4400">
                <a:solidFill>
                  <a:srgbClr val="F3F3F3"/>
                </a:solidFill>
                <a:latin typeface="Times New Roman" panose="02020603050405020304" pitchFamily="18" charset="0"/>
                <a:cs typeface="Times New Roman" panose="02020603050405020304" pitchFamily="18" charset="0"/>
              </a:rPr>
              <a:t> (Intersection over Union)</a:t>
            </a:r>
            <a:endParaRPr lang="en-US" sz="4400"/>
          </a:p>
        </p:txBody>
      </p:sp>
      <p:sp>
        <p:nvSpPr>
          <p:cNvPr id="1029" name="Chỗ dành sẵn cho Văn bản 3">
            <a:extLst>
              <a:ext uri="{FF2B5EF4-FFF2-40B4-BE49-F238E27FC236}">
                <a16:creationId xmlns:a16="http://schemas.microsoft.com/office/drawing/2014/main" id="{1F185004-C228-4BF4-9E23-DA8348E03555}"/>
              </a:ext>
            </a:extLst>
          </p:cNvPr>
          <p:cNvSpPr>
            <a:spLocks noGrp="1"/>
          </p:cNvSpPr>
          <p:nvPr>
            <p:ph type="body" sz="half" idx="2"/>
          </p:nvPr>
        </p:nvSpPr>
        <p:spPr>
          <a:xfrm>
            <a:off x="836612" y="2090674"/>
            <a:ext cx="3932237" cy="3589421"/>
          </a:xfrm>
        </p:spPr>
        <p:txBody>
          <a:bodyPr vert="horz" lIns="91440" tIns="45720" rIns="91440" bIns="45720" rtlCol="0" anchor="t">
            <a:normAutofit/>
          </a:bodyPr>
          <a:lstStyle/>
          <a:p>
            <a:pPr marL="342900" indent="-342900">
              <a:buFont typeface="Arial" panose="020B0604020202020204" pitchFamily="34" charset="0"/>
              <a:buChar char="•"/>
            </a:pPr>
            <a:r>
              <a:rPr lang="en-US" sz="2800" err="1">
                <a:latin typeface="Times New Roman" panose="02020603050405020304" pitchFamily="18" charset="0"/>
                <a:cs typeface="Times New Roman" panose="02020603050405020304" pitchFamily="18" charset="0"/>
              </a:rPr>
              <a:t>Chỉ</a:t>
            </a:r>
            <a:r>
              <a:rPr lang="en-US" sz="2800">
                <a:latin typeface="Times New Roman" panose="02020603050405020304" pitchFamily="18" charset="0"/>
                <a:cs typeface="Times New Roman" panose="02020603050405020304" pitchFamily="18" charset="0"/>
              </a:rPr>
              <a:t> ra </a:t>
            </a:r>
            <a:r>
              <a:rPr lang="en-US" sz="2800" err="1">
                <a:latin typeface="Times New Roman" panose="02020603050405020304" pitchFamily="18" charset="0"/>
                <a:cs typeface="Times New Roman" panose="02020603050405020304" pitchFamily="18" charset="0"/>
              </a:rPr>
              <a:t>độ</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khớp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giữa</a:t>
            </a:r>
            <a:r>
              <a:rPr lang="en-US" sz="2800">
                <a:latin typeface="Times New Roman" panose="02020603050405020304" pitchFamily="18" charset="0"/>
                <a:cs typeface="Times New Roman" panose="02020603050405020304" pitchFamily="18" charset="0"/>
              </a:rPr>
              <a:t> bounding box dự đoán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ground truth box</a:t>
            </a:r>
          </a:p>
          <a:p>
            <a:pPr marL="342900" indent="-342900">
              <a:buFont typeface="Arial" panose="020B0604020202020204" pitchFamily="34" charset="0"/>
              <a:buChar char="•"/>
            </a:pPr>
            <a:r>
              <a:rPr lang="en-US" sz="2800" err="1">
                <a:latin typeface="Times New Roman" panose="02020603050405020304" pitchFamily="18" charset="0"/>
                <a:cs typeface="Times New Roman" panose="02020603050405020304" pitchFamily="18" charset="0"/>
              </a:rPr>
              <a:t>Nếu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IoU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lớn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một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ngưỡng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nhất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định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thường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là</a:t>
            </a:r>
            <a:r>
              <a:rPr lang="en-US" sz="2800">
                <a:latin typeface="Times New Roman" panose="02020603050405020304" pitchFamily="18" charset="0"/>
                <a:cs typeface="Times New Roman" panose="02020603050405020304" pitchFamily="18" charset="0"/>
              </a:rPr>
              <a:t> 0.5) </a:t>
            </a:r>
            <a:r>
              <a:rPr lang="en-US" sz="2800" err="1">
                <a:latin typeface="Times New Roman" panose="02020603050405020304" pitchFamily="18" charset="0"/>
                <a:cs typeface="Times New Roman" panose="02020603050405020304" pitchFamily="18" charset="0"/>
              </a:rPr>
              <a:t>sẽ</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được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đánh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giá</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là</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tốt</a:t>
            </a:r>
            <a:endParaRPr lang="en-US" sz="180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EF18C828-9C9D-45DF-A21C-165CEE43B1E3}"/>
              </a:ext>
            </a:extLst>
          </p:cNvPr>
          <p:cNvGrpSpPr/>
          <p:nvPr/>
        </p:nvGrpSpPr>
        <p:grpSpPr>
          <a:xfrm>
            <a:off x="5328978" y="1869453"/>
            <a:ext cx="6278094" cy="4031862"/>
            <a:chOff x="1514057" y="656465"/>
            <a:chExt cx="8634334" cy="5545070"/>
          </a:xfrm>
        </p:grpSpPr>
        <p:grpSp>
          <p:nvGrpSpPr>
            <p:cNvPr id="7" name="Group 6">
              <a:extLst>
                <a:ext uri="{FF2B5EF4-FFF2-40B4-BE49-F238E27FC236}">
                  <a16:creationId xmlns:a16="http://schemas.microsoft.com/office/drawing/2014/main" id="{533996F5-2D3E-43AD-BBE8-8E335C39919E}"/>
                </a:ext>
              </a:extLst>
            </p:cNvPr>
            <p:cNvGrpSpPr/>
            <p:nvPr/>
          </p:nvGrpSpPr>
          <p:grpSpPr>
            <a:xfrm>
              <a:off x="7057962" y="656465"/>
              <a:ext cx="2605269" cy="2603578"/>
              <a:chOff x="620592" y="693073"/>
              <a:chExt cx="5475408" cy="5471854"/>
            </a:xfrm>
          </p:grpSpPr>
          <p:sp>
            <p:nvSpPr>
              <p:cNvPr id="18" name="Frame 17">
                <a:extLst>
                  <a:ext uri="{FF2B5EF4-FFF2-40B4-BE49-F238E27FC236}">
                    <a16:creationId xmlns:a16="http://schemas.microsoft.com/office/drawing/2014/main" id="{7BB979E1-89A5-4DE6-8A0D-179E930FE262}"/>
                  </a:ext>
                </a:extLst>
              </p:cNvPr>
              <p:cNvSpPr/>
              <p:nvPr/>
            </p:nvSpPr>
            <p:spPr>
              <a:xfrm>
                <a:off x="1524000" y="1592927"/>
                <a:ext cx="4572000" cy="4572000"/>
              </a:xfrm>
              <a:prstGeom prst="frame">
                <a:avLst>
                  <a:gd name="adj1" fmla="val 12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A4386B2-B7FB-464F-9B08-91371599D4CE}"/>
                  </a:ext>
                </a:extLst>
              </p:cNvPr>
              <p:cNvSpPr/>
              <p:nvPr/>
            </p:nvSpPr>
            <p:spPr>
              <a:xfrm>
                <a:off x="620592" y="693073"/>
                <a:ext cx="4572000" cy="4572000"/>
              </a:xfrm>
              <a:prstGeom prst="frame">
                <a:avLst>
                  <a:gd name="adj1" fmla="val 12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Shape 19">
                <a:extLst>
                  <a:ext uri="{FF2B5EF4-FFF2-40B4-BE49-F238E27FC236}">
                    <a16:creationId xmlns:a16="http://schemas.microsoft.com/office/drawing/2014/main" id="{BE4639B7-9F96-4508-8E4C-1E50EE37821B}"/>
                  </a:ext>
                </a:extLst>
              </p:cNvPr>
              <p:cNvSpPr/>
              <p:nvPr/>
            </p:nvSpPr>
            <p:spPr>
              <a:xfrm>
                <a:off x="1524000" y="1606491"/>
                <a:ext cx="3660396" cy="3645018"/>
              </a:xfrm>
              <a:custGeom>
                <a:avLst/>
                <a:gdLst>
                  <a:gd name="connsiteX0" fmla="*/ 0 w 3660396"/>
                  <a:gd name="connsiteY0" fmla="*/ 0 h 3645018"/>
                  <a:gd name="connsiteX1" fmla="*/ 3660396 w 3660396"/>
                  <a:gd name="connsiteY1" fmla="*/ 0 h 3645018"/>
                  <a:gd name="connsiteX2" fmla="*/ 3660396 w 3660396"/>
                  <a:gd name="connsiteY2" fmla="*/ 3645018 h 3645018"/>
                  <a:gd name="connsiteX3" fmla="*/ 0 w 3660396"/>
                  <a:gd name="connsiteY3" fmla="*/ 3645018 h 3645018"/>
                </a:gdLst>
                <a:ahLst/>
                <a:cxnLst>
                  <a:cxn ang="0">
                    <a:pos x="connsiteX0" y="connsiteY0"/>
                  </a:cxn>
                  <a:cxn ang="0">
                    <a:pos x="connsiteX1" y="connsiteY1"/>
                  </a:cxn>
                  <a:cxn ang="0">
                    <a:pos x="connsiteX2" y="connsiteY2"/>
                  </a:cxn>
                  <a:cxn ang="0">
                    <a:pos x="connsiteX3" y="connsiteY3"/>
                  </a:cxn>
                </a:cxnLst>
                <a:rect l="l" t="t" r="r" b="b"/>
                <a:pathLst>
                  <a:path w="3660396" h="3645018">
                    <a:moveTo>
                      <a:pt x="0" y="0"/>
                    </a:moveTo>
                    <a:lnTo>
                      <a:pt x="3660396" y="0"/>
                    </a:lnTo>
                    <a:lnTo>
                      <a:pt x="3660396" y="3645018"/>
                    </a:lnTo>
                    <a:lnTo>
                      <a:pt x="0" y="36450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 name="Group 7">
              <a:extLst>
                <a:ext uri="{FF2B5EF4-FFF2-40B4-BE49-F238E27FC236}">
                  <a16:creationId xmlns:a16="http://schemas.microsoft.com/office/drawing/2014/main" id="{AFF791A7-459B-41D8-8736-89D102F715CA}"/>
                </a:ext>
              </a:extLst>
            </p:cNvPr>
            <p:cNvGrpSpPr/>
            <p:nvPr/>
          </p:nvGrpSpPr>
          <p:grpSpPr>
            <a:xfrm>
              <a:off x="7057962" y="3585049"/>
              <a:ext cx="2609169" cy="2616486"/>
              <a:chOff x="612396" y="679509"/>
              <a:chExt cx="5483604" cy="5498982"/>
            </a:xfrm>
          </p:grpSpPr>
          <p:sp>
            <p:nvSpPr>
              <p:cNvPr id="16" name="Rectangle 15">
                <a:extLst>
                  <a:ext uri="{FF2B5EF4-FFF2-40B4-BE49-F238E27FC236}">
                    <a16:creationId xmlns:a16="http://schemas.microsoft.com/office/drawing/2014/main" id="{D6B71C01-1C0D-4A30-94EF-B2A8AB89422C}"/>
                  </a:ext>
                </a:extLst>
              </p:cNvPr>
              <p:cNvSpPr/>
              <p:nvPr/>
            </p:nvSpPr>
            <p:spPr>
              <a:xfrm>
                <a:off x="612396" y="679509"/>
                <a:ext cx="457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A858573-3701-4D60-8E3D-EB88DFB4F716}"/>
                  </a:ext>
                </a:extLst>
              </p:cNvPr>
              <p:cNvSpPr/>
              <p:nvPr/>
            </p:nvSpPr>
            <p:spPr>
              <a:xfrm>
                <a:off x="1524000" y="1606491"/>
                <a:ext cx="457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B9A5F2E6-0E59-47EB-90C0-55269B09C8FE}"/>
                </a:ext>
              </a:extLst>
            </p:cNvPr>
            <p:cNvSpPr txBox="1"/>
            <p:nvPr/>
          </p:nvSpPr>
          <p:spPr>
            <a:xfrm>
              <a:off x="2969706" y="2870597"/>
              <a:ext cx="3094649" cy="550276"/>
            </a:xfrm>
            <a:prstGeom prst="rect">
              <a:avLst/>
            </a:prstGeom>
            <a:noFill/>
          </p:spPr>
          <p:txBody>
            <a:bodyPr wrap="square" rtlCol="0">
              <a:spAutoFit/>
            </a:bodyPr>
            <a:lstStyle/>
            <a:p>
              <a:r>
                <a:rPr lang="en-US" sz="2000"/>
                <a:t>Area of Intersection</a:t>
              </a:r>
            </a:p>
          </p:txBody>
        </p:sp>
        <p:sp>
          <p:nvSpPr>
            <p:cNvPr id="10" name="TextBox 9">
              <a:extLst>
                <a:ext uri="{FF2B5EF4-FFF2-40B4-BE49-F238E27FC236}">
                  <a16:creationId xmlns:a16="http://schemas.microsoft.com/office/drawing/2014/main" id="{0F29C40C-9303-445F-9AC3-A3FDBDA7A7E9}"/>
                </a:ext>
              </a:extLst>
            </p:cNvPr>
            <p:cNvSpPr txBox="1"/>
            <p:nvPr/>
          </p:nvSpPr>
          <p:spPr>
            <a:xfrm>
              <a:off x="3364349" y="3545182"/>
              <a:ext cx="2266253" cy="550276"/>
            </a:xfrm>
            <a:prstGeom prst="rect">
              <a:avLst/>
            </a:prstGeom>
            <a:noFill/>
          </p:spPr>
          <p:txBody>
            <a:bodyPr wrap="square" rtlCol="0">
              <a:spAutoFit/>
            </a:bodyPr>
            <a:lstStyle/>
            <a:p>
              <a:r>
                <a:rPr lang="en-US" sz="2000"/>
                <a:t>Area of Union</a:t>
              </a:r>
            </a:p>
          </p:txBody>
        </p:sp>
        <p:sp>
          <p:nvSpPr>
            <p:cNvPr id="11" name="TextBox 10">
              <a:extLst>
                <a:ext uri="{FF2B5EF4-FFF2-40B4-BE49-F238E27FC236}">
                  <a16:creationId xmlns:a16="http://schemas.microsoft.com/office/drawing/2014/main" id="{63722B41-02A7-48C7-91EA-E44D402A2904}"/>
                </a:ext>
              </a:extLst>
            </p:cNvPr>
            <p:cNvSpPr txBox="1"/>
            <p:nvPr/>
          </p:nvSpPr>
          <p:spPr>
            <a:xfrm>
              <a:off x="1514057" y="3050735"/>
              <a:ext cx="1174064" cy="804248"/>
            </a:xfrm>
            <a:prstGeom prst="rect">
              <a:avLst/>
            </a:prstGeom>
            <a:noFill/>
          </p:spPr>
          <p:txBody>
            <a:bodyPr wrap="square" rtlCol="0">
              <a:spAutoFit/>
            </a:bodyPr>
            <a:lstStyle/>
            <a:p>
              <a:r>
                <a:rPr lang="en-US" sz="3200"/>
                <a:t>IoU</a:t>
              </a:r>
            </a:p>
          </p:txBody>
        </p:sp>
        <p:sp>
          <p:nvSpPr>
            <p:cNvPr id="12" name="TextBox 11">
              <a:extLst>
                <a:ext uri="{FF2B5EF4-FFF2-40B4-BE49-F238E27FC236}">
                  <a16:creationId xmlns:a16="http://schemas.microsoft.com/office/drawing/2014/main" id="{DD6AF737-0E95-43D8-B73F-A56C37209BDA}"/>
                </a:ext>
              </a:extLst>
            </p:cNvPr>
            <p:cNvSpPr txBox="1"/>
            <p:nvPr/>
          </p:nvSpPr>
          <p:spPr>
            <a:xfrm>
              <a:off x="6064354" y="3182107"/>
              <a:ext cx="317381" cy="461665"/>
            </a:xfrm>
            <a:prstGeom prst="rect">
              <a:avLst/>
            </a:prstGeom>
            <a:noFill/>
          </p:spPr>
          <p:txBody>
            <a:bodyPr wrap="square" rtlCol="0">
              <a:spAutoFit/>
            </a:bodyPr>
            <a:lstStyle/>
            <a:p>
              <a:r>
                <a:rPr lang="en-US" sz="2400"/>
                <a:t>=</a:t>
              </a:r>
            </a:p>
          </p:txBody>
        </p:sp>
        <p:cxnSp>
          <p:nvCxnSpPr>
            <p:cNvPr id="13" name="Straight Connector 12">
              <a:extLst>
                <a:ext uri="{FF2B5EF4-FFF2-40B4-BE49-F238E27FC236}">
                  <a16:creationId xmlns:a16="http://schemas.microsoft.com/office/drawing/2014/main" id="{1D56DE8E-6914-423B-B5D9-F11692B7C3B6}"/>
                </a:ext>
              </a:extLst>
            </p:cNvPr>
            <p:cNvCxnSpPr/>
            <p:nvPr/>
          </p:nvCxnSpPr>
          <p:spPr>
            <a:xfrm>
              <a:off x="3042915" y="3507405"/>
              <a:ext cx="27851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46FB7D-A832-44B2-BEC4-30AF53661D38}"/>
                </a:ext>
              </a:extLst>
            </p:cNvPr>
            <p:cNvCxnSpPr>
              <a:cxnSpLocks/>
            </p:cNvCxnSpPr>
            <p:nvPr/>
          </p:nvCxnSpPr>
          <p:spPr>
            <a:xfrm>
              <a:off x="6645250" y="3420761"/>
              <a:ext cx="3503141" cy="12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A539B2-054F-4651-B6CA-0A9248A2CB8F}"/>
                </a:ext>
              </a:extLst>
            </p:cNvPr>
            <p:cNvSpPr txBox="1"/>
            <p:nvPr/>
          </p:nvSpPr>
          <p:spPr>
            <a:xfrm>
              <a:off x="2652325" y="3182107"/>
              <a:ext cx="317381" cy="461665"/>
            </a:xfrm>
            <a:prstGeom prst="rect">
              <a:avLst/>
            </a:prstGeom>
            <a:noFill/>
          </p:spPr>
          <p:txBody>
            <a:bodyPr wrap="square" rtlCol="0">
              <a:spAutoFit/>
            </a:bodyPr>
            <a:lstStyle/>
            <a:p>
              <a:r>
                <a:rPr lang="en-US" sz="2400"/>
                <a:t>=</a:t>
              </a:r>
            </a:p>
          </p:txBody>
        </p:sp>
      </p:grpSp>
    </p:spTree>
    <p:extLst>
      <p:ext uri="{BB962C8B-B14F-4D97-AF65-F5344CB8AC3E}">
        <p14:creationId xmlns:p14="http://schemas.microsoft.com/office/powerpoint/2010/main" val="171845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6" name="Chỗ dành sẵn cho Nội dung 5">
            <a:extLst>
              <a:ext uri="{FF2B5EF4-FFF2-40B4-BE49-F238E27FC236}">
                <a16:creationId xmlns:a16="http://schemas.microsoft.com/office/drawing/2014/main" id="{69B1ACB1-D2AE-4107-A89A-F3C892F4C97B}"/>
              </a:ext>
            </a:extLst>
          </p:cNvPr>
          <p:cNvSpPr>
            <a:spLocks noGrp="1"/>
          </p:cNvSpPr>
          <p:nvPr>
            <p:ph idx="1"/>
          </p:nvPr>
        </p:nvSpPr>
        <p:spPr>
          <a:xfrm>
            <a:off x="345366" y="1769144"/>
            <a:ext cx="5483087" cy="4351338"/>
          </a:xfrm>
        </p:spPr>
        <p:txBody>
          <a:bodyPr>
            <a:normAutofit/>
          </a:bodyPr>
          <a:lstStyle/>
          <a:p>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bounding box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sẵn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cụm</a:t>
            </a:r>
            <a:r>
              <a:rPr lang="en-US" dirty="0">
                <a:latin typeface="Times New Roman" panose="02020603050405020304" pitchFamily="18" charset="0"/>
                <a:cs typeface="Times New Roman" panose="02020603050405020304" pitchFamily="18" charset="0"/>
              </a:rPr>
              <a:t> (K-means clustering)</a:t>
            </a:r>
          </a:p>
          <a:p>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bouding</a:t>
            </a:r>
            <a:r>
              <a:rPr lang="en-US" dirty="0">
                <a:latin typeface="Times New Roman" panose="02020603050405020304" pitchFamily="18" charset="0"/>
                <a:cs typeface="Times New Roman" panose="02020603050405020304" pitchFamily="18" charset="0"/>
              </a:rPr>
              <a:t> box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ổn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3E9D99D1-BABD-4D39-A19F-CD2D5D3AB85B}"/>
              </a:ext>
            </a:extLst>
          </p:cNvPr>
          <p:cNvSpPr txBox="1"/>
          <p:nvPr/>
        </p:nvSpPr>
        <p:spPr>
          <a:xfrm>
            <a:off x="-5185280" y="2865710"/>
            <a:ext cx="5483087" cy="1384995"/>
          </a:xfrm>
          <a:prstGeom prst="rect">
            <a:avLst/>
          </a:prstGeom>
          <a:noFill/>
        </p:spPr>
        <p:txBody>
          <a:bodyPr wrap="square" rtlCol="0">
            <a:spAutoFit/>
          </a:bodyPr>
          <a:lstStyle/>
          <a:p>
            <a:pPr marL="457200" indent="-457200">
              <a:buFont typeface="Arial" panose="020B0604020202020204" pitchFamily="34" charset="0"/>
              <a:buChar char="•"/>
            </a:pPr>
            <a:r>
              <a:rPr lang="en-US" sz="2800" err="1">
                <a:latin typeface="Times New Roman" panose="02020603050405020304" pitchFamily="18" charset="0"/>
                <a:cs typeface="Times New Roman" panose="02020603050405020304" pitchFamily="18" charset="0"/>
              </a:rPr>
              <a:t>Nếu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nhiều</a:t>
            </a:r>
            <a:r>
              <a:rPr lang="en-US" sz="2800">
                <a:latin typeface="Times New Roman" panose="02020603050405020304" pitchFamily="18" charset="0"/>
                <a:cs typeface="Times New Roman" panose="02020603050405020304" pitchFamily="18" charset="0"/>
              </a:rPr>
              <a:t> anchor box </a:t>
            </a:r>
            <a:r>
              <a:rPr lang="en-US" sz="2800" err="1">
                <a:latin typeface="Times New Roman" panose="02020603050405020304" pitchFamily="18" charset="0"/>
                <a:cs typeface="Times New Roman" panose="02020603050405020304" pitchFamily="18" charset="0"/>
              </a:rPr>
              <a:t>cho</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cùng</a:t>
            </a:r>
            <a:r>
              <a:rPr lang="en-US" sz="2800">
                <a:latin typeface="Times New Roman" panose="02020603050405020304" pitchFamily="18" charset="0"/>
                <a:cs typeface="Times New Roman" panose="02020603050405020304" pitchFamily="18" charset="0"/>
              </a:rPr>
              <a:t> 1 </a:t>
            </a:r>
            <a:r>
              <a:rPr lang="en-US" sz="2800" err="1">
                <a:latin typeface="Times New Roman" panose="02020603050405020304" pitchFamily="18" charset="0"/>
                <a:cs typeface="Times New Roman" panose="02020603050405020304" pitchFamily="18" charset="0"/>
              </a:rPr>
              <a:t>đối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tượng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thì</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sẽ</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chọn</a:t>
            </a:r>
            <a:r>
              <a:rPr lang="en-US" sz="2800">
                <a:latin typeface="Times New Roman" panose="02020603050405020304" pitchFamily="18" charset="0"/>
                <a:cs typeface="Times New Roman" panose="02020603050405020304" pitchFamily="18" charset="0"/>
              </a:rPr>
              <a:t> anchor box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IoU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cao</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nhất</a:t>
            </a:r>
            <a:endParaRPr lang="en-US" sz="2800">
              <a:latin typeface="Times New Roman" panose="02020603050405020304" pitchFamily="18" charset="0"/>
              <a:cs typeface="Times New Roman" panose="02020603050405020304" pitchFamily="18" charset="0"/>
            </a:endParaRPr>
          </a:p>
        </p:txBody>
      </p:sp>
      <p:sp>
        <p:nvSpPr>
          <p:cNvPr id="127" name="Rectangle: Rounded Corners 126">
            <a:extLst>
              <a:ext uri="{FF2B5EF4-FFF2-40B4-BE49-F238E27FC236}">
                <a16:creationId xmlns:a16="http://schemas.microsoft.com/office/drawing/2014/main" id="{365D84EC-45FE-4A2B-AA06-7E15E6868F4E}"/>
              </a:ext>
            </a:extLst>
          </p:cNvPr>
          <p:cNvSpPr/>
          <p:nvPr/>
        </p:nvSpPr>
        <p:spPr>
          <a:xfrm>
            <a:off x="304800" y="518160"/>
            <a:ext cx="4281714" cy="866142"/>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ANCHOR BOX</a:t>
            </a:r>
          </a:p>
        </p:txBody>
      </p:sp>
      <p:grpSp>
        <p:nvGrpSpPr>
          <p:cNvPr id="126" name="Group 125">
            <a:extLst>
              <a:ext uri="{FF2B5EF4-FFF2-40B4-BE49-F238E27FC236}">
                <a16:creationId xmlns:a16="http://schemas.microsoft.com/office/drawing/2014/main" id="{F2C886E6-C139-4760-ADBD-0440B4136C3A}"/>
              </a:ext>
            </a:extLst>
          </p:cNvPr>
          <p:cNvGrpSpPr/>
          <p:nvPr/>
        </p:nvGrpSpPr>
        <p:grpSpPr>
          <a:xfrm>
            <a:off x="6303906" y="1808650"/>
            <a:ext cx="5888094" cy="3583692"/>
            <a:chOff x="5489219" y="894250"/>
            <a:chExt cx="5888094" cy="3583692"/>
          </a:xfrm>
        </p:grpSpPr>
        <p:sp>
          <p:nvSpPr>
            <p:cNvPr id="128" name="Frame 127">
              <a:extLst>
                <a:ext uri="{FF2B5EF4-FFF2-40B4-BE49-F238E27FC236}">
                  <a16:creationId xmlns:a16="http://schemas.microsoft.com/office/drawing/2014/main" id="{CE6B3633-9EC3-4B34-909C-647CFCB65695}"/>
                </a:ext>
              </a:extLst>
            </p:cNvPr>
            <p:cNvSpPr/>
            <p:nvPr/>
          </p:nvSpPr>
          <p:spPr>
            <a:xfrm>
              <a:off x="7501107" y="894250"/>
              <a:ext cx="820435" cy="3550504"/>
            </a:xfrm>
            <a:prstGeom prst="frame">
              <a:avLst>
                <a:gd name="adj1" fmla="val 2230"/>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29" name="Frame 128">
              <a:extLst>
                <a:ext uri="{FF2B5EF4-FFF2-40B4-BE49-F238E27FC236}">
                  <a16:creationId xmlns:a16="http://schemas.microsoft.com/office/drawing/2014/main" id="{DFD53CD4-9DF3-4DB7-B0B5-9E553A494834}"/>
                </a:ext>
              </a:extLst>
            </p:cNvPr>
            <p:cNvSpPr/>
            <p:nvPr/>
          </p:nvSpPr>
          <p:spPr>
            <a:xfrm>
              <a:off x="6380316" y="1702704"/>
              <a:ext cx="3116093" cy="1645863"/>
            </a:xfrm>
            <a:prstGeom prst="frame">
              <a:avLst>
                <a:gd name="adj1" fmla="val 941"/>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30" name="Frame 129">
              <a:extLst>
                <a:ext uri="{FF2B5EF4-FFF2-40B4-BE49-F238E27FC236}">
                  <a16:creationId xmlns:a16="http://schemas.microsoft.com/office/drawing/2014/main" id="{4F431E12-4887-4887-A899-86AC1298A855}"/>
                </a:ext>
              </a:extLst>
            </p:cNvPr>
            <p:cNvSpPr/>
            <p:nvPr/>
          </p:nvSpPr>
          <p:spPr>
            <a:xfrm>
              <a:off x="6906511" y="1351947"/>
              <a:ext cx="2083477" cy="2397651"/>
            </a:xfrm>
            <a:prstGeom prst="frame">
              <a:avLst>
                <a:gd name="adj1" fmla="val 2638"/>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31" name="Frame 130">
              <a:extLst>
                <a:ext uri="{FF2B5EF4-FFF2-40B4-BE49-F238E27FC236}">
                  <a16:creationId xmlns:a16="http://schemas.microsoft.com/office/drawing/2014/main" id="{0D4B4B50-7FFE-42FA-9914-9A778FEBA4C4}"/>
                </a:ext>
              </a:extLst>
            </p:cNvPr>
            <p:cNvSpPr/>
            <p:nvPr/>
          </p:nvSpPr>
          <p:spPr>
            <a:xfrm>
              <a:off x="7050213" y="1591220"/>
              <a:ext cx="1744223" cy="1875536"/>
            </a:xfrm>
            <a:prstGeom prst="frame">
              <a:avLst>
                <a:gd name="adj1" fmla="val 2638"/>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nvGrpSpPr>
            <p:cNvPr id="132" name="Group 131">
              <a:extLst>
                <a:ext uri="{FF2B5EF4-FFF2-40B4-BE49-F238E27FC236}">
                  <a16:creationId xmlns:a16="http://schemas.microsoft.com/office/drawing/2014/main" id="{B5F48159-0242-4EEA-B8F5-8EF8E363EA99}"/>
                </a:ext>
              </a:extLst>
            </p:cNvPr>
            <p:cNvGrpSpPr/>
            <p:nvPr/>
          </p:nvGrpSpPr>
          <p:grpSpPr>
            <a:xfrm>
              <a:off x="7362968" y="1179000"/>
              <a:ext cx="0" cy="2938736"/>
              <a:chOff x="6353937" y="2244852"/>
              <a:chExt cx="0" cy="2532888"/>
            </a:xfrm>
          </p:grpSpPr>
          <p:cxnSp>
            <p:nvCxnSpPr>
              <p:cNvPr id="218" name="Straight Connector 217">
                <a:extLst>
                  <a:ext uri="{FF2B5EF4-FFF2-40B4-BE49-F238E27FC236}">
                    <a16:creationId xmlns:a16="http://schemas.microsoft.com/office/drawing/2014/main" id="{E9D7E6CE-3C4E-45C0-92C6-FF0F5C2A0195}"/>
                  </a:ext>
                </a:extLst>
              </p:cNvPr>
              <p:cNvCxnSpPr>
                <a:cxnSpLocks/>
              </p:cNvCxnSpPr>
              <p:nvPr/>
            </p:nvCxnSpPr>
            <p:spPr>
              <a:xfrm>
                <a:off x="6353937" y="22448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5533B85-CAC0-4FEB-B997-C86C3329C853}"/>
                  </a:ext>
                </a:extLst>
              </p:cNvPr>
              <p:cNvCxnSpPr>
                <a:cxnSpLocks/>
              </p:cNvCxnSpPr>
              <p:nvPr/>
            </p:nvCxnSpPr>
            <p:spPr>
              <a:xfrm>
                <a:off x="6353937" y="23477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980C185-4435-4485-84E1-ADA4993FD9D8}"/>
                  </a:ext>
                </a:extLst>
              </p:cNvPr>
              <p:cNvCxnSpPr>
                <a:cxnSpLocks/>
              </p:cNvCxnSpPr>
              <p:nvPr/>
            </p:nvCxnSpPr>
            <p:spPr>
              <a:xfrm>
                <a:off x="6353937" y="24505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3909D93-FA9D-447A-930C-F5C2C45A29AC}"/>
                  </a:ext>
                </a:extLst>
              </p:cNvPr>
              <p:cNvCxnSpPr>
                <a:cxnSpLocks/>
              </p:cNvCxnSpPr>
              <p:nvPr/>
            </p:nvCxnSpPr>
            <p:spPr>
              <a:xfrm>
                <a:off x="6353937" y="25534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2630AA2-88E2-4C23-BF13-4CAA16F666FD}"/>
                  </a:ext>
                </a:extLst>
              </p:cNvPr>
              <p:cNvCxnSpPr>
                <a:cxnSpLocks/>
              </p:cNvCxnSpPr>
              <p:nvPr/>
            </p:nvCxnSpPr>
            <p:spPr>
              <a:xfrm>
                <a:off x="6353937" y="26563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3B73BE0-D0D7-4567-A984-84DC9A3F3951}"/>
                  </a:ext>
                </a:extLst>
              </p:cNvPr>
              <p:cNvCxnSpPr>
                <a:cxnSpLocks/>
              </p:cNvCxnSpPr>
              <p:nvPr/>
            </p:nvCxnSpPr>
            <p:spPr>
              <a:xfrm>
                <a:off x="6353937" y="27592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FE782AD-7EE9-4218-AB37-2D94D17AF8E2}"/>
                  </a:ext>
                </a:extLst>
              </p:cNvPr>
              <p:cNvCxnSpPr>
                <a:cxnSpLocks/>
              </p:cNvCxnSpPr>
              <p:nvPr/>
            </p:nvCxnSpPr>
            <p:spPr>
              <a:xfrm>
                <a:off x="6353937" y="28620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65D62440-436E-4729-BBDE-22AB07969468}"/>
                  </a:ext>
                </a:extLst>
              </p:cNvPr>
              <p:cNvCxnSpPr>
                <a:cxnSpLocks/>
              </p:cNvCxnSpPr>
              <p:nvPr/>
            </p:nvCxnSpPr>
            <p:spPr>
              <a:xfrm>
                <a:off x="6353937" y="29649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D108A8C-8329-439C-B866-7D76C26913E6}"/>
                  </a:ext>
                </a:extLst>
              </p:cNvPr>
              <p:cNvCxnSpPr>
                <a:cxnSpLocks/>
              </p:cNvCxnSpPr>
              <p:nvPr/>
            </p:nvCxnSpPr>
            <p:spPr>
              <a:xfrm>
                <a:off x="6353937" y="30678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70A98D6-9141-418A-9799-EA4C816B6577}"/>
                  </a:ext>
                </a:extLst>
              </p:cNvPr>
              <p:cNvCxnSpPr>
                <a:cxnSpLocks/>
              </p:cNvCxnSpPr>
              <p:nvPr/>
            </p:nvCxnSpPr>
            <p:spPr>
              <a:xfrm>
                <a:off x="6353937" y="31706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472BFD9-D71E-4AEE-9275-B58DFC570E1D}"/>
                  </a:ext>
                </a:extLst>
              </p:cNvPr>
              <p:cNvCxnSpPr>
                <a:cxnSpLocks/>
              </p:cNvCxnSpPr>
              <p:nvPr/>
            </p:nvCxnSpPr>
            <p:spPr>
              <a:xfrm>
                <a:off x="6353937" y="32735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427595C-706B-42C1-8F1D-D6A107443719}"/>
                  </a:ext>
                </a:extLst>
              </p:cNvPr>
              <p:cNvCxnSpPr>
                <a:cxnSpLocks/>
              </p:cNvCxnSpPr>
              <p:nvPr/>
            </p:nvCxnSpPr>
            <p:spPr>
              <a:xfrm>
                <a:off x="6353937" y="33764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03B204-82FC-4BAB-9444-C05DAA0D6342}"/>
                  </a:ext>
                </a:extLst>
              </p:cNvPr>
              <p:cNvCxnSpPr>
                <a:cxnSpLocks/>
              </p:cNvCxnSpPr>
              <p:nvPr/>
            </p:nvCxnSpPr>
            <p:spPr>
              <a:xfrm>
                <a:off x="6353937" y="34792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4092DE8-6BEF-4ABE-A4EA-54AF5F6FE1F9}"/>
                  </a:ext>
                </a:extLst>
              </p:cNvPr>
              <p:cNvCxnSpPr>
                <a:cxnSpLocks/>
              </p:cNvCxnSpPr>
              <p:nvPr/>
            </p:nvCxnSpPr>
            <p:spPr>
              <a:xfrm>
                <a:off x="6353937" y="35821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F949A67-9326-4941-963A-318AB0F64EB6}"/>
                  </a:ext>
                </a:extLst>
              </p:cNvPr>
              <p:cNvCxnSpPr>
                <a:cxnSpLocks/>
              </p:cNvCxnSpPr>
              <p:nvPr/>
            </p:nvCxnSpPr>
            <p:spPr>
              <a:xfrm>
                <a:off x="6353937" y="36850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76A4342-2609-4AA0-B096-A13024C67AD9}"/>
                  </a:ext>
                </a:extLst>
              </p:cNvPr>
              <p:cNvCxnSpPr>
                <a:cxnSpLocks/>
              </p:cNvCxnSpPr>
              <p:nvPr/>
            </p:nvCxnSpPr>
            <p:spPr>
              <a:xfrm>
                <a:off x="6353937" y="37879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20C4B34-4E62-4BF5-8664-D1F41C7F709D}"/>
                  </a:ext>
                </a:extLst>
              </p:cNvPr>
              <p:cNvCxnSpPr>
                <a:cxnSpLocks/>
              </p:cNvCxnSpPr>
              <p:nvPr/>
            </p:nvCxnSpPr>
            <p:spPr>
              <a:xfrm>
                <a:off x="6353937" y="38907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B9B8B99-A885-43EB-9890-32D6CEE3403A}"/>
                  </a:ext>
                </a:extLst>
              </p:cNvPr>
              <p:cNvCxnSpPr>
                <a:cxnSpLocks/>
              </p:cNvCxnSpPr>
              <p:nvPr/>
            </p:nvCxnSpPr>
            <p:spPr>
              <a:xfrm>
                <a:off x="6353937" y="39936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15DC82D-F17E-423B-AB60-C24B4E9C8CFD}"/>
                  </a:ext>
                </a:extLst>
              </p:cNvPr>
              <p:cNvCxnSpPr>
                <a:cxnSpLocks/>
              </p:cNvCxnSpPr>
              <p:nvPr/>
            </p:nvCxnSpPr>
            <p:spPr>
              <a:xfrm>
                <a:off x="6353937" y="40965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747CBEE2-A7A7-4B27-AAB8-CF8D95CB2DCF}"/>
                  </a:ext>
                </a:extLst>
              </p:cNvPr>
              <p:cNvCxnSpPr>
                <a:cxnSpLocks/>
              </p:cNvCxnSpPr>
              <p:nvPr/>
            </p:nvCxnSpPr>
            <p:spPr>
              <a:xfrm>
                <a:off x="6353937" y="41993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1B95AD0F-69E0-4D7F-9C42-E202D1017215}"/>
                  </a:ext>
                </a:extLst>
              </p:cNvPr>
              <p:cNvCxnSpPr>
                <a:cxnSpLocks/>
              </p:cNvCxnSpPr>
              <p:nvPr/>
            </p:nvCxnSpPr>
            <p:spPr>
              <a:xfrm>
                <a:off x="6353937" y="4302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03F2C2-FFC1-4BFF-A4C0-738C48EB31D0}"/>
                  </a:ext>
                </a:extLst>
              </p:cNvPr>
              <p:cNvCxnSpPr>
                <a:cxnSpLocks/>
              </p:cNvCxnSpPr>
              <p:nvPr/>
            </p:nvCxnSpPr>
            <p:spPr>
              <a:xfrm>
                <a:off x="6353937" y="4405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634019B-67AF-4D3D-8917-D0AD43F780F7}"/>
                  </a:ext>
                </a:extLst>
              </p:cNvPr>
              <p:cNvCxnSpPr>
                <a:cxnSpLocks/>
              </p:cNvCxnSpPr>
              <p:nvPr/>
            </p:nvCxnSpPr>
            <p:spPr>
              <a:xfrm>
                <a:off x="6353937" y="4507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DF7DCF-F92B-4316-B120-A2ABCAE6FAB3}"/>
                  </a:ext>
                </a:extLst>
              </p:cNvPr>
              <p:cNvCxnSpPr>
                <a:cxnSpLocks/>
              </p:cNvCxnSpPr>
              <p:nvPr/>
            </p:nvCxnSpPr>
            <p:spPr>
              <a:xfrm>
                <a:off x="6353937" y="4610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7FD53D9-7E3F-4F25-A2E4-B3D2C35273E3}"/>
                  </a:ext>
                </a:extLst>
              </p:cNvPr>
              <p:cNvCxnSpPr>
                <a:cxnSpLocks/>
              </p:cNvCxnSpPr>
              <p:nvPr/>
            </p:nvCxnSpPr>
            <p:spPr>
              <a:xfrm>
                <a:off x="6353937" y="4713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10731A41-7878-4FF3-85E6-C510C1936BC6}"/>
                </a:ext>
              </a:extLst>
            </p:cNvPr>
            <p:cNvGrpSpPr/>
            <p:nvPr/>
          </p:nvGrpSpPr>
          <p:grpSpPr>
            <a:xfrm>
              <a:off x="7508173" y="1179002"/>
              <a:ext cx="628" cy="2938736"/>
              <a:chOff x="6506337" y="2397252"/>
              <a:chExt cx="628" cy="2532888"/>
            </a:xfrm>
          </p:grpSpPr>
          <p:cxnSp>
            <p:nvCxnSpPr>
              <p:cNvPr id="193" name="Straight Connector 192">
                <a:extLst>
                  <a:ext uri="{FF2B5EF4-FFF2-40B4-BE49-F238E27FC236}">
                    <a16:creationId xmlns:a16="http://schemas.microsoft.com/office/drawing/2014/main" id="{CD888106-9F79-4C65-87F4-A0B7ADE5BE76}"/>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E915C5B-0A44-4A0D-B2F1-8AD499C05EE9}"/>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B0FFFC5-7FC2-4C39-91E1-8B023553C407}"/>
                  </a:ext>
                </a:extLst>
              </p:cNvPr>
              <p:cNvCxnSpPr>
                <a:cxnSpLocks/>
              </p:cNvCxnSpPr>
              <p:nvPr/>
            </p:nvCxnSpPr>
            <p:spPr>
              <a:xfrm>
                <a:off x="6506965"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00872E4-02C2-464B-B09A-AE7E591ACB28}"/>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222CDF3-A14C-4058-9D65-4DF5511517E3}"/>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D2D9CA6-4340-4284-8119-3DD56E361079}"/>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38486EE-F0BB-4A3B-B54D-75147E0D43E1}"/>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044C995-C6FC-4FC4-8FAF-62CB9756AB8E}"/>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682A34-CFED-432A-A71C-469D2DF02E28}"/>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94EAEBE-DF99-4570-B127-65088AFF601E}"/>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1BA1C7A-70E5-414A-AC93-3130F6BFA2FA}"/>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994287-BAF6-479E-9FAD-12F5C9331987}"/>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654BA1-D991-482C-9885-EC785ACF5AE1}"/>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CDF1E6-90FC-4168-BB68-DB89301839A0}"/>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FE10204-52EB-4776-8126-CEA8B4A871C1}"/>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89BD917-21EC-42A7-B6A9-C022644C117A}"/>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D89EB94-41CD-4EDF-BC28-BF49B8E1D214}"/>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8643E72-E0DD-4434-AA4E-79C91B17D41F}"/>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9E7D33A-885D-4615-9448-1CF6CDB442DA}"/>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C55CDC6-98F6-497A-84C0-BDEFF72CB9EA}"/>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83EF76F-60A8-4611-8C3D-F254CD33D15D}"/>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9813D38-77D3-4180-A0DF-33376068F2DA}"/>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EBFB695-96DC-4372-B20B-6505E998F854}"/>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2EBB135-55F9-4F58-87DF-10B7FE51F90C}"/>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7320C74-6EAC-4522-BC68-D024976FC30F}"/>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A4838FD-80D6-49F4-94C6-D6246C97054F}"/>
                </a:ext>
              </a:extLst>
            </p:cNvPr>
            <p:cNvGrpSpPr/>
            <p:nvPr/>
          </p:nvGrpSpPr>
          <p:grpSpPr>
            <a:xfrm rot="16200000">
              <a:off x="7617493" y="397166"/>
              <a:ext cx="0" cy="2938736"/>
              <a:chOff x="6506337" y="2397252"/>
              <a:chExt cx="0" cy="2532888"/>
            </a:xfrm>
          </p:grpSpPr>
          <p:cxnSp>
            <p:nvCxnSpPr>
              <p:cNvPr id="168" name="Straight Connector 167">
                <a:extLst>
                  <a:ext uri="{FF2B5EF4-FFF2-40B4-BE49-F238E27FC236}">
                    <a16:creationId xmlns:a16="http://schemas.microsoft.com/office/drawing/2014/main" id="{DE0A359C-7B9A-4A4F-81AD-8872FBA96C2C}"/>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75AA807-46DD-4C7C-851A-72DB0C85FFA7}"/>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3B85555-9757-4079-958D-AB7D859EFA5F}"/>
                  </a:ext>
                </a:extLst>
              </p:cNvPr>
              <p:cNvCxnSpPr>
                <a:cxnSpLocks/>
              </p:cNvCxnSpPr>
              <p:nvPr/>
            </p:nvCxnSpPr>
            <p:spPr>
              <a:xfrm>
                <a:off x="6506337"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73E6CB7-0AC5-4453-962D-513A6FE3FD4F}"/>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41004D2-4928-4ACC-9487-E4BCBA5A3E45}"/>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209EF2F-5AFA-4D08-B059-61BB7FADC724}"/>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A46DAF6-F5E2-4FF3-BAE7-B8E3DCAD122F}"/>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5535065-B704-4F4C-9886-71518963719B}"/>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62E1B35-F50C-43D1-A481-A496360D4ECD}"/>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FF58EE3-C770-4CD7-83EA-F803B7FEB8EB}"/>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A466C21-74EE-41CB-A8E4-9A9DDA0801EB}"/>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67D44B3-01D7-4241-9D2C-7596539E432C}"/>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435EDF3-88F9-4EEA-88B8-C6EE3F80CE88}"/>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EB6E6E2-540A-481A-BD6C-CFBB5EE9477D}"/>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700EFC1-C9B3-408F-8B96-520111B09EDD}"/>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F48384C-46BA-4905-9ADE-6CF8F0F65019}"/>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4733030-9A9A-446D-A642-075B5955518B}"/>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C0ADB7C-2DFD-4852-9223-736FD6A57C66}"/>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BF44D49-B885-4274-93FF-72FAE39D3EBF}"/>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2D591E5-E1FE-45AA-A14B-0827D7F3F72F}"/>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953768D-CBC8-493C-82CA-33F5443A306D}"/>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8C9D6FA-676F-4DF1-95DA-B69325A7A33E}"/>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62D102-0C0E-423C-960A-30AB69A4A225}"/>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DD91A67-9012-4982-A51A-DCA63DDF3E4A}"/>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9355B58-FA5E-43FB-8EEA-84C69B016388}"/>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AFFFCD29-8A5C-48EA-B9F6-23DD5C6EEB36}"/>
                </a:ext>
              </a:extLst>
            </p:cNvPr>
            <p:cNvGrpSpPr/>
            <p:nvPr/>
          </p:nvGrpSpPr>
          <p:grpSpPr>
            <a:xfrm rot="16200000">
              <a:off x="7580361" y="1815835"/>
              <a:ext cx="0" cy="2938736"/>
              <a:chOff x="6506337" y="2397252"/>
              <a:chExt cx="0" cy="2532888"/>
            </a:xfrm>
          </p:grpSpPr>
          <p:cxnSp>
            <p:nvCxnSpPr>
              <p:cNvPr id="143" name="Straight Connector 142">
                <a:extLst>
                  <a:ext uri="{FF2B5EF4-FFF2-40B4-BE49-F238E27FC236}">
                    <a16:creationId xmlns:a16="http://schemas.microsoft.com/office/drawing/2014/main" id="{8A46D687-1343-4AD3-A7A0-24E340AD75D2}"/>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7D0AFDC-B8E7-4E18-A5B5-FA4B5516A483}"/>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595E678-62C3-48BA-8C3A-685EB896C51C}"/>
                  </a:ext>
                </a:extLst>
              </p:cNvPr>
              <p:cNvCxnSpPr>
                <a:cxnSpLocks/>
              </p:cNvCxnSpPr>
              <p:nvPr/>
            </p:nvCxnSpPr>
            <p:spPr>
              <a:xfrm>
                <a:off x="6506337"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693A3-0EA7-4C97-8A3F-F2FA27B1BD5A}"/>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6B9D233-49FC-4100-A525-9AC8A806ABEA}"/>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F049CD0-CAE4-424A-AAAC-8264022EB608}"/>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14A3192-7720-460C-9869-A32BBB0EC599}"/>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1290555-BFB7-400B-A8E4-9D4B4583C8E4}"/>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AC7A212-449C-4B9B-95E5-C8BBAAC58891}"/>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961DE3E-E6AC-4B21-9BDE-792C6D84B49C}"/>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91EF210-AB4D-43A5-8154-3197329924F7}"/>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B7D2E89-BF78-474D-A7FA-5554BF2409D8}"/>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5158445-DC32-45FE-8CF7-6792FE5487BC}"/>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857BBF8-0FD0-4E66-96E9-82E80478F350}"/>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FC0F431-0C66-4B68-AE01-8730D6C512D2}"/>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EA0D800-1421-4646-810A-649D60A598FB}"/>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81EF8B5-24D8-4D5A-85E1-2002E95DA88D}"/>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297DFBD-ED0E-42C6-BAA5-23420FF25C10}"/>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B02F2FD-C58D-4812-BB7E-DB086BA657B4}"/>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D44CB28-5504-4DC2-B4AA-AA05E1D6A180}"/>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BE72793-438D-41F5-B0C6-1F6A0568804D}"/>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097F20B-41F2-4C2A-9721-AD597ADF22B8}"/>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0469D3-AF09-4851-B5D8-F15876874221}"/>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0FDC887-7AE8-4418-9081-80DD97F9D490}"/>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3C55E007-D17D-41FB-91C1-FF5DA74D2298}"/>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D222A464-FFC4-432C-AD96-993BFE85C20F}"/>
                </a:ext>
              </a:extLst>
            </p:cNvPr>
            <p:cNvCxnSpPr>
              <a:cxnSpLocks/>
            </p:cNvCxnSpPr>
            <p:nvPr/>
          </p:nvCxnSpPr>
          <p:spPr>
            <a:xfrm flipH="1">
              <a:off x="6256405" y="3566024"/>
              <a:ext cx="891389" cy="6277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8327A8FC-90E6-43CA-9A12-FCF8763EF39B}"/>
                </a:ext>
              </a:extLst>
            </p:cNvPr>
            <p:cNvSpPr txBox="1"/>
            <p:nvPr/>
          </p:nvSpPr>
          <p:spPr>
            <a:xfrm>
              <a:off x="5636428" y="4139388"/>
              <a:ext cx="2253178" cy="338554"/>
            </a:xfrm>
            <a:prstGeom prst="rect">
              <a:avLst/>
            </a:prstGeom>
            <a:noFill/>
          </p:spPr>
          <p:txBody>
            <a:bodyPr wrap="square" rtlCol="0">
              <a:spAutoFit/>
            </a:bodyPr>
            <a:lstStyle/>
            <a:p>
              <a:r>
                <a:rPr lang="en-US" sz="1600">
                  <a:solidFill>
                    <a:srgbClr val="C00000"/>
                  </a:solidFill>
                </a:rPr>
                <a:t>Truth box</a:t>
              </a:r>
            </a:p>
          </p:txBody>
        </p:sp>
        <p:sp>
          <p:nvSpPr>
            <p:cNvPr id="138" name="TextBox 137">
              <a:extLst>
                <a:ext uri="{FF2B5EF4-FFF2-40B4-BE49-F238E27FC236}">
                  <a16:creationId xmlns:a16="http://schemas.microsoft.com/office/drawing/2014/main" id="{150C7857-95D0-4CEA-B2B2-8341023043D3}"/>
                </a:ext>
              </a:extLst>
            </p:cNvPr>
            <p:cNvSpPr txBox="1"/>
            <p:nvPr/>
          </p:nvSpPr>
          <p:spPr>
            <a:xfrm>
              <a:off x="5489219" y="1654875"/>
              <a:ext cx="943029" cy="307777"/>
            </a:xfrm>
            <a:prstGeom prst="rect">
              <a:avLst/>
            </a:prstGeom>
            <a:noFill/>
          </p:spPr>
          <p:txBody>
            <a:bodyPr wrap="square" rtlCol="0">
              <a:spAutoFit/>
            </a:bodyPr>
            <a:lstStyle/>
            <a:p>
              <a:r>
                <a:rPr lang="en-US" sz="1400"/>
                <a:t>Grids</a:t>
              </a:r>
            </a:p>
          </p:txBody>
        </p:sp>
        <p:cxnSp>
          <p:nvCxnSpPr>
            <p:cNvPr id="139" name="Straight Connector 138">
              <a:extLst>
                <a:ext uri="{FF2B5EF4-FFF2-40B4-BE49-F238E27FC236}">
                  <a16:creationId xmlns:a16="http://schemas.microsoft.com/office/drawing/2014/main" id="{0915E66F-67C6-4429-89BC-9B3989D3DA7E}"/>
                </a:ext>
              </a:extLst>
            </p:cNvPr>
            <p:cNvCxnSpPr>
              <a:cxnSpLocks/>
              <a:stCxn id="130" idx="3"/>
            </p:cNvCxnSpPr>
            <p:nvPr/>
          </p:nvCxnSpPr>
          <p:spPr>
            <a:xfrm>
              <a:off x="8989988" y="2550772"/>
              <a:ext cx="103261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49CAA213-1C96-4ED7-9D00-6E91D599C4A3}"/>
                </a:ext>
              </a:extLst>
            </p:cNvPr>
            <p:cNvSpPr txBox="1"/>
            <p:nvPr/>
          </p:nvSpPr>
          <p:spPr>
            <a:xfrm>
              <a:off x="10025181" y="2356236"/>
              <a:ext cx="1352132" cy="523220"/>
            </a:xfrm>
            <a:prstGeom prst="rect">
              <a:avLst/>
            </a:prstGeom>
            <a:noFill/>
          </p:spPr>
          <p:txBody>
            <a:bodyPr wrap="square" rtlCol="0">
              <a:spAutoFit/>
            </a:bodyPr>
            <a:lstStyle/>
            <a:p>
              <a:r>
                <a:rPr lang="en-US" sz="1400"/>
                <a:t>Anchor box có IoU cao nhất</a:t>
              </a:r>
            </a:p>
          </p:txBody>
        </p:sp>
        <p:sp>
          <p:nvSpPr>
            <p:cNvPr id="141" name="TextBox 140">
              <a:extLst>
                <a:ext uri="{FF2B5EF4-FFF2-40B4-BE49-F238E27FC236}">
                  <a16:creationId xmlns:a16="http://schemas.microsoft.com/office/drawing/2014/main" id="{BDF6BD7B-8013-4D74-948B-DF5CB892A242}"/>
                </a:ext>
              </a:extLst>
            </p:cNvPr>
            <p:cNvSpPr txBox="1"/>
            <p:nvPr/>
          </p:nvSpPr>
          <p:spPr>
            <a:xfrm>
              <a:off x="7659928" y="2600458"/>
              <a:ext cx="886505" cy="321380"/>
            </a:xfrm>
            <a:prstGeom prst="rect">
              <a:avLst/>
            </a:prstGeom>
            <a:noFill/>
          </p:spPr>
          <p:txBody>
            <a:bodyPr wrap="square" rtlCol="0">
              <a:spAutoFit/>
            </a:bodyPr>
            <a:lstStyle/>
            <a:p>
              <a:r>
                <a:rPr lang="en-US" sz="1200"/>
                <a:t>Cell i</a:t>
              </a:r>
            </a:p>
          </p:txBody>
        </p:sp>
        <p:sp>
          <p:nvSpPr>
            <p:cNvPr id="142" name="Oval 141">
              <a:extLst>
                <a:ext uri="{FF2B5EF4-FFF2-40B4-BE49-F238E27FC236}">
                  <a16:creationId xmlns:a16="http://schemas.microsoft.com/office/drawing/2014/main" id="{680A94C6-20EA-4DD5-B49E-D57EEF4CF5F3}"/>
                </a:ext>
              </a:extLst>
            </p:cNvPr>
            <p:cNvSpPr/>
            <p:nvPr/>
          </p:nvSpPr>
          <p:spPr>
            <a:xfrm>
              <a:off x="7889606" y="2480046"/>
              <a:ext cx="70727" cy="70727"/>
            </a:xfrm>
            <a:prstGeom prst="ellips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2184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6" name="Chỗ dành sẵn cho Nội dung 5">
            <a:extLst>
              <a:ext uri="{FF2B5EF4-FFF2-40B4-BE49-F238E27FC236}">
                <a16:creationId xmlns:a16="http://schemas.microsoft.com/office/drawing/2014/main" id="{69B1ACB1-D2AE-4107-A89A-F3C892F4C97B}"/>
              </a:ext>
            </a:extLst>
          </p:cNvPr>
          <p:cNvSpPr>
            <a:spLocks noGrp="1"/>
          </p:cNvSpPr>
          <p:nvPr>
            <p:ph idx="1"/>
          </p:nvPr>
        </p:nvSpPr>
        <p:spPr>
          <a:xfrm>
            <a:off x="345366" y="1769144"/>
            <a:ext cx="5483087" cy="4351338"/>
          </a:xfrm>
        </p:spPr>
        <p:txBody>
          <a:bodyPr>
            <a:normAutofit/>
          </a:bodyPr>
          <a:lstStyle/>
          <a:p>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bounding box </a:t>
            </a:r>
            <a:r>
              <a:rPr lang="en-US" err="1">
                <a:latin typeface="Times New Roman" panose="02020603050405020304" pitchFamily="18" charset="0"/>
                <a:cs typeface="Times New Roman" panose="02020603050405020304" pitchFamily="18" charset="0"/>
              </a:rPr>
              <a:t>được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trước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kích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thước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có</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sẵn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bộ</a:t>
            </a:r>
            <a:r>
              <a:rPr lang="en-US">
                <a:latin typeface="Times New Roman" panose="02020603050405020304" pitchFamily="18" charset="0"/>
                <a:cs typeface="Times New Roman" panose="02020603050405020304" pitchFamily="18" charset="0"/>
              </a:rPr>
              <a:t> dữ liệu </a:t>
            </a:r>
            <a:r>
              <a:rPr lang="en-US" err="1">
                <a:latin typeface="Times New Roman" panose="02020603050405020304" pitchFamily="18" charset="0"/>
                <a:cs typeface="Times New Roman" panose="02020603050405020304" pitchFamily="18" charset="0"/>
              </a:rPr>
              <a:t>dựa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toán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cụm</a:t>
            </a:r>
            <a:r>
              <a:rPr lang="en-US">
                <a:latin typeface="Times New Roman" panose="02020603050405020304" pitchFamily="18" charset="0"/>
                <a:cs typeface="Times New Roman" panose="02020603050405020304" pitchFamily="18" charset="0"/>
              </a:rPr>
              <a:t> (K-mean clustering)</a:t>
            </a:r>
          </a:p>
          <a:p>
            <a:r>
              <a:rPr lang="en-US" err="1">
                <a:latin typeface="Times New Roman" panose="02020603050405020304" pitchFamily="18" charset="0"/>
                <a:cs typeface="Times New Roman" panose="02020603050405020304" pitchFamily="18" charset="0"/>
              </a:rPr>
              <a:t>Dùng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sở</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đoán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bouding box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ổn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hơn</a:t>
            </a:r>
            <a:r>
              <a:rPr lang="en-US">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3E9D99D1-BABD-4D39-A19F-CD2D5D3AB85B}"/>
              </a:ext>
            </a:extLst>
          </p:cNvPr>
          <p:cNvSpPr txBox="1"/>
          <p:nvPr/>
        </p:nvSpPr>
        <p:spPr>
          <a:xfrm>
            <a:off x="-5185280" y="2865710"/>
            <a:ext cx="5483087" cy="1384995"/>
          </a:xfrm>
          <a:prstGeom prst="rect">
            <a:avLst/>
          </a:prstGeom>
          <a:noFill/>
        </p:spPr>
        <p:txBody>
          <a:bodyPr wrap="square" rtlCol="0">
            <a:spAutoFit/>
          </a:bodyPr>
          <a:lstStyle/>
          <a:p>
            <a:pPr marL="457200" indent="-457200">
              <a:buFont typeface="Arial" panose="020B0604020202020204" pitchFamily="34" charset="0"/>
              <a:buChar char="•"/>
            </a:pPr>
            <a:r>
              <a:rPr lang="en-US" sz="2800" err="1">
                <a:latin typeface="Times New Roman" panose="02020603050405020304" pitchFamily="18" charset="0"/>
                <a:cs typeface="Times New Roman" panose="02020603050405020304" pitchFamily="18" charset="0"/>
              </a:rPr>
              <a:t>Nếu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nhiều</a:t>
            </a:r>
            <a:r>
              <a:rPr lang="en-US" sz="2800">
                <a:latin typeface="Times New Roman" panose="02020603050405020304" pitchFamily="18" charset="0"/>
                <a:cs typeface="Times New Roman" panose="02020603050405020304" pitchFamily="18" charset="0"/>
              </a:rPr>
              <a:t> anchor box </a:t>
            </a:r>
            <a:r>
              <a:rPr lang="en-US" sz="2800" err="1">
                <a:latin typeface="Times New Roman" panose="02020603050405020304" pitchFamily="18" charset="0"/>
                <a:cs typeface="Times New Roman" panose="02020603050405020304" pitchFamily="18" charset="0"/>
              </a:rPr>
              <a:t>cho</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cùng</a:t>
            </a:r>
            <a:r>
              <a:rPr lang="en-US" sz="2800">
                <a:latin typeface="Times New Roman" panose="02020603050405020304" pitchFamily="18" charset="0"/>
                <a:cs typeface="Times New Roman" panose="02020603050405020304" pitchFamily="18" charset="0"/>
              </a:rPr>
              <a:t> 1 </a:t>
            </a:r>
            <a:r>
              <a:rPr lang="en-US" sz="2800" err="1">
                <a:latin typeface="Times New Roman" panose="02020603050405020304" pitchFamily="18" charset="0"/>
                <a:cs typeface="Times New Roman" panose="02020603050405020304" pitchFamily="18" charset="0"/>
              </a:rPr>
              <a:t>đối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tượng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thì</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sẽ</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chọn</a:t>
            </a:r>
            <a:r>
              <a:rPr lang="en-US" sz="2800">
                <a:latin typeface="Times New Roman" panose="02020603050405020304" pitchFamily="18" charset="0"/>
                <a:cs typeface="Times New Roman" panose="02020603050405020304" pitchFamily="18" charset="0"/>
              </a:rPr>
              <a:t> anchor box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IoU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cao</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nhất</a:t>
            </a:r>
            <a:endParaRPr lang="en-US" sz="2800">
              <a:latin typeface="Times New Roman" panose="02020603050405020304" pitchFamily="18" charset="0"/>
              <a:cs typeface="Times New Roman" panose="02020603050405020304" pitchFamily="18" charset="0"/>
            </a:endParaRPr>
          </a:p>
        </p:txBody>
      </p:sp>
      <p:sp>
        <p:nvSpPr>
          <p:cNvPr id="127" name="Rectangle: Rounded Corners 126">
            <a:extLst>
              <a:ext uri="{FF2B5EF4-FFF2-40B4-BE49-F238E27FC236}">
                <a16:creationId xmlns:a16="http://schemas.microsoft.com/office/drawing/2014/main" id="{365D84EC-45FE-4A2B-AA06-7E15E6868F4E}"/>
              </a:ext>
            </a:extLst>
          </p:cNvPr>
          <p:cNvSpPr/>
          <p:nvPr/>
        </p:nvSpPr>
        <p:spPr>
          <a:xfrm>
            <a:off x="304800" y="518160"/>
            <a:ext cx="4281714" cy="866142"/>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ANCHOR BOX</a:t>
            </a:r>
          </a:p>
        </p:txBody>
      </p:sp>
      <p:grpSp>
        <p:nvGrpSpPr>
          <p:cNvPr id="126" name="Group 125">
            <a:extLst>
              <a:ext uri="{FF2B5EF4-FFF2-40B4-BE49-F238E27FC236}">
                <a16:creationId xmlns:a16="http://schemas.microsoft.com/office/drawing/2014/main" id="{F2C886E6-C139-4760-ADBD-0440B4136C3A}"/>
              </a:ext>
            </a:extLst>
          </p:cNvPr>
          <p:cNvGrpSpPr/>
          <p:nvPr/>
        </p:nvGrpSpPr>
        <p:grpSpPr>
          <a:xfrm>
            <a:off x="6303906" y="1808650"/>
            <a:ext cx="5888094" cy="3583692"/>
            <a:chOff x="5489219" y="894250"/>
            <a:chExt cx="5888094" cy="3583692"/>
          </a:xfrm>
        </p:grpSpPr>
        <p:sp>
          <p:nvSpPr>
            <p:cNvPr id="128" name="Frame 127">
              <a:extLst>
                <a:ext uri="{FF2B5EF4-FFF2-40B4-BE49-F238E27FC236}">
                  <a16:creationId xmlns:a16="http://schemas.microsoft.com/office/drawing/2014/main" id="{CE6B3633-9EC3-4B34-909C-647CFCB65695}"/>
                </a:ext>
              </a:extLst>
            </p:cNvPr>
            <p:cNvSpPr/>
            <p:nvPr/>
          </p:nvSpPr>
          <p:spPr>
            <a:xfrm>
              <a:off x="7501107" y="894250"/>
              <a:ext cx="820435" cy="3550504"/>
            </a:xfrm>
            <a:prstGeom prst="frame">
              <a:avLst>
                <a:gd name="adj1" fmla="val 2230"/>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29" name="Frame 128">
              <a:extLst>
                <a:ext uri="{FF2B5EF4-FFF2-40B4-BE49-F238E27FC236}">
                  <a16:creationId xmlns:a16="http://schemas.microsoft.com/office/drawing/2014/main" id="{DFD53CD4-9DF3-4DB7-B0B5-9E553A494834}"/>
                </a:ext>
              </a:extLst>
            </p:cNvPr>
            <p:cNvSpPr/>
            <p:nvPr/>
          </p:nvSpPr>
          <p:spPr>
            <a:xfrm>
              <a:off x="6380316" y="1702704"/>
              <a:ext cx="3116093" cy="1645863"/>
            </a:xfrm>
            <a:prstGeom prst="frame">
              <a:avLst>
                <a:gd name="adj1" fmla="val 941"/>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30" name="Frame 129">
              <a:extLst>
                <a:ext uri="{FF2B5EF4-FFF2-40B4-BE49-F238E27FC236}">
                  <a16:creationId xmlns:a16="http://schemas.microsoft.com/office/drawing/2014/main" id="{4F431E12-4887-4887-A899-86AC1298A855}"/>
                </a:ext>
              </a:extLst>
            </p:cNvPr>
            <p:cNvSpPr/>
            <p:nvPr/>
          </p:nvSpPr>
          <p:spPr>
            <a:xfrm>
              <a:off x="6906511" y="1351947"/>
              <a:ext cx="2083477" cy="2397651"/>
            </a:xfrm>
            <a:prstGeom prst="frame">
              <a:avLst>
                <a:gd name="adj1" fmla="val 2638"/>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31" name="Frame 130">
              <a:extLst>
                <a:ext uri="{FF2B5EF4-FFF2-40B4-BE49-F238E27FC236}">
                  <a16:creationId xmlns:a16="http://schemas.microsoft.com/office/drawing/2014/main" id="{0D4B4B50-7FFE-42FA-9914-9A778FEBA4C4}"/>
                </a:ext>
              </a:extLst>
            </p:cNvPr>
            <p:cNvSpPr/>
            <p:nvPr/>
          </p:nvSpPr>
          <p:spPr>
            <a:xfrm>
              <a:off x="7050213" y="1591220"/>
              <a:ext cx="1744223" cy="1875536"/>
            </a:xfrm>
            <a:prstGeom prst="frame">
              <a:avLst>
                <a:gd name="adj1" fmla="val 2638"/>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nvGrpSpPr>
            <p:cNvPr id="132" name="Group 131">
              <a:extLst>
                <a:ext uri="{FF2B5EF4-FFF2-40B4-BE49-F238E27FC236}">
                  <a16:creationId xmlns:a16="http://schemas.microsoft.com/office/drawing/2014/main" id="{B5F48159-0242-4EEA-B8F5-8EF8E363EA99}"/>
                </a:ext>
              </a:extLst>
            </p:cNvPr>
            <p:cNvGrpSpPr/>
            <p:nvPr/>
          </p:nvGrpSpPr>
          <p:grpSpPr>
            <a:xfrm>
              <a:off x="7362968" y="1179000"/>
              <a:ext cx="0" cy="2938736"/>
              <a:chOff x="6353937" y="2244852"/>
              <a:chExt cx="0" cy="2532888"/>
            </a:xfrm>
          </p:grpSpPr>
          <p:cxnSp>
            <p:nvCxnSpPr>
              <p:cNvPr id="218" name="Straight Connector 217">
                <a:extLst>
                  <a:ext uri="{FF2B5EF4-FFF2-40B4-BE49-F238E27FC236}">
                    <a16:creationId xmlns:a16="http://schemas.microsoft.com/office/drawing/2014/main" id="{E9D7E6CE-3C4E-45C0-92C6-FF0F5C2A0195}"/>
                  </a:ext>
                </a:extLst>
              </p:cNvPr>
              <p:cNvCxnSpPr>
                <a:cxnSpLocks/>
              </p:cNvCxnSpPr>
              <p:nvPr/>
            </p:nvCxnSpPr>
            <p:spPr>
              <a:xfrm>
                <a:off x="6353937" y="22448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5533B85-CAC0-4FEB-B997-C86C3329C853}"/>
                  </a:ext>
                </a:extLst>
              </p:cNvPr>
              <p:cNvCxnSpPr>
                <a:cxnSpLocks/>
              </p:cNvCxnSpPr>
              <p:nvPr/>
            </p:nvCxnSpPr>
            <p:spPr>
              <a:xfrm>
                <a:off x="6353937" y="23477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980C185-4435-4485-84E1-ADA4993FD9D8}"/>
                  </a:ext>
                </a:extLst>
              </p:cNvPr>
              <p:cNvCxnSpPr>
                <a:cxnSpLocks/>
              </p:cNvCxnSpPr>
              <p:nvPr/>
            </p:nvCxnSpPr>
            <p:spPr>
              <a:xfrm>
                <a:off x="6353937" y="24505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3909D93-FA9D-447A-930C-F5C2C45A29AC}"/>
                  </a:ext>
                </a:extLst>
              </p:cNvPr>
              <p:cNvCxnSpPr>
                <a:cxnSpLocks/>
              </p:cNvCxnSpPr>
              <p:nvPr/>
            </p:nvCxnSpPr>
            <p:spPr>
              <a:xfrm>
                <a:off x="6353937" y="25534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2630AA2-88E2-4C23-BF13-4CAA16F666FD}"/>
                  </a:ext>
                </a:extLst>
              </p:cNvPr>
              <p:cNvCxnSpPr>
                <a:cxnSpLocks/>
              </p:cNvCxnSpPr>
              <p:nvPr/>
            </p:nvCxnSpPr>
            <p:spPr>
              <a:xfrm>
                <a:off x="6353937" y="26563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23B73BE0-D0D7-4567-A984-84DC9A3F3951}"/>
                  </a:ext>
                </a:extLst>
              </p:cNvPr>
              <p:cNvCxnSpPr>
                <a:cxnSpLocks/>
              </p:cNvCxnSpPr>
              <p:nvPr/>
            </p:nvCxnSpPr>
            <p:spPr>
              <a:xfrm>
                <a:off x="6353937" y="27592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0FE782AD-7EE9-4218-AB37-2D94D17AF8E2}"/>
                  </a:ext>
                </a:extLst>
              </p:cNvPr>
              <p:cNvCxnSpPr>
                <a:cxnSpLocks/>
              </p:cNvCxnSpPr>
              <p:nvPr/>
            </p:nvCxnSpPr>
            <p:spPr>
              <a:xfrm>
                <a:off x="6353937" y="28620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65D62440-436E-4729-BBDE-22AB07969468}"/>
                  </a:ext>
                </a:extLst>
              </p:cNvPr>
              <p:cNvCxnSpPr>
                <a:cxnSpLocks/>
              </p:cNvCxnSpPr>
              <p:nvPr/>
            </p:nvCxnSpPr>
            <p:spPr>
              <a:xfrm>
                <a:off x="6353937" y="29649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FD108A8C-8329-439C-B866-7D76C26913E6}"/>
                  </a:ext>
                </a:extLst>
              </p:cNvPr>
              <p:cNvCxnSpPr>
                <a:cxnSpLocks/>
              </p:cNvCxnSpPr>
              <p:nvPr/>
            </p:nvCxnSpPr>
            <p:spPr>
              <a:xfrm>
                <a:off x="6353937" y="30678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E70A98D6-9141-418A-9799-EA4C816B6577}"/>
                  </a:ext>
                </a:extLst>
              </p:cNvPr>
              <p:cNvCxnSpPr>
                <a:cxnSpLocks/>
              </p:cNvCxnSpPr>
              <p:nvPr/>
            </p:nvCxnSpPr>
            <p:spPr>
              <a:xfrm>
                <a:off x="6353937" y="31706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472BFD9-D71E-4AEE-9275-B58DFC570E1D}"/>
                  </a:ext>
                </a:extLst>
              </p:cNvPr>
              <p:cNvCxnSpPr>
                <a:cxnSpLocks/>
              </p:cNvCxnSpPr>
              <p:nvPr/>
            </p:nvCxnSpPr>
            <p:spPr>
              <a:xfrm>
                <a:off x="6353937" y="32735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427595C-706B-42C1-8F1D-D6A107443719}"/>
                  </a:ext>
                </a:extLst>
              </p:cNvPr>
              <p:cNvCxnSpPr>
                <a:cxnSpLocks/>
              </p:cNvCxnSpPr>
              <p:nvPr/>
            </p:nvCxnSpPr>
            <p:spPr>
              <a:xfrm>
                <a:off x="6353937" y="33764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03B204-82FC-4BAB-9444-C05DAA0D6342}"/>
                  </a:ext>
                </a:extLst>
              </p:cNvPr>
              <p:cNvCxnSpPr>
                <a:cxnSpLocks/>
              </p:cNvCxnSpPr>
              <p:nvPr/>
            </p:nvCxnSpPr>
            <p:spPr>
              <a:xfrm>
                <a:off x="6353937" y="34792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94092DE8-6BEF-4ABE-A4EA-54AF5F6FE1F9}"/>
                  </a:ext>
                </a:extLst>
              </p:cNvPr>
              <p:cNvCxnSpPr>
                <a:cxnSpLocks/>
              </p:cNvCxnSpPr>
              <p:nvPr/>
            </p:nvCxnSpPr>
            <p:spPr>
              <a:xfrm>
                <a:off x="6353937" y="35821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F949A67-9326-4941-963A-318AB0F64EB6}"/>
                  </a:ext>
                </a:extLst>
              </p:cNvPr>
              <p:cNvCxnSpPr>
                <a:cxnSpLocks/>
              </p:cNvCxnSpPr>
              <p:nvPr/>
            </p:nvCxnSpPr>
            <p:spPr>
              <a:xfrm>
                <a:off x="6353937" y="36850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476A4342-2609-4AA0-B096-A13024C67AD9}"/>
                  </a:ext>
                </a:extLst>
              </p:cNvPr>
              <p:cNvCxnSpPr>
                <a:cxnSpLocks/>
              </p:cNvCxnSpPr>
              <p:nvPr/>
            </p:nvCxnSpPr>
            <p:spPr>
              <a:xfrm>
                <a:off x="6353937" y="37879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20C4B34-4E62-4BF5-8664-D1F41C7F709D}"/>
                  </a:ext>
                </a:extLst>
              </p:cNvPr>
              <p:cNvCxnSpPr>
                <a:cxnSpLocks/>
              </p:cNvCxnSpPr>
              <p:nvPr/>
            </p:nvCxnSpPr>
            <p:spPr>
              <a:xfrm>
                <a:off x="6353937" y="38907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B9B8B99-A885-43EB-9890-32D6CEE3403A}"/>
                  </a:ext>
                </a:extLst>
              </p:cNvPr>
              <p:cNvCxnSpPr>
                <a:cxnSpLocks/>
              </p:cNvCxnSpPr>
              <p:nvPr/>
            </p:nvCxnSpPr>
            <p:spPr>
              <a:xfrm>
                <a:off x="6353937" y="39936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E15DC82D-F17E-423B-AB60-C24B4E9C8CFD}"/>
                  </a:ext>
                </a:extLst>
              </p:cNvPr>
              <p:cNvCxnSpPr>
                <a:cxnSpLocks/>
              </p:cNvCxnSpPr>
              <p:nvPr/>
            </p:nvCxnSpPr>
            <p:spPr>
              <a:xfrm>
                <a:off x="6353937" y="40965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747CBEE2-A7A7-4B27-AAB8-CF8D95CB2DCF}"/>
                  </a:ext>
                </a:extLst>
              </p:cNvPr>
              <p:cNvCxnSpPr>
                <a:cxnSpLocks/>
              </p:cNvCxnSpPr>
              <p:nvPr/>
            </p:nvCxnSpPr>
            <p:spPr>
              <a:xfrm>
                <a:off x="6353937" y="41993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1B95AD0F-69E0-4D7F-9C42-E202D1017215}"/>
                  </a:ext>
                </a:extLst>
              </p:cNvPr>
              <p:cNvCxnSpPr>
                <a:cxnSpLocks/>
              </p:cNvCxnSpPr>
              <p:nvPr/>
            </p:nvCxnSpPr>
            <p:spPr>
              <a:xfrm>
                <a:off x="6353937" y="4302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03F2C2-FFC1-4BFF-A4C0-738C48EB31D0}"/>
                  </a:ext>
                </a:extLst>
              </p:cNvPr>
              <p:cNvCxnSpPr>
                <a:cxnSpLocks/>
              </p:cNvCxnSpPr>
              <p:nvPr/>
            </p:nvCxnSpPr>
            <p:spPr>
              <a:xfrm>
                <a:off x="6353937" y="4405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634019B-67AF-4D3D-8917-D0AD43F780F7}"/>
                  </a:ext>
                </a:extLst>
              </p:cNvPr>
              <p:cNvCxnSpPr>
                <a:cxnSpLocks/>
              </p:cNvCxnSpPr>
              <p:nvPr/>
            </p:nvCxnSpPr>
            <p:spPr>
              <a:xfrm>
                <a:off x="6353937" y="4507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7DF7DCF-F92B-4316-B120-A2ABCAE6FAB3}"/>
                  </a:ext>
                </a:extLst>
              </p:cNvPr>
              <p:cNvCxnSpPr>
                <a:cxnSpLocks/>
              </p:cNvCxnSpPr>
              <p:nvPr/>
            </p:nvCxnSpPr>
            <p:spPr>
              <a:xfrm>
                <a:off x="6353937" y="4610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7FD53D9-7E3F-4F25-A2E4-B3D2C35273E3}"/>
                  </a:ext>
                </a:extLst>
              </p:cNvPr>
              <p:cNvCxnSpPr>
                <a:cxnSpLocks/>
              </p:cNvCxnSpPr>
              <p:nvPr/>
            </p:nvCxnSpPr>
            <p:spPr>
              <a:xfrm>
                <a:off x="6353937" y="4713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10731A41-7878-4FF3-85E6-C510C1936BC6}"/>
                </a:ext>
              </a:extLst>
            </p:cNvPr>
            <p:cNvGrpSpPr/>
            <p:nvPr/>
          </p:nvGrpSpPr>
          <p:grpSpPr>
            <a:xfrm>
              <a:off x="7508173" y="1179002"/>
              <a:ext cx="628" cy="2938736"/>
              <a:chOff x="6506337" y="2397252"/>
              <a:chExt cx="628" cy="2532888"/>
            </a:xfrm>
          </p:grpSpPr>
          <p:cxnSp>
            <p:nvCxnSpPr>
              <p:cNvPr id="193" name="Straight Connector 192">
                <a:extLst>
                  <a:ext uri="{FF2B5EF4-FFF2-40B4-BE49-F238E27FC236}">
                    <a16:creationId xmlns:a16="http://schemas.microsoft.com/office/drawing/2014/main" id="{CD888106-9F79-4C65-87F4-A0B7ADE5BE76}"/>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E915C5B-0A44-4A0D-B2F1-8AD499C05EE9}"/>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BB0FFFC5-7FC2-4C39-91E1-8B023553C407}"/>
                  </a:ext>
                </a:extLst>
              </p:cNvPr>
              <p:cNvCxnSpPr>
                <a:cxnSpLocks/>
              </p:cNvCxnSpPr>
              <p:nvPr/>
            </p:nvCxnSpPr>
            <p:spPr>
              <a:xfrm>
                <a:off x="6506965"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00872E4-02C2-464B-B09A-AE7E591ACB28}"/>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222CDF3-A14C-4058-9D65-4DF5511517E3}"/>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D2D9CA6-4340-4284-8119-3DD56E361079}"/>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38486EE-F0BB-4A3B-B54D-75147E0D43E1}"/>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044C995-C6FC-4FC4-8FAF-62CB9756AB8E}"/>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0E682A34-CFED-432A-A71C-469D2DF02E28}"/>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A94EAEBE-DF99-4570-B127-65088AFF601E}"/>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1BA1C7A-70E5-414A-AC93-3130F6BFA2FA}"/>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D994287-BAF6-479E-9FAD-12F5C9331987}"/>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654BA1-D991-482C-9885-EC785ACF5AE1}"/>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D2CDF1E6-90FC-4168-BB68-DB89301839A0}"/>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FE10204-52EB-4776-8126-CEA8B4A871C1}"/>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389BD917-21EC-42A7-B6A9-C022644C117A}"/>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BD89EB94-41CD-4EDF-BC28-BF49B8E1D214}"/>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48643E72-E0DD-4434-AA4E-79C91B17D41F}"/>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E9E7D33A-885D-4615-9448-1CF6CDB442DA}"/>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C55CDC6-98F6-497A-84C0-BDEFF72CB9EA}"/>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83EF76F-60A8-4611-8C3D-F254CD33D15D}"/>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9813D38-77D3-4180-A0DF-33376068F2DA}"/>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EBFB695-96DC-4372-B20B-6505E998F854}"/>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2EBB135-55F9-4F58-87DF-10B7FE51F90C}"/>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7320C74-6EAC-4522-BC68-D024976FC30F}"/>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A4838FD-80D6-49F4-94C6-D6246C97054F}"/>
                </a:ext>
              </a:extLst>
            </p:cNvPr>
            <p:cNvGrpSpPr/>
            <p:nvPr/>
          </p:nvGrpSpPr>
          <p:grpSpPr>
            <a:xfrm rot="16200000">
              <a:off x="7617493" y="397166"/>
              <a:ext cx="0" cy="2938736"/>
              <a:chOff x="6506337" y="2397252"/>
              <a:chExt cx="0" cy="2532888"/>
            </a:xfrm>
          </p:grpSpPr>
          <p:cxnSp>
            <p:nvCxnSpPr>
              <p:cNvPr id="168" name="Straight Connector 167">
                <a:extLst>
                  <a:ext uri="{FF2B5EF4-FFF2-40B4-BE49-F238E27FC236}">
                    <a16:creationId xmlns:a16="http://schemas.microsoft.com/office/drawing/2014/main" id="{DE0A359C-7B9A-4A4F-81AD-8872FBA96C2C}"/>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75AA807-46DD-4C7C-851A-72DB0C85FFA7}"/>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3B85555-9757-4079-958D-AB7D859EFA5F}"/>
                  </a:ext>
                </a:extLst>
              </p:cNvPr>
              <p:cNvCxnSpPr>
                <a:cxnSpLocks/>
              </p:cNvCxnSpPr>
              <p:nvPr/>
            </p:nvCxnSpPr>
            <p:spPr>
              <a:xfrm>
                <a:off x="6506337"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73E6CB7-0AC5-4453-962D-513A6FE3FD4F}"/>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41004D2-4928-4ACC-9487-E4BCBA5A3E45}"/>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209EF2F-5AFA-4D08-B059-61BB7FADC724}"/>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A46DAF6-F5E2-4FF3-BAE7-B8E3DCAD122F}"/>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5535065-B704-4F4C-9886-71518963719B}"/>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62E1B35-F50C-43D1-A481-A496360D4ECD}"/>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FF58EE3-C770-4CD7-83EA-F803B7FEB8EB}"/>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A466C21-74EE-41CB-A8E4-9A9DDA0801EB}"/>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67D44B3-01D7-4241-9D2C-7596539E432C}"/>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8435EDF3-88F9-4EEA-88B8-C6EE3F80CE88}"/>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EB6E6E2-540A-481A-BD6C-CFBB5EE9477D}"/>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700EFC1-C9B3-408F-8B96-520111B09EDD}"/>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F48384C-46BA-4905-9ADE-6CF8F0F65019}"/>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4733030-9A9A-446D-A642-075B5955518B}"/>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C0ADB7C-2DFD-4852-9223-736FD6A57C66}"/>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BF44D49-B885-4274-93FF-72FAE39D3EBF}"/>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2D591E5-E1FE-45AA-A14B-0827D7F3F72F}"/>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0953768D-CBC8-493C-82CA-33F5443A306D}"/>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8C9D6FA-676F-4DF1-95DA-B69325A7A33E}"/>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62D102-0C0E-423C-960A-30AB69A4A225}"/>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DD91A67-9012-4982-A51A-DCA63DDF3E4A}"/>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9355B58-FA5E-43FB-8EEA-84C69B016388}"/>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AFFFCD29-8A5C-48EA-B9F6-23DD5C6EEB36}"/>
                </a:ext>
              </a:extLst>
            </p:cNvPr>
            <p:cNvGrpSpPr/>
            <p:nvPr/>
          </p:nvGrpSpPr>
          <p:grpSpPr>
            <a:xfrm rot="16200000">
              <a:off x="7580361" y="1815835"/>
              <a:ext cx="0" cy="2938736"/>
              <a:chOff x="6506337" y="2397252"/>
              <a:chExt cx="0" cy="2532888"/>
            </a:xfrm>
          </p:grpSpPr>
          <p:cxnSp>
            <p:nvCxnSpPr>
              <p:cNvPr id="143" name="Straight Connector 142">
                <a:extLst>
                  <a:ext uri="{FF2B5EF4-FFF2-40B4-BE49-F238E27FC236}">
                    <a16:creationId xmlns:a16="http://schemas.microsoft.com/office/drawing/2014/main" id="{8A46D687-1343-4AD3-A7A0-24E340AD75D2}"/>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7D0AFDC-B8E7-4E18-A5B5-FA4B5516A483}"/>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5595E678-62C3-48BA-8C3A-685EB896C51C}"/>
                  </a:ext>
                </a:extLst>
              </p:cNvPr>
              <p:cNvCxnSpPr>
                <a:cxnSpLocks/>
              </p:cNvCxnSpPr>
              <p:nvPr/>
            </p:nvCxnSpPr>
            <p:spPr>
              <a:xfrm>
                <a:off x="6506337"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F8693A3-0EA7-4C97-8A3F-F2FA27B1BD5A}"/>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6B9D233-49FC-4100-A525-9AC8A806ABEA}"/>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F049CD0-CAE4-424A-AAAC-8264022EB608}"/>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14A3192-7720-460C-9869-A32BBB0EC599}"/>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1290555-BFB7-400B-A8E4-9D4B4583C8E4}"/>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AC7A212-449C-4B9B-95E5-C8BBAAC58891}"/>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961DE3E-E6AC-4B21-9BDE-792C6D84B49C}"/>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91EF210-AB4D-43A5-8154-3197329924F7}"/>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B7D2E89-BF78-474D-A7FA-5554BF2409D8}"/>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B5158445-DC32-45FE-8CF7-6792FE5487BC}"/>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857BBF8-0FD0-4E66-96E9-82E80478F350}"/>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0FC0F431-0C66-4B68-AE01-8730D6C512D2}"/>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FEA0D800-1421-4646-810A-649D60A598FB}"/>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D81EF8B5-24D8-4D5A-85E1-2002E95DA88D}"/>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297DFBD-ED0E-42C6-BAA5-23420FF25C10}"/>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B02F2FD-C58D-4812-BB7E-DB086BA657B4}"/>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D44CB28-5504-4DC2-B4AA-AA05E1D6A180}"/>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BE72793-438D-41F5-B0C6-1F6A0568804D}"/>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097F20B-41F2-4C2A-9721-AD597ADF22B8}"/>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E0469D3-AF09-4851-B5D8-F15876874221}"/>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0FDC887-7AE8-4418-9081-80DD97F9D490}"/>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3C55E007-D17D-41FB-91C1-FF5DA74D2298}"/>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cxnSp>
          <p:nvCxnSpPr>
            <p:cNvPr id="136" name="Straight Connector 135">
              <a:extLst>
                <a:ext uri="{FF2B5EF4-FFF2-40B4-BE49-F238E27FC236}">
                  <a16:creationId xmlns:a16="http://schemas.microsoft.com/office/drawing/2014/main" id="{D222A464-FFC4-432C-AD96-993BFE85C20F}"/>
                </a:ext>
              </a:extLst>
            </p:cNvPr>
            <p:cNvCxnSpPr>
              <a:cxnSpLocks/>
            </p:cNvCxnSpPr>
            <p:nvPr/>
          </p:nvCxnSpPr>
          <p:spPr>
            <a:xfrm flipH="1">
              <a:off x="6256405" y="3566024"/>
              <a:ext cx="891389" cy="6277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8327A8FC-90E6-43CA-9A12-FCF8763EF39B}"/>
                </a:ext>
              </a:extLst>
            </p:cNvPr>
            <p:cNvSpPr txBox="1"/>
            <p:nvPr/>
          </p:nvSpPr>
          <p:spPr>
            <a:xfrm>
              <a:off x="5636428" y="4139388"/>
              <a:ext cx="2253178" cy="338554"/>
            </a:xfrm>
            <a:prstGeom prst="rect">
              <a:avLst/>
            </a:prstGeom>
            <a:noFill/>
          </p:spPr>
          <p:txBody>
            <a:bodyPr wrap="square" rtlCol="0">
              <a:spAutoFit/>
            </a:bodyPr>
            <a:lstStyle/>
            <a:p>
              <a:r>
                <a:rPr lang="en-US" sz="1600">
                  <a:solidFill>
                    <a:srgbClr val="C00000"/>
                  </a:solidFill>
                </a:rPr>
                <a:t>Truth box</a:t>
              </a:r>
            </a:p>
          </p:txBody>
        </p:sp>
        <p:sp>
          <p:nvSpPr>
            <p:cNvPr id="138" name="TextBox 137">
              <a:extLst>
                <a:ext uri="{FF2B5EF4-FFF2-40B4-BE49-F238E27FC236}">
                  <a16:creationId xmlns:a16="http://schemas.microsoft.com/office/drawing/2014/main" id="{150C7857-95D0-4CEA-B2B2-8341023043D3}"/>
                </a:ext>
              </a:extLst>
            </p:cNvPr>
            <p:cNvSpPr txBox="1"/>
            <p:nvPr/>
          </p:nvSpPr>
          <p:spPr>
            <a:xfrm>
              <a:off x="5489219" y="1654875"/>
              <a:ext cx="943029" cy="307777"/>
            </a:xfrm>
            <a:prstGeom prst="rect">
              <a:avLst/>
            </a:prstGeom>
            <a:noFill/>
          </p:spPr>
          <p:txBody>
            <a:bodyPr wrap="square" rtlCol="0">
              <a:spAutoFit/>
            </a:bodyPr>
            <a:lstStyle/>
            <a:p>
              <a:r>
                <a:rPr lang="en-US" sz="1400"/>
                <a:t>Grids</a:t>
              </a:r>
            </a:p>
          </p:txBody>
        </p:sp>
        <p:cxnSp>
          <p:nvCxnSpPr>
            <p:cNvPr id="139" name="Straight Connector 138">
              <a:extLst>
                <a:ext uri="{FF2B5EF4-FFF2-40B4-BE49-F238E27FC236}">
                  <a16:creationId xmlns:a16="http://schemas.microsoft.com/office/drawing/2014/main" id="{0915E66F-67C6-4429-89BC-9B3989D3DA7E}"/>
                </a:ext>
              </a:extLst>
            </p:cNvPr>
            <p:cNvCxnSpPr>
              <a:cxnSpLocks/>
              <a:stCxn id="130" idx="3"/>
            </p:cNvCxnSpPr>
            <p:nvPr/>
          </p:nvCxnSpPr>
          <p:spPr>
            <a:xfrm>
              <a:off x="8989988" y="2550772"/>
              <a:ext cx="103261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49CAA213-1C96-4ED7-9D00-6E91D599C4A3}"/>
                </a:ext>
              </a:extLst>
            </p:cNvPr>
            <p:cNvSpPr txBox="1"/>
            <p:nvPr/>
          </p:nvSpPr>
          <p:spPr>
            <a:xfrm>
              <a:off x="10025181" y="2356236"/>
              <a:ext cx="1352132" cy="523220"/>
            </a:xfrm>
            <a:prstGeom prst="rect">
              <a:avLst/>
            </a:prstGeom>
            <a:noFill/>
          </p:spPr>
          <p:txBody>
            <a:bodyPr wrap="square" rtlCol="0">
              <a:spAutoFit/>
            </a:bodyPr>
            <a:lstStyle/>
            <a:p>
              <a:r>
                <a:rPr lang="en-US" sz="1400"/>
                <a:t>Anchor box có IoU cao nhất</a:t>
              </a:r>
            </a:p>
          </p:txBody>
        </p:sp>
        <p:sp>
          <p:nvSpPr>
            <p:cNvPr id="141" name="TextBox 140">
              <a:extLst>
                <a:ext uri="{FF2B5EF4-FFF2-40B4-BE49-F238E27FC236}">
                  <a16:creationId xmlns:a16="http://schemas.microsoft.com/office/drawing/2014/main" id="{BDF6BD7B-8013-4D74-948B-DF5CB892A242}"/>
                </a:ext>
              </a:extLst>
            </p:cNvPr>
            <p:cNvSpPr txBox="1"/>
            <p:nvPr/>
          </p:nvSpPr>
          <p:spPr>
            <a:xfrm>
              <a:off x="7659928" y="2600458"/>
              <a:ext cx="886505" cy="321380"/>
            </a:xfrm>
            <a:prstGeom prst="rect">
              <a:avLst/>
            </a:prstGeom>
            <a:noFill/>
          </p:spPr>
          <p:txBody>
            <a:bodyPr wrap="square" rtlCol="0">
              <a:spAutoFit/>
            </a:bodyPr>
            <a:lstStyle/>
            <a:p>
              <a:r>
                <a:rPr lang="en-US" sz="1200"/>
                <a:t>Cell i</a:t>
              </a:r>
            </a:p>
          </p:txBody>
        </p:sp>
        <p:sp>
          <p:nvSpPr>
            <p:cNvPr id="142" name="Oval 141">
              <a:extLst>
                <a:ext uri="{FF2B5EF4-FFF2-40B4-BE49-F238E27FC236}">
                  <a16:creationId xmlns:a16="http://schemas.microsoft.com/office/drawing/2014/main" id="{680A94C6-20EA-4DD5-B49E-D57EEF4CF5F3}"/>
                </a:ext>
              </a:extLst>
            </p:cNvPr>
            <p:cNvSpPr/>
            <p:nvPr/>
          </p:nvSpPr>
          <p:spPr>
            <a:xfrm>
              <a:off x="7889606" y="2480046"/>
              <a:ext cx="70727" cy="70727"/>
            </a:xfrm>
            <a:prstGeom prst="ellips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52184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4" name="Picture" descr="A person standing in front of a car&#10;&#10;Description automatically generated with low confidence">
            <a:extLst>
              <a:ext uri="{FF2B5EF4-FFF2-40B4-BE49-F238E27FC236}">
                <a16:creationId xmlns:a16="http://schemas.microsoft.com/office/drawing/2014/main" id="{412F70D7-714F-49D6-A469-84E687BE6782}"/>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833241" y="873179"/>
            <a:ext cx="6358759" cy="4029897"/>
          </a:xfrm>
          <a:prstGeom prst="rect">
            <a:avLst/>
          </a:prstGeom>
          <a:solidFill>
            <a:srgbClr val="F3F3F3"/>
          </a:solidFill>
          <a:ln w="9525">
            <a:noFill/>
            <a:headEnd/>
            <a:tailEnd/>
          </a:ln>
        </p:spPr>
      </p:pic>
      <p:sp>
        <p:nvSpPr>
          <p:cNvPr id="6" name="TextBox 5">
            <a:extLst>
              <a:ext uri="{FF2B5EF4-FFF2-40B4-BE49-F238E27FC236}">
                <a16:creationId xmlns:a16="http://schemas.microsoft.com/office/drawing/2014/main" id="{2E30FF7F-C188-4625-8BC3-DD4B04DA0E16}"/>
              </a:ext>
            </a:extLst>
          </p:cNvPr>
          <p:cNvSpPr txBox="1"/>
          <p:nvPr/>
        </p:nvSpPr>
        <p:spPr>
          <a:xfrm>
            <a:off x="383175" y="1333855"/>
            <a:ext cx="5204826" cy="3108543"/>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Anchor box </a:t>
            </a:r>
            <a:r>
              <a:rPr lang="en-US" sz="2800" err="1">
                <a:latin typeface="Times New Roman" panose="02020603050405020304" pitchFamily="18" charset="0"/>
                <a:cs typeface="Times New Roman" panose="02020603050405020304" pitchFamily="18" charset="0"/>
              </a:rPr>
              <a:t>được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sử</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dụng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từ</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việc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các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vật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một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số</a:t>
            </a:r>
            <a:r>
              <a:rPr lang="en-US" sz="2800">
                <a:latin typeface="Times New Roman" panose="02020603050405020304" pitchFamily="18" charset="0"/>
                <a:cs typeface="Times New Roman" panose="02020603050405020304" pitchFamily="18" charset="0"/>
              </a:rPr>
              <a:t> bounding box </a:t>
            </a:r>
            <a:r>
              <a:rPr lang="en-US" sz="2800" err="1">
                <a:latin typeface="Times New Roman" panose="02020603050405020304" pitchFamily="18" charset="0"/>
                <a:cs typeface="Times New Roman" panose="02020603050405020304" pitchFamily="18" charset="0"/>
              </a:rPr>
              <a:t>tương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đồng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ví</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dụ</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như</a:t>
            </a:r>
            <a:r>
              <a:rPr lang="en-US" sz="2800">
                <a:latin typeface="Times New Roman" panose="02020603050405020304" pitchFamily="18" charset="0"/>
                <a:cs typeface="Times New Roman" panose="02020603050405020304" pitchFamily="18" charset="0"/>
              </a:rPr>
              <a:t> ô </a:t>
            </a:r>
            <a:r>
              <a:rPr lang="en-US" sz="2800" err="1">
                <a:latin typeface="Times New Roman" panose="02020603050405020304" pitchFamily="18" charset="0"/>
                <a:cs typeface="Times New Roman" panose="02020603050405020304" pitchFamily="18" charset="0"/>
              </a:rPr>
              <a:t>tô</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xe</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đạp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bounding box </a:t>
            </a:r>
            <a:r>
              <a:rPr lang="en-US" sz="2800" err="1">
                <a:latin typeface="Times New Roman" panose="02020603050405020304" pitchFamily="18" charset="0"/>
                <a:cs typeface="Times New Roman" panose="02020603050405020304" pitchFamily="18" charset="0"/>
              </a:rPr>
              <a:t>dạng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hình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chữ</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nhật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nằm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ngang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người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bounding box </a:t>
            </a:r>
            <a:r>
              <a:rPr lang="en-US" sz="2800" err="1">
                <a:latin typeface="Times New Roman" panose="02020603050405020304" pitchFamily="18" charset="0"/>
                <a:cs typeface="Times New Roman" panose="02020603050405020304" pitchFamily="18" charset="0"/>
              </a:rPr>
              <a:t>dạng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hình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chữ</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nhật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đứng</a:t>
            </a:r>
            <a:r>
              <a:rPr lang="en-US" sz="2800">
                <a:latin typeface="Times New Roman" panose="02020603050405020304" pitchFamily="18" charset="0"/>
                <a:cs typeface="Times New Roman" panose="02020603050405020304" pitchFamily="18" charset="0"/>
              </a:rPr>
              <a:t>.</a:t>
            </a:r>
            <a:endParaRPr lang="vi-V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691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7E9272C-A0CE-4B9D-B6A9-45B5EAB099B1}"/>
              </a:ext>
            </a:extLst>
          </p:cNvPr>
          <p:cNvSpPr txBox="1"/>
          <p:nvPr/>
        </p:nvSpPr>
        <p:spPr>
          <a:xfrm>
            <a:off x="304166" y="2328803"/>
            <a:ext cx="5483087" cy="2369880"/>
          </a:xfrm>
          <a:prstGeom prst="rect">
            <a:avLst/>
          </a:prstGeom>
          <a:noFill/>
        </p:spPr>
        <p:txBody>
          <a:bodyPr wrap="square" rtlCol="0">
            <a:spAutoFit/>
          </a:bodyPr>
          <a:lstStyle/>
          <a:p>
            <a:pPr marL="457200" indent="-457200">
              <a:buFont typeface="Arial" panose="020B0604020202020204" pitchFamily="34" charset="0"/>
              <a:buChar char="•"/>
            </a:pPr>
            <a:r>
              <a:rPr lang="en-US" sz="3600" err="1">
                <a:latin typeface="Times New Roman" panose="02020603050405020304" pitchFamily="18" charset="0"/>
                <a:cs typeface="Times New Roman" panose="02020603050405020304" pitchFamily="18" charset="0"/>
              </a:rPr>
              <a:t>Nếu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có</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nhiều</a:t>
            </a:r>
            <a:r>
              <a:rPr lang="en-US" sz="3600">
                <a:latin typeface="Times New Roman" panose="02020603050405020304" pitchFamily="18" charset="0"/>
                <a:cs typeface="Times New Roman" panose="02020603050405020304" pitchFamily="18" charset="0"/>
              </a:rPr>
              <a:t> </a:t>
            </a:r>
            <a:r>
              <a:rPr lang="en-US" sz="4000">
                <a:latin typeface="Times New Roman" panose="02020603050405020304" pitchFamily="18" charset="0"/>
                <a:cs typeface="Times New Roman" panose="02020603050405020304" pitchFamily="18" charset="0"/>
              </a:rPr>
              <a:t>anchor</a:t>
            </a:r>
            <a:r>
              <a:rPr lang="en-US" sz="3600">
                <a:latin typeface="Times New Roman" panose="02020603050405020304" pitchFamily="18" charset="0"/>
                <a:cs typeface="Times New Roman" panose="02020603050405020304" pitchFamily="18" charset="0"/>
              </a:rPr>
              <a:t> box </a:t>
            </a:r>
            <a:r>
              <a:rPr lang="en-US" sz="3600" err="1">
                <a:latin typeface="Times New Roman" panose="02020603050405020304" pitchFamily="18" charset="0"/>
                <a:cs typeface="Times New Roman" panose="02020603050405020304" pitchFamily="18" charset="0"/>
              </a:rPr>
              <a:t>cho</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cùng</a:t>
            </a:r>
            <a:r>
              <a:rPr lang="en-US" sz="3600">
                <a:latin typeface="Times New Roman" panose="02020603050405020304" pitchFamily="18" charset="0"/>
                <a:cs typeface="Times New Roman" panose="02020603050405020304" pitchFamily="18" charset="0"/>
              </a:rPr>
              <a:t> 1 </a:t>
            </a:r>
            <a:r>
              <a:rPr lang="en-US" sz="3600" err="1">
                <a:latin typeface="Times New Roman" panose="02020603050405020304" pitchFamily="18" charset="0"/>
                <a:cs typeface="Times New Roman" panose="02020603050405020304" pitchFamily="18" charset="0"/>
              </a:rPr>
              <a:t>đối</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tượng</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thì</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sẽ</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chọn</a:t>
            </a:r>
            <a:r>
              <a:rPr lang="en-US" sz="3600">
                <a:latin typeface="Times New Roman" panose="02020603050405020304" pitchFamily="18" charset="0"/>
                <a:cs typeface="Times New Roman" panose="02020603050405020304" pitchFamily="18" charset="0"/>
              </a:rPr>
              <a:t> anchor box </a:t>
            </a:r>
            <a:r>
              <a:rPr lang="en-US" sz="3600" err="1">
                <a:latin typeface="Times New Roman" panose="02020603050405020304" pitchFamily="18" charset="0"/>
                <a:cs typeface="Times New Roman" panose="02020603050405020304" pitchFamily="18" charset="0"/>
              </a:rPr>
              <a:t>có</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IoU</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cao</a:t>
            </a:r>
            <a:r>
              <a:rPr lang="en-US" sz="360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nhất</a:t>
            </a:r>
            <a:endParaRPr lang="en-US" sz="360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ABF4E217-ADE4-4B45-BE2F-56D3B57F90A5}"/>
              </a:ext>
            </a:extLst>
          </p:cNvPr>
          <p:cNvSpPr/>
          <p:nvPr/>
        </p:nvSpPr>
        <p:spPr>
          <a:xfrm>
            <a:off x="304800" y="518160"/>
            <a:ext cx="4281714" cy="866142"/>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ANCHOR BOX</a:t>
            </a:r>
          </a:p>
        </p:txBody>
      </p:sp>
      <p:grpSp>
        <p:nvGrpSpPr>
          <p:cNvPr id="2" name="Group 1">
            <a:extLst>
              <a:ext uri="{FF2B5EF4-FFF2-40B4-BE49-F238E27FC236}">
                <a16:creationId xmlns:a16="http://schemas.microsoft.com/office/drawing/2014/main" id="{9BFA7D19-BCC6-454B-A2F7-7756DB23155E}"/>
              </a:ext>
            </a:extLst>
          </p:cNvPr>
          <p:cNvGrpSpPr/>
          <p:nvPr/>
        </p:nvGrpSpPr>
        <p:grpSpPr>
          <a:xfrm>
            <a:off x="6303906" y="1808650"/>
            <a:ext cx="5888094" cy="3583692"/>
            <a:chOff x="5489219" y="894250"/>
            <a:chExt cx="5888094" cy="3583692"/>
          </a:xfrm>
        </p:grpSpPr>
        <p:sp>
          <p:nvSpPr>
            <p:cNvPr id="21" name="Frame 20">
              <a:extLst>
                <a:ext uri="{FF2B5EF4-FFF2-40B4-BE49-F238E27FC236}">
                  <a16:creationId xmlns:a16="http://schemas.microsoft.com/office/drawing/2014/main" id="{94A078E7-E3C2-4773-8F7D-F948484DD2B9}"/>
                </a:ext>
              </a:extLst>
            </p:cNvPr>
            <p:cNvSpPr/>
            <p:nvPr/>
          </p:nvSpPr>
          <p:spPr>
            <a:xfrm>
              <a:off x="7501107" y="894250"/>
              <a:ext cx="820435" cy="3550504"/>
            </a:xfrm>
            <a:prstGeom prst="frame">
              <a:avLst>
                <a:gd name="adj1" fmla="val 2230"/>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02D54644-3E35-4E75-B948-2D7E68611139}"/>
                </a:ext>
              </a:extLst>
            </p:cNvPr>
            <p:cNvSpPr/>
            <p:nvPr/>
          </p:nvSpPr>
          <p:spPr>
            <a:xfrm>
              <a:off x="6380316" y="1702704"/>
              <a:ext cx="3116093" cy="1645863"/>
            </a:xfrm>
            <a:prstGeom prst="frame">
              <a:avLst>
                <a:gd name="adj1" fmla="val 941"/>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E0E6D7A2-B50A-4538-BBDE-6A6619DD7803}"/>
                </a:ext>
              </a:extLst>
            </p:cNvPr>
            <p:cNvSpPr/>
            <p:nvPr/>
          </p:nvSpPr>
          <p:spPr>
            <a:xfrm>
              <a:off x="6906511" y="1351947"/>
              <a:ext cx="2083477" cy="2397651"/>
            </a:xfrm>
            <a:prstGeom prst="frame">
              <a:avLst>
                <a:gd name="adj1" fmla="val 2638"/>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E6807B7E-506B-493D-A1A4-BEC540081FDB}"/>
                </a:ext>
              </a:extLst>
            </p:cNvPr>
            <p:cNvSpPr/>
            <p:nvPr/>
          </p:nvSpPr>
          <p:spPr>
            <a:xfrm>
              <a:off x="7050213" y="1591220"/>
              <a:ext cx="1744223" cy="1875536"/>
            </a:xfrm>
            <a:prstGeom prst="frame">
              <a:avLst>
                <a:gd name="adj1" fmla="val 2638"/>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40DBE9C1-D236-4B10-8A51-4880CA600375}"/>
                </a:ext>
              </a:extLst>
            </p:cNvPr>
            <p:cNvGrpSpPr/>
            <p:nvPr/>
          </p:nvGrpSpPr>
          <p:grpSpPr>
            <a:xfrm>
              <a:off x="7362968" y="1179000"/>
              <a:ext cx="0" cy="2938736"/>
              <a:chOff x="6353937" y="2244852"/>
              <a:chExt cx="0" cy="2532888"/>
            </a:xfrm>
          </p:grpSpPr>
          <p:cxnSp>
            <p:nvCxnSpPr>
              <p:cNvPr id="111" name="Straight Connector 110">
                <a:extLst>
                  <a:ext uri="{FF2B5EF4-FFF2-40B4-BE49-F238E27FC236}">
                    <a16:creationId xmlns:a16="http://schemas.microsoft.com/office/drawing/2014/main" id="{DAD36566-AA63-49BA-9100-032FCCB738AE}"/>
                  </a:ext>
                </a:extLst>
              </p:cNvPr>
              <p:cNvCxnSpPr>
                <a:cxnSpLocks/>
              </p:cNvCxnSpPr>
              <p:nvPr/>
            </p:nvCxnSpPr>
            <p:spPr>
              <a:xfrm>
                <a:off x="6353937" y="22448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40B485E-E411-4069-90B7-05A6AE0E87A9}"/>
                  </a:ext>
                </a:extLst>
              </p:cNvPr>
              <p:cNvCxnSpPr>
                <a:cxnSpLocks/>
              </p:cNvCxnSpPr>
              <p:nvPr/>
            </p:nvCxnSpPr>
            <p:spPr>
              <a:xfrm>
                <a:off x="6353937" y="23477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91300C3-A530-4999-8469-648073C06AEE}"/>
                  </a:ext>
                </a:extLst>
              </p:cNvPr>
              <p:cNvCxnSpPr>
                <a:cxnSpLocks/>
              </p:cNvCxnSpPr>
              <p:nvPr/>
            </p:nvCxnSpPr>
            <p:spPr>
              <a:xfrm>
                <a:off x="6353937" y="24505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D723117-06CD-4C06-85C7-76F7F9BFBA95}"/>
                  </a:ext>
                </a:extLst>
              </p:cNvPr>
              <p:cNvCxnSpPr>
                <a:cxnSpLocks/>
              </p:cNvCxnSpPr>
              <p:nvPr/>
            </p:nvCxnSpPr>
            <p:spPr>
              <a:xfrm>
                <a:off x="6353937" y="25534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6B7C38E-6EC7-4034-AFD0-490964708B73}"/>
                  </a:ext>
                </a:extLst>
              </p:cNvPr>
              <p:cNvCxnSpPr>
                <a:cxnSpLocks/>
              </p:cNvCxnSpPr>
              <p:nvPr/>
            </p:nvCxnSpPr>
            <p:spPr>
              <a:xfrm>
                <a:off x="6353937" y="26563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0BC5484-A54B-4AC5-BF9F-14CEC386422F}"/>
                  </a:ext>
                </a:extLst>
              </p:cNvPr>
              <p:cNvCxnSpPr>
                <a:cxnSpLocks/>
              </p:cNvCxnSpPr>
              <p:nvPr/>
            </p:nvCxnSpPr>
            <p:spPr>
              <a:xfrm>
                <a:off x="6353937" y="27592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A6D7F22-9759-4C26-A553-DCB9006D1883}"/>
                  </a:ext>
                </a:extLst>
              </p:cNvPr>
              <p:cNvCxnSpPr>
                <a:cxnSpLocks/>
              </p:cNvCxnSpPr>
              <p:nvPr/>
            </p:nvCxnSpPr>
            <p:spPr>
              <a:xfrm>
                <a:off x="6353937" y="28620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F829CE7-D59E-4E8A-A927-8D0E6A257351}"/>
                  </a:ext>
                </a:extLst>
              </p:cNvPr>
              <p:cNvCxnSpPr>
                <a:cxnSpLocks/>
              </p:cNvCxnSpPr>
              <p:nvPr/>
            </p:nvCxnSpPr>
            <p:spPr>
              <a:xfrm>
                <a:off x="6353937" y="29649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CA78044-0B75-4A2C-B227-2B3688E65FD2}"/>
                  </a:ext>
                </a:extLst>
              </p:cNvPr>
              <p:cNvCxnSpPr>
                <a:cxnSpLocks/>
              </p:cNvCxnSpPr>
              <p:nvPr/>
            </p:nvCxnSpPr>
            <p:spPr>
              <a:xfrm>
                <a:off x="6353937" y="30678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37429BA-42CE-490C-A841-745AAB736043}"/>
                  </a:ext>
                </a:extLst>
              </p:cNvPr>
              <p:cNvCxnSpPr>
                <a:cxnSpLocks/>
              </p:cNvCxnSpPr>
              <p:nvPr/>
            </p:nvCxnSpPr>
            <p:spPr>
              <a:xfrm>
                <a:off x="6353937" y="31706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FCBD8F6-2D0E-426B-9146-D7195CB735BE}"/>
                  </a:ext>
                </a:extLst>
              </p:cNvPr>
              <p:cNvCxnSpPr>
                <a:cxnSpLocks/>
              </p:cNvCxnSpPr>
              <p:nvPr/>
            </p:nvCxnSpPr>
            <p:spPr>
              <a:xfrm>
                <a:off x="6353937" y="32735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76DA4FB-9C92-4B2A-9568-625C9EF32671}"/>
                  </a:ext>
                </a:extLst>
              </p:cNvPr>
              <p:cNvCxnSpPr>
                <a:cxnSpLocks/>
              </p:cNvCxnSpPr>
              <p:nvPr/>
            </p:nvCxnSpPr>
            <p:spPr>
              <a:xfrm>
                <a:off x="6353937" y="33764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373DAFF-2029-4728-A7CB-77C99E4A142C}"/>
                  </a:ext>
                </a:extLst>
              </p:cNvPr>
              <p:cNvCxnSpPr>
                <a:cxnSpLocks/>
              </p:cNvCxnSpPr>
              <p:nvPr/>
            </p:nvCxnSpPr>
            <p:spPr>
              <a:xfrm>
                <a:off x="6353937" y="34792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D54F3C8-68AD-44B7-8770-769394CCE578}"/>
                  </a:ext>
                </a:extLst>
              </p:cNvPr>
              <p:cNvCxnSpPr>
                <a:cxnSpLocks/>
              </p:cNvCxnSpPr>
              <p:nvPr/>
            </p:nvCxnSpPr>
            <p:spPr>
              <a:xfrm>
                <a:off x="6353937" y="35821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843E33B-8FD1-46CC-A0E1-02152D052796}"/>
                  </a:ext>
                </a:extLst>
              </p:cNvPr>
              <p:cNvCxnSpPr>
                <a:cxnSpLocks/>
              </p:cNvCxnSpPr>
              <p:nvPr/>
            </p:nvCxnSpPr>
            <p:spPr>
              <a:xfrm>
                <a:off x="6353937" y="36850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D8FC84B-7527-42EE-AEA5-2CFDA3753034}"/>
                  </a:ext>
                </a:extLst>
              </p:cNvPr>
              <p:cNvCxnSpPr>
                <a:cxnSpLocks/>
              </p:cNvCxnSpPr>
              <p:nvPr/>
            </p:nvCxnSpPr>
            <p:spPr>
              <a:xfrm>
                <a:off x="6353937" y="37879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C09E017-DA63-48A8-BDAF-5C8E33468BEE}"/>
                  </a:ext>
                </a:extLst>
              </p:cNvPr>
              <p:cNvCxnSpPr>
                <a:cxnSpLocks/>
              </p:cNvCxnSpPr>
              <p:nvPr/>
            </p:nvCxnSpPr>
            <p:spPr>
              <a:xfrm>
                <a:off x="6353937" y="38907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F84FD8C-F926-4A9A-8D35-CDAD10947DFB}"/>
                  </a:ext>
                </a:extLst>
              </p:cNvPr>
              <p:cNvCxnSpPr>
                <a:cxnSpLocks/>
              </p:cNvCxnSpPr>
              <p:nvPr/>
            </p:nvCxnSpPr>
            <p:spPr>
              <a:xfrm>
                <a:off x="6353937" y="39936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0B3250E-9C07-4FA1-A2AA-1D1F054245D8}"/>
                  </a:ext>
                </a:extLst>
              </p:cNvPr>
              <p:cNvCxnSpPr>
                <a:cxnSpLocks/>
              </p:cNvCxnSpPr>
              <p:nvPr/>
            </p:nvCxnSpPr>
            <p:spPr>
              <a:xfrm>
                <a:off x="6353937" y="40965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6A064AF-3415-4E5E-BF51-D4DBD9EA27B7}"/>
                  </a:ext>
                </a:extLst>
              </p:cNvPr>
              <p:cNvCxnSpPr>
                <a:cxnSpLocks/>
              </p:cNvCxnSpPr>
              <p:nvPr/>
            </p:nvCxnSpPr>
            <p:spPr>
              <a:xfrm>
                <a:off x="6353937" y="41993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066E250-1DD6-4A73-B2B4-6CD4EAF2FC48}"/>
                  </a:ext>
                </a:extLst>
              </p:cNvPr>
              <p:cNvCxnSpPr>
                <a:cxnSpLocks/>
              </p:cNvCxnSpPr>
              <p:nvPr/>
            </p:nvCxnSpPr>
            <p:spPr>
              <a:xfrm>
                <a:off x="6353937" y="4302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59739B4F-7B93-47B2-A98F-8F957D22E277}"/>
                  </a:ext>
                </a:extLst>
              </p:cNvPr>
              <p:cNvCxnSpPr>
                <a:cxnSpLocks/>
              </p:cNvCxnSpPr>
              <p:nvPr/>
            </p:nvCxnSpPr>
            <p:spPr>
              <a:xfrm>
                <a:off x="6353937" y="4405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9BB6C6B-3778-413F-871D-BB99989BAB01}"/>
                  </a:ext>
                </a:extLst>
              </p:cNvPr>
              <p:cNvCxnSpPr>
                <a:cxnSpLocks/>
              </p:cNvCxnSpPr>
              <p:nvPr/>
            </p:nvCxnSpPr>
            <p:spPr>
              <a:xfrm>
                <a:off x="6353937" y="4507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B40B871-111F-4200-9991-E89A97EF0920}"/>
                  </a:ext>
                </a:extLst>
              </p:cNvPr>
              <p:cNvCxnSpPr>
                <a:cxnSpLocks/>
              </p:cNvCxnSpPr>
              <p:nvPr/>
            </p:nvCxnSpPr>
            <p:spPr>
              <a:xfrm>
                <a:off x="6353937" y="4610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0C80D5E-33E8-4BF9-B8F2-0D8823767103}"/>
                  </a:ext>
                </a:extLst>
              </p:cNvPr>
              <p:cNvCxnSpPr>
                <a:cxnSpLocks/>
              </p:cNvCxnSpPr>
              <p:nvPr/>
            </p:nvCxnSpPr>
            <p:spPr>
              <a:xfrm>
                <a:off x="6353937" y="4713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55CF50D-CC18-4220-BBDF-D217A4718D35}"/>
                </a:ext>
              </a:extLst>
            </p:cNvPr>
            <p:cNvGrpSpPr/>
            <p:nvPr/>
          </p:nvGrpSpPr>
          <p:grpSpPr>
            <a:xfrm>
              <a:off x="7508173" y="1179002"/>
              <a:ext cx="628" cy="2938736"/>
              <a:chOff x="6506337" y="2397252"/>
              <a:chExt cx="628" cy="2532888"/>
            </a:xfrm>
          </p:grpSpPr>
          <p:cxnSp>
            <p:nvCxnSpPr>
              <p:cNvPr id="86" name="Straight Connector 85">
                <a:extLst>
                  <a:ext uri="{FF2B5EF4-FFF2-40B4-BE49-F238E27FC236}">
                    <a16:creationId xmlns:a16="http://schemas.microsoft.com/office/drawing/2014/main" id="{D9A0BD0B-3543-41F9-BB5B-0CF1BA746F3F}"/>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984CC5-4F3E-4E99-86A5-2F4C5C50907D}"/>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B398758-35FA-4BB6-BA0A-627E4A93AC89}"/>
                  </a:ext>
                </a:extLst>
              </p:cNvPr>
              <p:cNvCxnSpPr>
                <a:cxnSpLocks/>
              </p:cNvCxnSpPr>
              <p:nvPr/>
            </p:nvCxnSpPr>
            <p:spPr>
              <a:xfrm>
                <a:off x="6506965"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CD67762-0A54-4568-9E37-7C6C76A5EA84}"/>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7FC634C-55E0-4597-86AD-7F37F91136B7}"/>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639033E-1945-4D51-9E49-FA09478834E1}"/>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0115D0D-A90B-4676-A69E-335B38A0CAD2}"/>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9F16ECC-F0FD-445C-94FC-5B6214BE4344}"/>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FE0F3F-3BFE-4DFB-A210-42403BBC5CD2}"/>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D257D61-016D-4C84-AB05-71B523F3C4D8}"/>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6C89F5B-A60C-4222-A076-35BA1C034D48}"/>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8A1B58B-8F78-4D8E-BA32-CE51D314546B}"/>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E66AAFA-E81B-4545-8AFB-AA11B5C69658}"/>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E49719A-E003-429D-B817-D61A05552F50}"/>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4B687D6-9573-4883-BA27-D7D25214B1C8}"/>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D771891-232F-4985-A803-572A60272CEA}"/>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9EF99A9-BE62-492E-A3CB-A91BD4BA8FFD}"/>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9CEE12F-04CF-4327-ABF7-839BCB200D56}"/>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E52C73D-26E9-4868-85BE-41707BACA26D}"/>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40013E9-883C-4B1F-ADE2-5FE635CBD151}"/>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C57C15-B239-42EB-80AA-82B452059152}"/>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29291E2-BD60-475D-A388-F79D5322695F}"/>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B48A238-CFC0-4F96-90B4-7B9DBD05B76F}"/>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3016DCF-B03D-4F7B-AFF1-0B4DB13723C0}"/>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C6B912-5253-4F28-8C04-110A50C04C25}"/>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7A87B59-332A-40C6-8AEB-30A3727AB088}"/>
                </a:ext>
              </a:extLst>
            </p:cNvPr>
            <p:cNvGrpSpPr/>
            <p:nvPr/>
          </p:nvGrpSpPr>
          <p:grpSpPr>
            <a:xfrm rot="16200000">
              <a:off x="7617493" y="397166"/>
              <a:ext cx="0" cy="2938736"/>
              <a:chOff x="6506337" y="2397252"/>
              <a:chExt cx="0" cy="2532888"/>
            </a:xfrm>
          </p:grpSpPr>
          <p:cxnSp>
            <p:nvCxnSpPr>
              <p:cNvPr id="61" name="Straight Connector 60">
                <a:extLst>
                  <a:ext uri="{FF2B5EF4-FFF2-40B4-BE49-F238E27FC236}">
                    <a16:creationId xmlns:a16="http://schemas.microsoft.com/office/drawing/2014/main" id="{06BBF778-C79D-4B10-B0F2-8EBBE6E4A519}"/>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97BD71C-4007-444F-AA74-D96221BB7A62}"/>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0FF579-F563-4409-8C82-E2E1FD4C0A6B}"/>
                  </a:ext>
                </a:extLst>
              </p:cNvPr>
              <p:cNvCxnSpPr>
                <a:cxnSpLocks/>
              </p:cNvCxnSpPr>
              <p:nvPr/>
            </p:nvCxnSpPr>
            <p:spPr>
              <a:xfrm>
                <a:off x="6506337"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1DCC161-7FFF-4EAA-B0AD-E52374D3B514}"/>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E6B674D-2BE3-4C7A-A363-47D15A8D36AA}"/>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CC11D5-8619-4243-B295-A31566471A04}"/>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CED670A-6E22-46C3-A8C1-C4DDE594C85B}"/>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F174027-DF87-4B8F-9819-00F94F913F37}"/>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E9950FC-98D4-4968-9F9C-0530126A1454}"/>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894059C-8ED9-4B88-A0AC-5E0EB3B21E30}"/>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3EBDCE4-5DF3-4F5E-B692-B6775C491DAC}"/>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A782176-2455-456B-B97E-501D0E700EC7}"/>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C838F7D-A593-4B65-B3EB-6F94CBCDEDBB}"/>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FAA96A2-9230-45D3-8C29-9A219F593C80}"/>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E135899-B9DA-467A-8C8F-120DAA0EDF87}"/>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9728AE7-E54E-4F33-AE51-097C225E1E19}"/>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3B9114C-4C34-4D54-BE39-0F3D77AED1E1}"/>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7D28A05-34A6-474C-BC6E-C1E7AEEAE13D}"/>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1F6444C-D918-40A3-B713-E2187879BEDD}"/>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35B5F1A-6267-4FDE-8E44-3C40F9AE13C8}"/>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AFD5F0B-EB41-42E7-890C-6C559E9FA100}"/>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4EE3725-90F4-4031-B22E-23EDF376C0F9}"/>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C2930DE-1BB8-4C54-AA98-69C4E0F27109}"/>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0096AB8-DF51-403C-BB8B-17ACA986EE01}"/>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17ECD1B-5749-446D-87BD-D5F35AA74E3F}"/>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63747CFD-CBA6-4182-9D73-B03C66D89546}"/>
                </a:ext>
              </a:extLst>
            </p:cNvPr>
            <p:cNvGrpSpPr/>
            <p:nvPr/>
          </p:nvGrpSpPr>
          <p:grpSpPr>
            <a:xfrm rot="16200000">
              <a:off x="7580361" y="1815835"/>
              <a:ext cx="0" cy="2938736"/>
              <a:chOff x="6506337" y="2397252"/>
              <a:chExt cx="0" cy="2532888"/>
            </a:xfrm>
          </p:grpSpPr>
          <p:cxnSp>
            <p:nvCxnSpPr>
              <p:cNvPr id="36" name="Straight Connector 35">
                <a:extLst>
                  <a:ext uri="{FF2B5EF4-FFF2-40B4-BE49-F238E27FC236}">
                    <a16:creationId xmlns:a16="http://schemas.microsoft.com/office/drawing/2014/main" id="{D5785BFA-11D4-4AF8-AC2B-A7B6A6BD8BB9}"/>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3B9CC4-E67C-4C7F-ABD0-AEC481F0A43B}"/>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91C844-6BEB-406C-B7A7-0FDD2FA9E718}"/>
                  </a:ext>
                </a:extLst>
              </p:cNvPr>
              <p:cNvCxnSpPr>
                <a:cxnSpLocks/>
              </p:cNvCxnSpPr>
              <p:nvPr/>
            </p:nvCxnSpPr>
            <p:spPr>
              <a:xfrm>
                <a:off x="6506337"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23E6FC-A627-4B94-AEEF-A3A0585904E7}"/>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A446B2-4751-48DE-8182-BD15CB42E096}"/>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B630CCA-7FD5-4F83-AE1B-3223F46F3F91}"/>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5439FF4-8288-4F9C-A30A-795321C09FE6}"/>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10E0072-BA68-41A0-A06F-4AA37405C718}"/>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A4916DC-7D0C-43D7-BAA5-59B0FA6A4EF9}"/>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24474EF-E6BD-49FB-8B71-EB13DB105E9C}"/>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908BD66-7958-4DD5-9EB0-CA15A62CA314}"/>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892259-CAA9-44D5-85B5-A86112FEACAD}"/>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6B3CD25-8B83-4692-A1C3-EC69A766E3F2}"/>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2D0DD11-3C20-4381-B387-4DE21913E101}"/>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F14092-650A-4B55-8277-D01377DB7791}"/>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D59997-9638-4006-AAFE-238D9EC373FE}"/>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490936-E4E0-4B4A-8D97-63DA1B18998D}"/>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9549DF9-490C-4D2D-B84F-A38DA0771F85}"/>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636916-AB50-478A-86DE-05121BCF0057}"/>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472400E-F25B-4E11-9C50-B65DF6148F8F}"/>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4582AF-12BF-4989-8FE4-487F77B3EF4F}"/>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7C95405-A798-41FB-8CA7-DD9CFF1CB6BF}"/>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F6921B6-255F-4244-ADEC-548188B21FF2}"/>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8C65095-BA76-4D24-A6EE-2A595311097C}"/>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126878B-0F75-49E9-9ED8-E7E8EF013491}"/>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49813784-DDC7-415B-A5B6-5CE5355986E9}"/>
                </a:ext>
              </a:extLst>
            </p:cNvPr>
            <p:cNvCxnSpPr>
              <a:cxnSpLocks/>
            </p:cNvCxnSpPr>
            <p:nvPr/>
          </p:nvCxnSpPr>
          <p:spPr>
            <a:xfrm flipH="1">
              <a:off x="6256405" y="3566024"/>
              <a:ext cx="891389" cy="6277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728BC3C-808C-4E1D-9A22-D9E16D7A9F5E}"/>
                </a:ext>
              </a:extLst>
            </p:cNvPr>
            <p:cNvSpPr txBox="1"/>
            <p:nvPr/>
          </p:nvSpPr>
          <p:spPr>
            <a:xfrm>
              <a:off x="5636428" y="4139388"/>
              <a:ext cx="2253178" cy="338554"/>
            </a:xfrm>
            <a:prstGeom prst="rect">
              <a:avLst/>
            </a:prstGeom>
            <a:noFill/>
          </p:spPr>
          <p:txBody>
            <a:bodyPr wrap="square" rtlCol="0">
              <a:spAutoFit/>
            </a:bodyPr>
            <a:lstStyle/>
            <a:p>
              <a:r>
                <a:rPr lang="en-US" sz="1600">
                  <a:solidFill>
                    <a:srgbClr val="C00000"/>
                  </a:solidFill>
                </a:rPr>
                <a:t>Truth box</a:t>
              </a:r>
            </a:p>
          </p:txBody>
        </p:sp>
        <p:sp>
          <p:nvSpPr>
            <p:cNvPr id="31" name="TextBox 30">
              <a:extLst>
                <a:ext uri="{FF2B5EF4-FFF2-40B4-BE49-F238E27FC236}">
                  <a16:creationId xmlns:a16="http://schemas.microsoft.com/office/drawing/2014/main" id="{46F5814C-900E-465A-948D-5B4CC49F9533}"/>
                </a:ext>
              </a:extLst>
            </p:cNvPr>
            <p:cNvSpPr txBox="1"/>
            <p:nvPr/>
          </p:nvSpPr>
          <p:spPr>
            <a:xfrm>
              <a:off x="5489219" y="1654875"/>
              <a:ext cx="943029" cy="307777"/>
            </a:xfrm>
            <a:prstGeom prst="rect">
              <a:avLst/>
            </a:prstGeom>
            <a:noFill/>
          </p:spPr>
          <p:txBody>
            <a:bodyPr wrap="square" rtlCol="0">
              <a:spAutoFit/>
            </a:bodyPr>
            <a:lstStyle/>
            <a:p>
              <a:r>
                <a:rPr lang="en-US" sz="1400"/>
                <a:t>Grids</a:t>
              </a:r>
            </a:p>
          </p:txBody>
        </p:sp>
        <p:cxnSp>
          <p:nvCxnSpPr>
            <p:cNvPr id="32" name="Straight Connector 31">
              <a:extLst>
                <a:ext uri="{FF2B5EF4-FFF2-40B4-BE49-F238E27FC236}">
                  <a16:creationId xmlns:a16="http://schemas.microsoft.com/office/drawing/2014/main" id="{FEF2D509-AE9C-49B2-86E9-62DB63D67C33}"/>
                </a:ext>
              </a:extLst>
            </p:cNvPr>
            <p:cNvCxnSpPr>
              <a:cxnSpLocks/>
              <a:stCxn id="23" idx="3"/>
            </p:cNvCxnSpPr>
            <p:nvPr/>
          </p:nvCxnSpPr>
          <p:spPr>
            <a:xfrm>
              <a:off x="8989988" y="2550772"/>
              <a:ext cx="103261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71769CE-0A11-4953-A3FC-4E38934200B0}"/>
                </a:ext>
              </a:extLst>
            </p:cNvPr>
            <p:cNvSpPr txBox="1"/>
            <p:nvPr/>
          </p:nvSpPr>
          <p:spPr>
            <a:xfrm>
              <a:off x="10025181" y="2356236"/>
              <a:ext cx="1352132" cy="523220"/>
            </a:xfrm>
            <a:prstGeom prst="rect">
              <a:avLst/>
            </a:prstGeom>
            <a:noFill/>
          </p:spPr>
          <p:txBody>
            <a:bodyPr wrap="square" rtlCol="0">
              <a:spAutoFit/>
            </a:bodyPr>
            <a:lstStyle/>
            <a:p>
              <a:r>
                <a:rPr lang="en-US" sz="1400"/>
                <a:t>Anchor box có IoU cao nhất</a:t>
              </a:r>
            </a:p>
          </p:txBody>
        </p:sp>
        <p:sp>
          <p:nvSpPr>
            <p:cNvPr id="34" name="TextBox 33">
              <a:extLst>
                <a:ext uri="{FF2B5EF4-FFF2-40B4-BE49-F238E27FC236}">
                  <a16:creationId xmlns:a16="http://schemas.microsoft.com/office/drawing/2014/main" id="{3113A8EA-4174-4066-B19F-27108893DC22}"/>
                </a:ext>
              </a:extLst>
            </p:cNvPr>
            <p:cNvSpPr txBox="1"/>
            <p:nvPr/>
          </p:nvSpPr>
          <p:spPr>
            <a:xfrm>
              <a:off x="7659928" y="2600458"/>
              <a:ext cx="886505" cy="321380"/>
            </a:xfrm>
            <a:prstGeom prst="rect">
              <a:avLst/>
            </a:prstGeom>
            <a:noFill/>
          </p:spPr>
          <p:txBody>
            <a:bodyPr wrap="square" rtlCol="0">
              <a:spAutoFit/>
            </a:bodyPr>
            <a:lstStyle/>
            <a:p>
              <a:r>
                <a:rPr lang="en-US" sz="1200"/>
                <a:t>Cell i</a:t>
              </a:r>
            </a:p>
          </p:txBody>
        </p:sp>
        <p:sp>
          <p:nvSpPr>
            <p:cNvPr id="35" name="Oval 34">
              <a:extLst>
                <a:ext uri="{FF2B5EF4-FFF2-40B4-BE49-F238E27FC236}">
                  <a16:creationId xmlns:a16="http://schemas.microsoft.com/office/drawing/2014/main" id="{C8051793-3FBC-4274-84AC-566BFC2E3303}"/>
                </a:ext>
              </a:extLst>
            </p:cNvPr>
            <p:cNvSpPr/>
            <p:nvPr/>
          </p:nvSpPr>
          <p:spPr>
            <a:xfrm>
              <a:off x="7889606" y="2480046"/>
              <a:ext cx="70727" cy="70727"/>
            </a:xfrm>
            <a:prstGeom prst="ellips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023095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82AB270D-FE59-45F0-9A4B-FA4DB9F9FCE6}"/>
              </a:ext>
            </a:extLst>
          </p:cNvPr>
          <p:cNvGrpSpPr/>
          <p:nvPr/>
        </p:nvGrpSpPr>
        <p:grpSpPr>
          <a:xfrm>
            <a:off x="6167442" y="1735239"/>
            <a:ext cx="5888094" cy="3737785"/>
            <a:chOff x="5489219" y="740157"/>
            <a:chExt cx="5888094" cy="3737785"/>
          </a:xfrm>
        </p:grpSpPr>
        <p:sp>
          <p:nvSpPr>
            <p:cNvPr id="134" name="Frame 133">
              <a:extLst>
                <a:ext uri="{FF2B5EF4-FFF2-40B4-BE49-F238E27FC236}">
                  <a16:creationId xmlns:a16="http://schemas.microsoft.com/office/drawing/2014/main" id="{1F214878-C775-4C60-8A0A-CA9708FA80ED}"/>
                </a:ext>
              </a:extLst>
            </p:cNvPr>
            <p:cNvSpPr/>
            <p:nvPr/>
          </p:nvSpPr>
          <p:spPr>
            <a:xfrm>
              <a:off x="7500663" y="740157"/>
              <a:ext cx="820435" cy="3550504"/>
            </a:xfrm>
            <a:prstGeom prst="frame">
              <a:avLst>
                <a:gd name="adj1" fmla="val 2230"/>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136" name="Frame 135">
              <a:extLst>
                <a:ext uri="{FF2B5EF4-FFF2-40B4-BE49-F238E27FC236}">
                  <a16:creationId xmlns:a16="http://schemas.microsoft.com/office/drawing/2014/main" id="{2D4382CF-3382-4A4C-A9BC-46EB8845ADEF}"/>
                </a:ext>
              </a:extLst>
            </p:cNvPr>
            <p:cNvSpPr/>
            <p:nvPr/>
          </p:nvSpPr>
          <p:spPr>
            <a:xfrm>
              <a:off x="6380316" y="1702704"/>
              <a:ext cx="3116093" cy="1645863"/>
            </a:xfrm>
            <a:prstGeom prst="frame">
              <a:avLst>
                <a:gd name="adj1" fmla="val 941"/>
              </a:avLst>
            </a:prstGeom>
            <a:solidFill>
              <a:srgbClr val="00B0F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55" name="Frame 254">
              <a:extLst>
                <a:ext uri="{FF2B5EF4-FFF2-40B4-BE49-F238E27FC236}">
                  <a16:creationId xmlns:a16="http://schemas.microsoft.com/office/drawing/2014/main" id="{77144882-B1E5-4837-A2C6-E842249F5E6B}"/>
                </a:ext>
              </a:extLst>
            </p:cNvPr>
            <p:cNvSpPr/>
            <p:nvPr/>
          </p:nvSpPr>
          <p:spPr>
            <a:xfrm>
              <a:off x="6906511" y="1351947"/>
              <a:ext cx="2083477" cy="2397651"/>
            </a:xfrm>
            <a:prstGeom prst="frame">
              <a:avLst>
                <a:gd name="adj1" fmla="val 2638"/>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56" name="Frame 255">
              <a:extLst>
                <a:ext uri="{FF2B5EF4-FFF2-40B4-BE49-F238E27FC236}">
                  <a16:creationId xmlns:a16="http://schemas.microsoft.com/office/drawing/2014/main" id="{9A1D64AB-90D0-486E-AC68-D921D8572CC2}"/>
                </a:ext>
              </a:extLst>
            </p:cNvPr>
            <p:cNvSpPr/>
            <p:nvPr/>
          </p:nvSpPr>
          <p:spPr>
            <a:xfrm>
              <a:off x="7050213" y="1591220"/>
              <a:ext cx="1744223" cy="1875536"/>
            </a:xfrm>
            <a:prstGeom prst="frame">
              <a:avLst>
                <a:gd name="adj1" fmla="val 2638"/>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grpSp>
          <p:nvGrpSpPr>
            <p:cNvPr id="257" name="Group 256">
              <a:extLst>
                <a:ext uri="{FF2B5EF4-FFF2-40B4-BE49-F238E27FC236}">
                  <a16:creationId xmlns:a16="http://schemas.microsoft.com/office/drawing/2014/main" id="{C23ED6E0-F67B-4D6E-8706-CC9FD2F6CB23}"/>
                </a:ext>
              </a:extLst>
            </p:cNvPr>
            <p:cNvGrpSpPr/>
            <p:nvPr/>
          </p:nvGrpSpPr>
          <p:grpSpPr>
            <a:xfrm>
              <a:off x="7362968" y="1178983"/>
              <a:ext cx="0" cy="2938714"/>
              <a:chOff x="6353937" y="2244852"/>
              <a:chExt cx="0" cy="2532888"/>
            </a:xfrm>
          </p:grpSpPr>
          <p:cxnSp>
            <p:nvCxnSpPr>
              <p:cNvPr id="343" name="Straight Connector 342">
                <a:extLst>
                  <a:ext uri="{FF2B5EF4-FFF2-40B4-BE49-F238E27FC236}">
                    <a16:creationId xmlns:a16="http://schemas.microsoft.com/office/drawing/2014/main" id="{1DA098CF-E1EB-447C-AC56-C7C956FBD7C7}"/>
                  </a:ext>
                </a:extLst>
              </p:cNvPr>
              <p:cNvCxnSpPr>
                <a:cxnSpLocks/>
              </p:cNvCxnSpPr>
              <p:nvPr/>
            </p:nvCxnSpPr>
            <p:spPr>
              <a:xfrm>
                <a:off x="6353937" y="22448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5211E767-BE58-428A-95F6-34BFED0F7FF8}"/>
                  </a:ext>
                </a:extLst>
              </p:cNvPr>
              <p:cNvCxnSpPr>
                <a:cxnSpLocks/>
              </p:cNvCxnSpPr>
              <p:nvPr/>
            </p:nvCxnSpPr>
            <p:spPr>
              <a:xfrm>
                <a:off x="6353937" y="23477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A5052D2F-55C1-4B97-AD86-7420E8D45BF4}"/>
                  </a:ext>
                </a:extLst>
              </p:cNvPr>
              <p:cNvCxnSpPr>
                <a:cxnSpLocks/>
              </p:cNvCxnSpPr>
              <p:nvPr/>
            </p:nvCxnSpPr>
            <p:spPr>
              <a:xfrm>
                <a:off x="6353937" y="24505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CC0FD7D2-FE3D-4726-A481-FE34370F2249}"/>
                  </a:ext>
                </a:extLst>
              </p:cNvPr>
              <p:cNvCxnSpPr>
                <a:cxnSpLocks/>
              </p:cNvCxnSpPr>
              <p:nvPr/>
            </p:nvCxnSpPr>
            <p:spPr>
              <a:xfrm>
                <a:off x="6353937" y="25534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FF63E36E-01A3-41AF-979C-13235635CA80}"/>
                  </a:ext>
                </a:extLst>
              </p:cNvPr>
              <p:cNvCxnSpPr>
                <a:cxnSpLocks/>
              </p:cNvCxnSpPr>
              <p:nvPr/>
            </p:nvCxnSpPr>
            <p:spPr>
              <a:xfrm>
                <a:off x="6353937" y="26563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261C14F3-10F2-4D21-B1C0-2F4CC073E857}"/>
                  </a:ext>
                </a:extLst>
              </p:cNvPr>
              <p:cNvCxnSpPr>
                <a:cxnSpLocks/>
              </p:cNvCxnSpPr>
              <p:nvPr/>
            </p:nvCxnSpPr>
            <p:spPr>
              <a:xfrm>
                <a:off x="6353937" y="27592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F71B0933-1E51-4F35-BD0D-B0C9C5F338BF}"/>
                  </a:ext>
                </a:extLst>
              </p:cNvPr>
              <p:cNvCxnSpPr>
                <a:cxnSpLocks/>
              </p:cNvCxnSpPr>
              <p:nvPr/>
            </p:nvCxnSpPr>
            <p:spPr>
              <a:xfrm>
                <a:off x="6353937" y="28620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6E23995A-6090-4296-8311-3E27111B91EC}"/>
                  </a:ext>
                </a:extLst>
              </p:cNvPr>
              <p:cNvCxnSpPr>
                <a:cxnSpLocks/>
              </p:cNvCxnSpPr>
              <p:nvPr/>
            </p:nvCxnSpPr>
            <p:spPr>
              <a:xfrm>
                <a:off x="6353937" y="29649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7C3F49AA-FE3D-4FEA-BC99-B7BB4235BA7F}"/>
                  </a:ext>
                </a:extLst>
              </p:cNvPr>
              <p:cNvCxnSpPr>
                <a:cxnSpLocks/>
              </p:cNvCxnSpPr>
              <p:nvPr/>
            </p:nvCxnSpPr>
            <p:spPr>
              <a:xfrm>
                <a:off x="6353937" y="30678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2CEE9ABE-7BC0-4082-9F69-982CCCDA96FD}"/>
                  </a:ext>
                </a:extLst>
              </p:cNvPr>
              <p:cNvCxnSpPr>
                <a:cxnSpLocks/>
              </p:cNvCxnSpPr>
              <p:nvPr/>
            </p:nvCxnSpPr>
            <p:spPr>
              <a:xfrm>
                <a:off x="6353937" y="31706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7F9A19E2-044C-4CD7-A441-D096091799D4}"/>
                  </a:ext>
                </a:extLst>
              </p:cNvPr>
              <p:cNvCxnSpPr>
                <a:cxnSpLocks/>
              </p:cNvCxnSpPr>
              <p:nvPr/>
            </p:nvCxnSpPr>
            <p:spPr>
              <a:xfrm>
                <a:off x="6353937" y="32735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1EDB2FB2-A408-47E8-B1CA-722C905DC9DD}"/>
                  </a:ext>
                </a:extLst>
              </p:cNvPr>
              <p:cNvCxnSpPr>
                <a:cxnSpLocks/>
              </p:cNvCxnSpPr>
              <p:nvPr/>
            </p:nvCxnSpPr>
            <p:spPr>
              <a:xfrm>
                <a:off x="6353937" y="33764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37D6C3CB-B984-4979-A884-D334E46ED94E}"/>
                  </a:ext>
                </a:extLst>
              </p:cNvPr>
              <p:cNvCxnSpPr>
                <a:cxnSpLocks/>
              </p:cNvCxnSpPr>
              <p:nvPr/>
            </p:nvCxnSpPr>
            <p:spPr>
              <a:xfrm>
                <a:off x="6353937" y="34792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4C7B4118-DEF4-466C-A075-459BC7F445DD}"/>
                  </a:ext>
                </a:extLst>
              </p:cNvPr>
              <p:cNvCxnSpPr>
                <a:cxnSpLocks/>
              </p:cNvCxnSpPr>
              <p:nvPr/>
            </p:nvCxnSpPr>
            <p:spPr>
              <a:xfrm>
                <a:off x="6353937" y="35821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749FADC5-CF22-4AB4-A8F5-0AA7420F675A}"/>
                  </a:ext>
                </a:extLst>
              </p:cNvPr>
              <p:cNvCxnSpPr>
                <a:cxnSpLocks/>
              </p:cNvCxnSpPr>
              <p:nvPr/>
            </p:nvCxnSpPr>
            <p:spPr>
              <a:xfrm>
                <a:off x="6353937" y="36850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7D1B071A-602B-4391-9D15-05F0BCE852E7}"/>
                  </a:ext>
                </a:extLst>
              </p:cNvPr>
              <p:cNvCxnSpPr>
                <a:cxnSpLocks/>
              </p:cNvCxnSpPr>
              <p:nvPr/>
            </p:nvCxnSpPr>
            <p:spPr>
              <a:xfrm>
                <a:off x="6353937" y="37879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283D31CE-EDF2-443E-BE9E-7EA1FD2D431A}"/>
                  </a:ext>
                </a:extLst>
              </p:cNvPr>
              <p:cNvCxnSpPr>
                <a:cxnSpLocks/>
              </p:cNvCxnSpPr>
              <p:nvPr/>
            </p:nvCxnSpPr>
            <p:spPr>
              <a:xfrm>
                <a:off x="6353937" y="38907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2350F49-2FF6-4805-A845-DC88E699DBF3}"/>
                  </a:ext>
                </a:extLst>
              </p:cNvPr>
              <p:cNvCxnSpPr>
                <a:cxnSpLocks/>
              </p:cNvCxnSpPr>
              <p:nvPr/>
            </p:nvCxnSpPr>
            <p:spPr>
              <a:xfrm>
                <a:off x="6353937" y="39936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E8E2054D-5F81-43C5-BD4A-E86CBBD10DB2}"/>
                  </a:ext>
                </a:extLst>
              </p:cNvPr>
              <p:cNvCxnSpPr>
                <a:cxnSpLocks/>
              </p:cNvCxnSpPr>
              <p:nvPr/>
            </p:nvCxnSpPr>
            <p:spPr>
              <a:xfrm>
                <a:off x="6353937" y="40965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22232D9-50DA-4F5A-AA57-E4CC13E1E376}"/>
                  </a:ext>
                </a:extLst>
              </p:cNvPr>
              <p:cNvCxnSpPr>
                <a:cxnSpLocks/>
              </p:cNvCxnSpPr>
              <p:nvPr/>
            </p:nvCxnSpPr>
            <p:spPr>
              <a:xfrm>
                <a:off x="6353937" y="41993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DD5A2A6D-009F-4B2D-AB74-A046A82B78D5}"/>
                  </a:ext>
                </a:extLst>
              </p:cNvPr>
              <p:cNvCxnSpPr>
                <a:cxnSpLocks/>
              </p:cNvCxnSpPr>
              <p:nvPr/>
            </p:nvCxnSpPr>
            <p:spPr>
              <a:xfrm>
                <a:off x="6353937" y="4302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5ABA017E-E29E-47C0-BE1A-E326190A3B55}"/>
                  </a:ext>
                </a:extLst>
              </p:cNvPr>
              <p:cNvCxnSpPr>
                <a:cxnSpLocks/>
              </p:cNvCxnSpPr>
              <p:nvPr/>
            </p:nvCxnSpPr>
            <p:spPr>
              <a:xfrm>
                <a:off x="6353937" y="4405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349CB2A1-BB08-4C60-ACB1-5E3AE0EA33F8}"/>
                  </a:ext>
                </a:extLst>
              </p:cNvPr>
              <p:cNvCxnSpPr>
                <a:cxnSpLocks/>
              </p:cNvCxnSpPr>
              <p:nvPr/>
            </p:nvCxnSpPr>
            <p:spPr>
              <a:xfrm>
                <a:off x="6353937" y="4507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2BA43661-B540-4B5F-93D3-D7B23B328A80}"/>
                  </a:ext>
                </a:extLst>
              </p:cNvPr>
              <p:cNvCxnSpPr>
                <a:cxnSpLocks/>
              </p:cNvCxnSpPr>
              <p:nvPr/>
            </p:nvCxnSpPr>
            <p:spPr>
              <a:xfrm>
                <a:off x="6353937" y="4610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E60C141F-3C47-4833-8E8F-FF6667F89B5A}"/>
                  </a:ext>
                </a:extLst>
              </p:cNvPr>
              <p:cNvCxnSpPr>
                <a:cxnSpLocks/>
              </p:cNvCxnSpPr>
              <p:nvPr/>
            </p:nvCxnSpPr>
            <p:spPr>
              <a:xfrm>
                <a:off x="6353937" y="4713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EE7DB07D-5102-4852-9389-BA34AFCD7A51}"/>
                </a:ext>
              </a:extLst>
            </p:cNvPr>
            <p:cNvGrpSpPr/>
            <p:nvPr/>
          </p:nvGrpSpPr>
          <p:grpSpPr>
            <a:xfrm>
              <a:off x="8554574" y="1178983"/>
              <a:ext cx="729" cy="2938714"/>
              <a:chOff x="6506337" y="2397252"/>
              <a:chExt cx="628" cy="2532888"/>
            </a:xfrm>
          </p:grpSpPr>
          <p:cxnSp>
            <p:nvCxnSpPr>
              <p:cNvPr id="318" name="Straight Connector 317">
                <a:extLst>
                  <a:ext uri="{FF2B5EF4-FFF2-40B4-BE49-F238E27FC236}">
                    <a16:creationId xmlns:a16="http://schemas.microsoft.com/office/drawing/2014/main" id="{8AF35228-9724-4798-907B-68E9CBAC8987}"/>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4E91C3BD-D060-4362-901B-EE26F2AFA447}"/>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C2706C3F-8EB1-471B-83A4-0AD105156D07}"/>
                  </a:ext>
                </a:extLst>
              </p:cNvPr>
              <p:cNvCxnSpPr>
                <a:cxnSpLocks/>
              </p:cNvCxnSpPr>
              <p:nvPr/>
            </p:nvCxnSpPr>
            <p:spPr>
              <a:xfrm>
                <a:off x="6506965"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E75F4837-7E38-409F-ACE1-33DCB451C805}"/>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34E3586-172F-4666-A5C8-2CC3C943F334}"/>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F3477DDD-8B48-4C0A-92AB-8AEE25A748A7}"/>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CE19DD6-62D3-4B8D-A330-ED36F30ED1CD}"/>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592CBA2-628B-423D-9D57-E755158A0B63}"/>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0EB41F3-5B9E-43D8-948E-977B13E5283B}"/>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7871A5E1-8CD1-4576-9520-5AD871F7575E}"/>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0BD96B6-AB5D-4D9F-AAE6-0AF58264CF08}"/>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4D258538-CCA4-407B-BDC4-DD167FF8EF38}"/>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63024383-2169-4FFA-B771-CFE34D9C2DDF}"/>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054D2915-6E9F-488C-8776-AD76AB87D760}"/>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FF145901-6C25-4C74-997B-1F08B5F071BA}"/>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126B8DB-5CD2-4424-A2A2-C838E771C64F}"/>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787543D5-4375-4371-A6C9-5410BA8685E8}"/>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4146EA04-F533-4499-BE69-A279183DA4DD}"/>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A9C10AF4-A4D7-4C92-B509-8F8144FBA39C}"/>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CC66882C-4BC7-4783-A778-AAFF647AC649}"/>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D0DBD8AA-889F-4E56-9942-CAFD955104B7}"/>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6496FDA-5DD1-425E-A15A-CEBF1EA7B52E}"/>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FC2D36EB-047E-4F03-80AB-A169537F12EF}"/>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963C562E-16A6-42D2-B528-6BECB2BB7872}"/>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3E4C058C-C870-4CE1-9A65-4FC1A90B33FC}"/>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59277B8A-D3AD-4BFF-81C8-B2916F8EFCD1}"/>
                </a:ext>
              </a:extLst>
            </p:cNvPr>
            <p:cNvGrpSpPr/>
            <p:nvPr/>
          </p:nvGrpSpPr>
          <p:grpSpPr>
            <a:xfrm rot="16200000">
              <a:off x="7617439" y="397153"/>
              <a:ext cx="0" cy="2938714"/>
              <a:chOff x="6506337" y="2397252"/>
              <a:chExt cx="0" cy="2532888"/>
            </a:xfrm>
          </p:grpSpPr>
          <p:cxnSp>
            <p:nvCxnSpPr>
              <p:cNvPr id="293" name="Straight Connector 292">
                <a:extLst>
                  <a:ext uri="{FF2B5EF4-FFF2-40B4-BE49-F238E27FC236}">
                    <a16:creationId xmlns:a16="http://schemas.microsoft.com/office/drawing/2014/main" id="{AF4D0985-0EC7-40A0-80DA-E7434758084C}"/>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EC1D673A-A376-4A8E-A231-7CC54205427C}"/>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8889F31-FF76-4D02-84D5-CA5E51E7C314}"/>
                  </a:ext>
                </a:extLst>
              </p:cNvPr>
              <p:cNvCxnSpPr>
                <a:cxnSpLocks/>
              </p:cNvCxnSpPr>
              <p:nvPr/>
            </p:nvCxnSpPr>
            <p:spPr>
              <a:xfrm>
                <a:off x="6506337"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7AD0BE2E-60DD-4EFA-801F-E583C00A0211}"/>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9A74C66-D0B5-4E2E-B926-FE52410DDBD3}"/>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9C56982E-72E3-4A2A-BCA6-BCF96ACAA159}"/>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FBEE889A-31FF-4572-BE02-E622EA8C95F3}"/>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10922C1-0E19-45D6-A774-4191D336CCDB}"/>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EB952BD6-C7E4-4794-9271-C315AC5D853C}"/>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3F6F930-4BFD-4B7F-AB9F-63F36D922D3C}"/>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B33C4E1E-88F8-4F81-BBF1-70DD92939EBD}"/>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C5DE928C-077B-414D-93C3-305A3AF2574B}"/>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2E3965F4-51D8-4C27-B73D-119A66EFF3D7}"/>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4BD1F2AF-FD62-4E8F-A7C2-34446804C12F}"/>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AD8BD5A2-9CCE-48B1-A827-70104DCD587A}"/>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FDC2E86-E80C-439E-BB58-870D5CF2CE50}"/>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95434562-CA42-4AB3-9D50-3986BA90E5A1}"/>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82C1B06-4342-4245-A1B3-E0232B9E89A9}"/>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4F83D8DD-07A6-4538-AB73-A3567C575232}"/>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01E5A0C-44E3-4EDB-A514-8E466FEE2A60}"/>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DC72FD3-3673-4A3D-8FF3-7FE7875368FE}"/>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7AD11C2D-4896-40BE-9B31-ACED4E7BDD34}"/>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D8F9B5B-14D6-456A-9DBD-D3511F8AE0A1}"/>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AFA1213-F16F-4690-B99B-68F7D970C068}"/>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1A64FA57-D7D4-45A8-87B3-2081BE3CF467}"/>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40F9CBD5-5FCD-42FE-B79B-3009D111E29D}"/>
                </a:ext>
              </a:extLst>
            </p:cNvPr>
            <p:cNvGrpSpPr/>
            <p:nvPr/>
          </p:nvGrpSpPr>
          <p:grpSpPr>
            <a:xfrm rot="16200000">
              <a:off x="7580307" y="1815822"/>
              <a:ext cx="0" cy="2938714"/>
              <a:chOff x="6506337" y="2397252"/>
              <a:chExt cx="0" cy="2532888"/>
            </a:xfrm>
          </p:grpSpPr>
          <p:cxnSp>
            <p:nvCxnSpPr>
              <p:cNvPr id="268" name="Straight Connector 267">
                <a:extLst>
                  <a:ext uri="{FF2B5EF4-FFF2-40B4-BE49-F238E27FC236}">
                    <a16:creationId xmlns:a16="http://schemas.microsoft.com/office/drawing/2014/main" id="{7BD92D69-D3F8-4D8A-93F9-C07A3D5646CC}"/>
                  </a:ext>
                </a:extLst>
              </p:cNvPr>
              <p:cNvCxnSpPr>
                <a:cxnSpLocks/>
              </p:cNvCxnSpPr>
              <p:nvPr/>
            </p:nvCxnSpPr>
            <p:spPr>
              <a:xfrm>
                <a:off x="6506337" y="23972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7D5ABDD9-AAFA-4CEE-8772-855AF313E1F0}"/>
                  </a:ext>
                </a:extLst>
              </p:cNvPr>
              <p:cNvCxnSpPr>
                <a:cxnSpLocks/>
              </p:cNvCxnSpPr>
              <p:nvPr/>
            </p:nvCxnSpPr>
            <p:spPr>
              <a:xfrm>
                <a:off x="6506337" y="25001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8411337-365A-4B5A-8923-583853F6074E}"/>
                  </a:ext>
                </a:extLst>
              </p:cNvPr>
              <p:cNvCxnSpPr>
                <a:cxnSpLocks/>
              </p:cNvCxnSpPr>
              <p:nvPr/>
            </p:nvCxnSpPr>
            <p:spPr>
              <a:xfrm>
                <a:off x="6506337" y="26029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9A885A2-AAC8-485A-9B97-9A754F49EF48}"/>
                  </a:ext>
                </a:extLst>
              </p:cNvPr>
              <p:cNvCxnSpPr>
                <a:cxnSpLocks/>
              </p:cNvCxnSpPr>
              <p:nvPr/>
            </p:nvCxnSpPr>
            <p:spPr>
              <a:xfrm>
                <a:off x="6506337" y="27058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A3670027-673D-4F36-9729-6B592B8D800C}"/>
                  </a:ext>
                </a:extLst>
              </p:cNvPr>
              <p:cNvCxnSpPr>
                <a:cxnSpLocks/>
              </p:cNvCxnSpPr>
              <p:nvPr/>
            </p:nvCxnSpPr>
            <p:spPr>
              <a:xfrm>
                <a:off x="6506337" y="28087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0BE01E7D-C7E9-448C-822B-828E8E46D3A8}"/>
                  </a:ext>
                </a:extLst>
              </p:cNvPr>
              <p:cNvCxnSpPr>
                <a:cxnSpLocks/>
              </p:cNvCxnSpPr>
              <p:nvPr/>
            </p:nvCxnSpPr>
            <p:spPr>
              <a:xfrm>
                <a:off x="6506337" y="29116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3515B94-4EE1-415F-A99A-72E6FC70C5FA}"/>
                  </a:ext>
                </a:extLst>
              </p:cNvPr>
              <p:cNvCxnSpPr>
                <a:cxnSpLocks/>
              </p:cNvCxnSpPr>
              <p:nvPr/>
            </p:nvCxnSpPr>
            <p:spPr>
              <a:xfrm>
                <a:off x="6506337" y="30144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6B4845E2-7F3E-4C5B-9E69-617AE4B2E811}"/>
                  </a:ext>
                </a:extLst>
              </p:cNvPr>
              <p:cNvCxnSpPr>
                <a:cxnSpLocks/>
              </p:cNvCxnSpPr>
              <p:nvPr/>
            </p:nvCxnSpPr>
            <p:spPr>
              <a:xfrm>
                <a:off x="6506337" y="31173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5E516E22-9F11-4A59-8494-6A8608980706}"/>
                  </a:ext>
                </a:extLst>
              </p:cNvPr>
              <p:cNvCxnSpPr>
                <a:cxnSpLocks/>
              </p:cNvCxnSpPr>
              <p:nvPr/>
            </p:nvCxnSpPr>
            <p:spPr>
              <a:xfrm>
                <a:off x="6506337" y="32202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AB880327-13F1-4206-877A-531F5510CBB6}"/>
                  </a:ext>
                </a:extLst>
              </p:cNvPr>
              <p:cNvCxnSpPr>
                <a:cxnSpLocks/>
              </p:cNvCxnSpPr>
              <p:nvPr/>
            </p:nvCxnSpPr>
            <p:spPr>
              <a:xfrm>
                <a:off x="6506337" y="33230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6FB7B040-4CA6-4572-93C8-D4191CC759F1}"/>
                  </a:ext>
                </a:extLst>
              </p:cNvPr>
              <p:cNvCxnSpPr>
                <a:cxnSpLocks/>
              </p:cNvCxnSpPr>
              <p:nvPr/>
            </p:nvCxnSpPr>
            <p:spPr>
              <a:xfrm>
                <a:off x="6506337" y="34259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B2BFEE50-DF75-4886-9458-64A205166443}"/>
                  </a:ext>
                </a:extLst>
              </p:cNvPr>
              <p:cNvCxnSpPr>
                <a:cxnSpLocks/>
              </p:cNvCxnSpPr>
              <p:nvPr/>
            </p:nvCxnSpPr>
            <p:spPr>
              <a:xfrm>
                <a:off x="6506337" y="35288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1F5C970-3204-43EC-81F7-452097AAF554}"/>
                  </a:ext>
                </a:extLst>
              </p:cNvPr>
              <p:cNvCxnSpPr>
                <a:cxnSpLocks/>
              </p:cNvCxnSpPr>
              <p:nvPr/>
            </p:nvCxnSpPr>
            <p:spPr>
              <a:xfrm>
                <a:off x="6506337" y="36316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B462A81-C380-48A0-A95C-35EFDC787963}"/>
                  </a:ext>
                </a:extLst>
              </p:cNvPr>
              <p:cNvCxnSpPr>
                <a:cxnSpLocks/>
              </p:cNvCxnSpPr>
              <p:nvPr/>
            </p:nvCxnSpPr>
            <p:spPr>
              <a:xfrm>
                <a:off x="6506337" y="37345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C7548181-8A07-4302-A819-2E5DF660311F}"/>
                  </a:ext>
                </a:extLst>
              </p:cNvPr>
              <p:cNvCxnSpPr>
                <a:cxnSpLocks/>
              </p:cNvCxnSpPr>
              <p:nvPr/>
            </p:nvCxnSpPr>
            <p:spPr>
              <a:xfrm>
                <a:off x="6506337" y="38374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470BCCEA-89AC-4B4F-9F17-BEC0F9F304B5}"/>
                  </a:ext>
                </a:extLst>
              </p:cNvPr>
              <p:cNvCxnSpPr>
                <a:cxnSpLocks/>
              </p:cNvCxnSpPr>
              <p:nvPr/>
            </p:nvCxnSpPr>
            <p:spPr>
              <a:xfrm>
                <a:off x="6506337" y="394030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7DCA281D-CF10-4288-9F6C-84AEA28CFE24}"/>
                  </a:ext>
                </a:extLst>
              </p:cNvPr>
              <p:cNvCxnSpPr>
                <a:cxnSpLocks/>
              </p:cNvCxnSpPr>
              <p:nvPr/>
            </p:nvCxnSpPr>
            <p:spPr>
              <a:xfrm>
                <a:off x="6506337" y="404317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ED8B1F6-0B94-453C-AB56-8671926802E3}"/>
                  </a:ext>
                </a:extLst>
              </p:cNvPr>
              <p:cNvCxnSpPr>
                <a:cxnSpLocks/>
              </p:cNvCxnSpPr>
              <p:nvPr/>
            </p:nvCxnSpPr>
            <p:spPr>
              <a:xfrm>
                <a:off x="6506337" y="414604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27B4D8FB-9DC2-4008-955B-E935A5E1CED9}"/>
                  </a:ext>
                </a:extLst>
              </p:cNvPr>
              <p:cNvCxnSpPr>
                <a:cxnSpLocks/>
              </p:cNvCxnSpPr>
              <p:nvPr/>
            </p:nvCxnSpPr>
            <p:spPr>
              <a:xfrm>
                <a:off x="6506337" y="424891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9636851-3DBC-479D-B921-7FFB5602660B}"/>
                  </a:ext>
                </a:extLst>
              </p:cNvPr>
              <p:cNvCxnSpPr>
                <a:cxnSpLocks/>
              </p:cNvCxnSpPr>
              <p:nvPr/>
            </p:nvCxnSpPr>
            <p:spPr>
              <a:xfrm>
                <a:off x="6506337" y="435178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9F60FDE7-2652-4098-9AED-B1655F940D9F}"/>
                  </a:ext>
                </a:extLst>
              </p:cNvPr>
              <p:cNvCxnSpPr>
                <a:cxnSpLocks/>
              </p:cNvCxnSpPr>
              <p:nvPr/>
            </p:nvCxnSpPr>
            <p:spPr>
              <a:xfrm>
                <a:off x="6506337" y="445465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785146AB-56A1-4BFA-B1E8-69462B5AAEFA}"/>
                  </a:ext>
                </a:extLst>
              </p:cNvPr>
              <p:cNvCxnSpPr>
                <a:cxnSpLocks/>
              </p:cNvCxnSpPr>
              <p:nvPr/>
            </p:nvCxnSpPr>
            <p:spPr>
              <a:xfrm>
                <a:off x="6506337" y="455752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C256B05B-0A85-48AB-8777-BF22CA14A1D9}"/>
                  </a:ext>
                </a:extLst>
              </p:cNvPr>
              <p:cNvCxnSpPr>
                <a:cxnSpLocks/>
              </p:cNvCxnSpPr>
              <p:nvPr/>
            </p:nvCxnSpPr>
            <p:spPr>
              <a:xfrm>
                <a:off x="6506337" y="466039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A75CEB8D-A90F-4597-8E50-C531B317CA94}"/>
                  </a:ext>
                </a:extLst>
              </p:cNvPr>
              <p:cNvCxnSpPr>
                <a:cxnSpLocks/>
              </p:cNvCxnSpPr>
              <p:nvPr/>
            </p:nvCxnSpPr>
            <p:spPr>
              <a:xfrm>
                <a:off x="6506337" y="476326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F5425A3-B90E-493F-AD5C-8A0FA0161E01}"/>
                  </a:ext>
                </a:extLst>
              </p:cNvPr>
              <p:cNvCxnSpPr>
                <a:cxnSpLocks/>
              </p:cNvCxnSpPr>
              <p:nvPr/>
            </p:nvCxnSpPr>
            <p:spPr>
              <a:xfrm>
                <a:off x="6506337" y="4866132"/>
                <a:ext cx="0" cy="64008"/>
              </a:xfrm>
              <a:prstGeom prst="line">
                <a:avLst/>
              </a:prstGeom>
              <a:ln w="12700">
                <a:solidFill>
                  <a:srgbClr val="353535"/>
                </a:solidFill>
              </a:ln>
            </p:spPr>
            <p:style>
              <a:lnRef idx="1">
                <a:schemeClr val="accent1"/>
              </a:lnRef>
              <a:fillRef idx="0">
                <a:schemeClr val="accent1"/>
              </a:fillRef>
              <a:effectRef idx="0">
                <a:schemeClr val="accent1"/>
              </a:effectRef>
              <a:fontRef idx="minor">
                <a:schemeClr val="tx1"/>
              </a:fontRef>
            </p:style>
          </p:cxnSp>
        </p:grpSp>
        <p:cxnSp>
          <p:nvCxnSpPr>
            <p:cNvPr id="261" name="Straight Connector 260">
              <a:extLst>
                <a:ext uri="{FF2B5EF4-FFF2-40B4-BE49-F238E27FC236}">
                  <a16:creationId xmlns:a16="http://schemas.microsoft.com/office/drawing/2014/main" id="{51C4B0BB-11DE-4011-9603-7D661536B245}"/>
                </a:ext>
              </a:extLst>
            </p:cNvPr>
            <p:cNvCxnSpPr>
              <a:cxnSpLocks/>
            </p:cNvCxnSpPr>
            <p:nvPr/>
          </p:nvCxnSpPr>
          <p:spPr>
            <a:xfrm flipH="1">
              <a:off x="6256405" y="3566024"/>
              <a:ext cx="891389" cy="62770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E70D38FB-174F-43D8-9DFC-07E05903A6C3}"/>
                </a:ext>
              </a:extLst>
            </p:cNvPr>
            <p:cNvSpPr txBox="1"/>
            <p:nvPr/>
          </p:nvSpPr>
          <p:spPr>
            <a:xfrm>
              <a:off x="5636428" y="4139388"/>
              <a:ext cx="2253178" cy="338554"/>
            </a:xfrm>
            <a:prstGeom prst="rect">
              <a:avLst/>
            </a:prstGeom>
            <a:noFill/>
          </p:spPr>
          <p:txBody>
            <a:bodyPr wrap="square" rtlCol="0">
              <a:spAutoFit/>
            </a:bodyPr>
            <a:lstStyle/>
            <a:p>
              <a:r>
                <a:rPr lang="en-US" sz="1600">
                  <a:solidFill>
                    <a:srgbClr val="C00000"/>
                  </a:solidFill>
                </a:rPr>
                <a:t>Truth box</a:t>
              </a:r>
            </a:p>
          </p:txBody>
        </p:sp>
        <p:sp>
          <p:nvSpPr>
            <p:cNvPr id="263" name="TextBox 262">
              <a:extLst>
                <a:ext uri="{FF2B5EF4-FFF2-40B4-BE49-F238E27FC236}">
                  <a16:creationId xmlns:a16="http://schemas.microsoft.com/office/drawing/2014/main" id="{CBCED1C6-A630-42D5-8F92-E823ACB61025}"/>
                </a:ext>
              </a:extLst>
            </p:cNvPr>
            <p:cNvSpPr txBox="1"/>
            <p:nvPr/>
          </p:nvSpPr>
          <p:spPr>
            <a:xfrm>
              <a:off x="5489219" y="1654875"/>
              <a:ext cx="943029" cy="307777"/>
            </a:xfrm>
            <a:prstGeom prst="rect">
              <a:avLst/>
            </a:prstGeom>
            <a:noFill/>
          </p:spPr>
          <p:txBody>
            <a:bodyPr wrap="square" rtlCol="0">
              <a:spAutoFit/>
            </a:bodyPr>
            <a:lstStyle/>
            <a:p>
              <a:r>
                <a:rPr lang="en-US" sz="1400"/>
                <a:t>Grids</a:t>
              </a:r>
            </a:p>
          </p:txBody>
        </p:sp>
        <p:cxnSp>
          <p:nvCxnSpPr>
            <p:cNvPr id="264" name="Straight Connector 263">
              <a:extLst>
                <a:ext uri="{FF2B5EF4-FFF2-40B4-BE49-F238E27FC236}">
                  <a16:creationId xmlns:a16="http://schemas.microsoft.com/office/drawing/2014/main" id="{90EC3E24-45C5-4204-BC43-E4679604208B}"/>
                </a:ext>
              </a:extLst>
            </p:cNvPr>
            <p:cNvCxnSpPr>
              <a:cxnSpLocks/>
              <a:stCxn id="255" idx="3"/>
            </p:cNvCxnSpPr>
            <p:nvPr/>
          </p:nvCxnSpPr>
          <p:spPr>
            <a:xfrm>
              <a:off x="8989988" y="2550772"/>
              <a:ext cx="103261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E0ACB83-5BCA-4E4B-95A2-BC4B6DC410F2}"/>
                </a:ext>
              </a:extLst>
            </p:cNvPr>
            <p:cNvSpPr txBox="1"/>
            <p:nvPr/>
          </p:nvSpPr>
          <p:spPr>
            <a:xfrm>
              <a:off x="10025181" y="2356236"/>
              <a:ext cx="1352132" cy="523220"/>
            </a:xfrm>
            <a:prstGeom prst="rect">
              <a:avLst/>
            </a:prstGeom>
            <a:noFill/>
          </p:spPr>
          <p:txBody>
            <a:bodyPr wrap="square" rtlCol="0">
              <a:spAutoFit/>
            </a:bodyPr>
            <a:lstStyle/>
            <a:p>
              <a:r>
                <a:rPr lang="en-US" sz="1400"/>
                <a:t>Anchor box có IoU cao nhất</a:t>
              </a:r>
            </a:p>
          </p:txBody>
        </p:sp>
        <p:sp>
          <p:nvSpPr>
            <p:cNvPr id="266" name="TextBox 265">
              <a:extLst>
                <a:ext uri="{FF2B5EF4-FFF2-40B4-BE49-F238E27FC236}">
                  <a16:creationId xmlns:a16="http://schemas.microsoft.com/office/drawing/2014/main" id="{4E743518-A9FE-43D1-A11D-4DA1F0080464}"/>
                </a:ext>
              </a:extLst>
            </p:cNvPr>
            <p:cNvSpPr txBox="1"/>
            <p:nvPr/>
          </p:nvSpPr>
          <p:spPr>
            <a:xfrm>
              <a:off x="7659928" y="2600458"/>
              <a:ext cx="886505" cy="321380"/>
            </a:xfrm>
            <a:prstGeom prst="rect">
              <a:avLst/>
            </a:prstGeom>
            <a:noFill/>
          </p:spPr>
          <p:txBody>
            <a:bodyPr wrap="square" rtlCol="0">
              <a:spAutoFit/>
            </a:bodyPr>
            <a:lstStyle/>
            <a:p>
              <a:r>
                <a:rPr lang="en-US" sz="1200"/>
                <a:t>Cell i</a:t>
              </a:r>
            </a:p>
          </p:txBody>
        </p:sp>
        <p:sp>
          <p:nvSpPr>
            <p:cNvPr id="267" name="Oval 266">
              <a:extLst>
                <a:ext uri="{FF2B5EF4-FFF2-40B4-BE49-F238E27FC236}">
                  <a16:creationId xmlns:a16="http://schemas.microsoft.com/office/drawing/2014/main" id="{179BC4A1-0D52-4488-A1B4-232F47373C65}"/>
                </a:ext>
              </a:extLst>
            </p:cNvPr>
            <p:cNvSpPr/>
            <p:nvPr/>
          </p:nvSpPr>
          <p:spPr>
            <a:xfrm>
              <a:off x="7889606" y="2480046"/>
              <a:ext cx="70727" cy="70727"/>
            </a:xfrm>
            <a:prstGeom prst="ellipse">
              <a:avLst/>
            </a:prstGeom>
            <a:solidFill>
              <a:srgbClr val="C0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Intersect 1">
            <a:extLst>
              <a:ext uri="{FF2B5EF4-FFF2-40B4-BE49-F238E27FC236}">
                <a16:creationId xmlns:a16="http://schemas.microsoft.com/office/drawing/2014/main" id="{65729D68-44FD-497C-83F2-9C97F6E4FE2A}"/>
              </a:ext>
            </a:extLst>
          </p:cNvPr>
          <p:cNvSpPr/>
          <p:nvPr/>
        </p:nvSpPr>
        <p:spPr>
          <a:xfrm>
            <a:off x="7736033" y="2567480"/>
            <a:ext cx="1724903" cy="1875534"/>
          </a:xfrm>
          <a:prstGeom prst="rect">
            <a:avLst/>
          </a:prstGeom>
          <a:pattFill prst="wdDnDiag">
            <a:fgClr>
              <a:schemeClr val="accent2">
                <a:lumMod val="60000"/>
                <a:lumOff val="40000"/>
              </a:schemeClr>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r>
              <a:rPr lang="en-US"/>
              <a:t>I1</a:t>
            </a:r>
            <a:endParaRPr lang="vi-VN"/>
          </a:p>
        </p:txBody>
      </p:sp>
      <p:sp>
        <p:nvSpPr>
          <p:cNvPr id="5" name="Intersect 3">
            <a:extLst>
              <a:ext uri="{FF2B5EF4-FFF2-40B4-BE49-F238E27FC236}">
                <a16:creationId xmlns:a16="http://schemas.microsoft.com/office/drawing/2014/main" id="{4BEDA54B-DE53-49C6-8320-02C1CE349867}"/>
              </a:ext>
            </a:extLst>
          </p:cNvPr>
          <p:cNvSpPr/>
          <p:nvPr/>
        </p:nvSpPr>
        <p:spPr>
          <a:xfrm>
            <a:off x="8177792" y="2593939"/>
            <a:ext cx="819395" cy="1875600"/>
          </a:xfrm>
          <a:prstGeom prst="rect">
            <a:avLst/>
          </a:prstGeom>
          <a:pattFill prst="wdDnDiag">
            <a:fgClr>
              <a:schemeClr val="accent1">
                <a:lumMod val="60000"/>
                <a:lumOff val="40000"/>
              </a:schemeClr>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r>
              <a:rPr lang="en-US"/>
              <a:t>I3</a:t>
            </a:r>
            <a:endParaRPr lang="vi-VN"/>
          </a:p>
        </p:txBody>
      </p:sp>
      <p:sp>
        <p:nvSpPr>
          <p:cNvPr id="6" name="Union 1">
            <a:extLst>
              <a:ext uri="{FF2B5EF4-FFF2-40B4-BE49-F238E27FC236}">
                <a16:creationId xmlns:a16="http://schemas.microsoft.com/office/drawing/2014/main" id="{4C5A0188-9396-470A-80F2-B3FF963CCD25}"/>
              </a:ext>
            </a:extLst>
          </p:cNvPr>
          <p:cNvSpPr/>
          <p:nvPr/>
        </p:nvSpPr>
        <p:spPr>
          <a:xfrm>
            <a:off x="7588245" y="2351594"/>
            <a:ext cx="2091238" cy="2377995"/>
          </a:xfrm>
          <a:prstGeom prst="rect">
            <a:avLst/>
          </a:prstGeom>
          <a:pattFill prst="wdDnDiag">
            <a:fgClr>
              <a:srgbClr val="F4B183"/>
            </a:fgClr>
          </a:patt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U1</a:t>
            </a:r>
            <a:endParaRPr lang="vi-VN"/>
          </a:p>
        </p:txBody>
      </p:sp>
      <p:cxnSp>
        <p:nvCxnSpPr>
          <p:cNvPr id="9" name="Chia 1">
            <a:extLst>
              <a:ext uri="{FF2B5EF4-FFF2-40B4-BE49-F238E27FC236}">
                <a16:creationId xmlns:a16="http://schemas.microsoft.com/office/drawing/2014/main" id="{104CB415-1DDF-4B71-9A33-68443EB44CD4}"/>
              </a:ext>
            </a:extLst>
          </p:cNvPr>
          <p:cNvCxnSpPr>
            <a:cxnSpLocks/>
          </p:cNvCxnSpPr>
          <p:nvPr/>
        </p:nvCxnSpPr>
        <p:spPr>
          <a:xfrm>
            <a:off x="784860" y="3072972"/>
            <a:ext cx="25425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2" name="Chia 2">
            <a:extLst>
              <a:ext uri="{FF2B5EF4-FFF2-40B4-BE49-F238E27FC236}">
                <a16:creationId xmlns:a16="http://schemas.microsoft.com/office/drawing/2014/main" id="{09CF371C-89FF-4531-83F1-A13509773C8B}"/>
              </a:ext>
            </a:extLst>
          </p:cNvPr>
          <p:cNvCxnSpPr>
            <a:cxnSpLocks/>
          </p:cNvCxnSpPr>
          <p:nvPr/>
        </p:nvCxnSpPr>
        <p:spPr>
          <a:xfrm>
            <a:off x="3772111" y="3083794"/>
            <a:ext cx="25425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3" name="Chia 3">
            <a:extLst>
              <a:ext uri="{FF2B5EF4-FFF2-40B4-BE49-F238E27FC236}">
                <a16:creationId xmlns:a16="http://schemas.microsoft.com/office/drawing/2014/main" id="{0FA94E77-5657-4B9F-AD3C-FE20671418BF}"/>
              </a:ext>
            </a:extLst>
          </p:cNvPr>
          <p:cNvCxnSpPr>
            <a:cxnSpLocks/>
          </p:cNvCxnSpPr>
          <p:nvPr/>
        </p:nvCxnSpPr>
        <p:spPr>
          <a:xfrm>
            <a:off x="6793859" y="3106390"/>
            <a:ext cx="254254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IoU 1">
            <a:extLst>
              <a:ext uri="{FF2B5EF4-FFF2-40B4-BE49-F238E27FC236}">
                <a16:creationId xmlns:a16="http://schemas.microsoft.com/office/drawing/2014/main" id="{423D4A48-6753-4D3E-A352-359281C7F3A5}"/>
              </a:ext>
            </a:extLst>
          </p:cNvPr>
          <p:cNvSpPr txBox="1"/>
          <p:nvPr/>
        </p:nvSpPr>
        <p:spPr>
          <a:xfrm>
            <a:off x="1008367" y="5930224"/>
            <a:ext cx="2095526"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IOU 1: 0,6498</a:t>
            </a:r>
          </a:p>
        </p:txBody>
      </p:sp>
      <p:sp>
        <p:nvSpPr>
          <p:cNvPr id="135" name="IoU 3">
            <a:extLst>
              <a:ext uri="{FF2B5EF4-FFF2-40B4-BE49-F238E27FC236}">
                <a16:creationId xmlns:a16="http://schemas.microsoft.com/office/drawing/2014/main" id="{54B14A7B-EAA9-4EFD-88A5-CDA823A31AC8}"/>
              </a:ext>
            </a:extLst>
          </p:cNvPr>
          <p:cNvSpPr txBox="1"/>
          <p:nvPr/>
        </p:nvSpPr>
        <p:spPr>
          <a:xfrm>
            <a:off x="9048907" y="5497524"/>
            <a:ext cx="2095526"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IOU 3: 0,3278</a:t>
            </a:r>
          </a:p>
        </p:txBody>
      </p:sp>
      <p:sp>
        <p:nvSpPr>
          <p:cNvPr id="254" name="IoU 2">
            <a:extLst>
              <a:ext uri="{FF2B5EF4-FFF2-40B4-BE49-F238E27FC236}">
                <a16:creationId xmlns:a16="http://schemas.microsoft.com/office/drawing/2014/main" id="{FEC19F26-7D87-4055-A70A-6AB17AF92ABB}"/>
              </a:ext>
            </a:extLst>
          </p:cNvPr>
          <p:cNvSpPr txBox="1"/>
          <p:nvPr/>
        </p:nvSpPr>
        <p:spPr>
          <a:xfrm>
            <a:off x="4000474" y="5473024"/>
            <a:ext cx="2095526" cy="461665"/>
          </a:xfrm>
          <a:prstGeom prst="rect">
            <a:avLst/>
          </a:prstGeom>
          <a:noFill/>
        </p:spPr>
        <p:txBody>
          <a:bodyPr wrap="square" rtlCol="0">
            <a:spAutoFit/>
          </a:bodyPr>
          <a:lstStyle/>
          <a:p>
            <a:pPr algn="ctr"/>
            <a:r>
              <a:rPr lang="en-US" sz="2400">
                <a:latin typeface="Times New Roman" panose="02020603050405020304" pitchFamily="18" charset="0"/>
                <a:cs typeface="Times New Roman" panose="02020603050405020304" pitchFamily="18" charset="0"/>
              </a:rPr>
              <a:t>IOU 2: 0,5157</a:t>
            </a:r>
          </a:p>
        </p:txBody>
      </p:sp>
      <p:sp>
        <p:nvSpPr>
          <p:cNvPr id="142" name="Intersect 2">
            <a:extLst>
              <a:ext uri="{FF2B5EF4-FFF2-40B4-BE49-F238E27FC236}">
                <a16:creationId xmlns:a16="http://schemas.microsoft.com/office/drawing/2014/main" id="{F29195FE-E3E1-4F17-ABCD-462922C4B6FB}"/>
              </a:ext>
            </a:extLst>
          </p:cNvPr>
          <p:cNvSpPr/>
          <p:nvPr/>
        </p:nvSpPr>
        <p:spPr>
          <a:xfrm>
            <a:off x="7728434" y="2704489"/>
            <a:ext cx="1744223" cy="1645200"/>
          </a:xfrm>
          <a:prstGeom prst="rect">
            <a:avLst/>
          </a:prstGeom>
          <a:pattFill prst="wdDnDiag">
            <a:fgClr>
              <a:schemeClr val="accent6">
                <a:lumMod val="60000"/>
                <a:lumOff val="40000"/>
              </a:schemeClr>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r>
              <a:rPr lang="en-US"/>
              <a:t>I2</a:t>
            </a:r>
            <a:endParaRPr lang="vi-VN"/>
          </a:p>
        </p:txBody>
      </p:sp>
      <p:sp>
        <p:nvSpPr>
          <p:cNvPr id="140" name="Union 2">
            <a:extLst>
              <a:ext uri="{FF2B5EF4-FFF2-40B4-BE49-F238E27FC236}">
                <a16:creationId xmlns:a16="http://schemas.microsoft.com/office/drawing/2014/main" id="{276AB575-D41A-4652-B7B8-576BC1B006AA}"/>
              </a:ext>
            </a:extLst>
          </p:cNvPr>
          <p:cNvSpPr/>
          <p:nvPr/>
        </p:nvSpPr>
        <p:spPr>
          <a:xfrm>
            <a:off x="7065021" y="2593114"/>
            <a:ext cx="3116081" cy="1885310"/>
          </a:xfrm>
          <a:custGeom>
            <a:avLst/>
            <a:gdLst>
              <a:gd name="connsiteX0" fmla="*/ 667851 w 3116081"/>
              <a:gd name="connsiteY0" fmla="*/ 0 h 1885310"/>
              <a:gd name="connsiteX1" fmla="*/ 2414119 w 3116081"/>
              <a:gd name="connsiteY1" fmla="*/ 0 h 1885310"/>
              <a:gd name="connsiteX2" fmla="*/ 2414119 w 3116081"/>
              <a:gd name="connsiteY2" fmla="*/ 117686 h 1885310"/>
              <a:gd name="connsiteX3" fmla="*/ 3116081 w 3116081"/>
              <a:gd name="connsiteY3" fmla="*/ 117686 h 1885310"/>
              <a:gd name="connsiteX4" fmla="*/ 3116081 w 3116081"/>
              <a:gd name="connsiteY4" fmla="*/ 1763376 h 1885310"/>
              <a:gd name="connsiteX5" fmla="*/ 2412074 w 3116081"/>
              <a:gd name="connsiteY5" fmla="*/ 1763376 h 1885310"/>
              <a:gd name="connsiteX6" fmla="*/ 2412074 w 3116081"/>
              <a:gd name="connsiteY6" fmla="*/ 1885310 h 1885310"/>
              <a:gd name="connsiteX7" fmla="*/ 665806 w 3116081"/>
              <a:gd name="connsiteY7" fmla="*/ 1885310 h 1885310"/>
              <a:gd name="connsiteX8" fmla="*/ 665806 w 3116081"/>
              <a:gd name="connsiteY8" fmla="*/ 1763376 h 1885310"/>
              <a:gd name="connsiteX9" fmla="*/ 0 w 3116081"/>
              <a:gd name="connsiteY9" fmla="*/ 1763376 h 1885310"/>
              <a:gd name="connsiteX10" fmla="*/ 0 w 3116081"/>
              <a:gd name="connsiteY10" fmla="*/ 117686 h 1885310"/>
              <a:gd name="connsiteX11" fmla="*/ 667851 w 3116081"/>
              <a:gd name="connsiteY11" fmla="*/ 117686 h 188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16081" h="1885310">
                <a:moveTo>
                  <a:pt x="667851" y="0"/>
                </a:moveTo>
                <a:lnTo>
                  <a:pt x="2414119" y="0"/>
                </a:lnTo>
                <a:lnTo>
                  <a:pt x="2414119" y="117686"/>
                </a:lnTo>
                <a:lnTo>
                  <a:pt x="3116081" y="117686"/>
                </a:lnTo>
                <a:lnTo>
                  <a:pt x="3116081" y="1763376"/>
                </a:lnTo>
                <a:lnTo>
                  <a:pt x="2412074" y="1763376"/>
                </a:lnTo>
                <a:lnTo>
                  <a:pt x="2412074" y="1885310"/>
                </a:lnTo>
                <a:lnTo>
                  <a:pt x="665806" y="1885310"/>
                </a:lnTo>
                <a:lnTo>
                  <a:pt x="665806" y="1763376"/>
                </a:lnTo>
                <a:lnTo>
                  <a:pt x="0" y="1763376"/>
                </a:lnTo>
                <a:lnTo>
                  <a:pt x="0" y="117686"/>
                </a:lnTo>
                <a:lnTo>
                  <a:pt x="667851" y="117686"/>
                </a:lnTo>
                <a:close/>
              </a:path>
            </a:pathLst>
          </a:custGeom>
          <a:pattFill prst="wdDnDiag">
            <a:fgClr>
              <a:srgbClr val="A9D18E"/>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r>
              <a:rPr lang="en-US"/>
              <a:t>U2</a:t>
            </a:r>
            <a:endParaRPr lang="vi-VN"/>
          </a:p>
        </p:txBody>
      </p:sp>
      <p:sp>
        <p:nvSpPr>
          <p:cNvPr id="143" name="Union 3">
            <a:extLst>
              <a:ext uri="{FF2B5EF4-FFF2-40B4-BE49-F238E27FC236}">
                <a16:creationId xmlns:a16="http://schemas.microsoft.com/office/drawing/2014/main" id="{3FC38F76-1BF6-43EC-97C1-276BF939E434}"/>
              </a:ext>
            </a:extLst>
          </p:cNvPr>
          <p:cNvSpPr/>
          <p:nvPr/>
        </p:nvSpPr>
        <p:spPr>
          <a:xfrm>
            <a:off x="7725409" y="1730534"/>
            <a:ext cx="1754224" cy="3550502"/>
          </a:xfrm>
          <a:custGeom>
            <a:avLst/>
            <a:gdLst>
              <a:gd name="connsiteX0" fmla="*/ 459573 w 1754224"/>
              <a:gd name="connsiteY0" fmla="*/ 0 h 3550502"/>
              <a:gd name="connsiteX1" fmla="*/ 1269216 w 1754224"/>
              <a:gd name="connsiteY1" fmla="*/ 0 h 3550502"/>
              <a:gd name="connsiteX2" fmla="*/ 1269216 w 1754224"/>
              <a:gd name="connsiteY2" fmla="*/ 859190 h 3550502"/>
              <a:gd name="connsiteX3" fmla="*/ 1754224 w 1754224"/>
              <a:gd name="connsiteY3" fmla="*/ 859190 h 3550502"/>
              <a:gd name="connsiteX4" fmla="*/ 1754224 w 1754224"/>
              <a:gd name="connsiteY4" fmla="*/ 2726598 h 3550502"/>
              <a:gd name="connsiteX5" fmla="*/ 1269216 w 1754224"/>
              <a:gd name="connsiteY5" fmla="*/ 2726598 h 3550502"/>
              <a:gd name="connsiteX6" fmla="*/ 1269216 w 1754224"/>
              <a:gd name="connsiteY6" fmla="*/ 3550502 h 3550502"/>
              <a:gd name="connsiteX7" fmla="*/ 459573 w 1754224"/>
              <a:gd name="connsiteY7" fmla="*/ 3550502 h 3550502"/>
              <a:gd name="connsiteX8" fmla="*/ 459573 w 1754224"/>
              <a:gd name="connsiteY8" fmla="*/ 2726598 h 3550502"/>
              <a:gd name="connsiteX9" fmla="*/ 0 w 1754224"/>
              <a:gd name="connsiteY9" fmla="*/ 2726598 h 3550502"/>
              <a:gd name="connsiteX10" fmla="*/ 0 w 1754224"/>
              <a:gd name="connsiteY10" fmla="*/ 859190 h 3550502"/>
              <a:gd name="connsiteX11" fmla="*/ 459573 w 1754224"/>
              <a:gd name="connsiteY11" fmla="*/ 859190 h 355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224" h="3550502">
                <a:moveTo>
                  <a:pt x="459573" y="0"/>
                </a:moveTo>
                <a:lnTo>
                  <a:pt x="1269216" y="0"/>
                </a:lnTo>
                <a:lnTo>
                  <a:pt x="1269216" y="859190"/>
                </a:lnTo>
                <a:lnTo>
                  <a:pt x="1754224" y="859190"/>
                </a:lnTo>
                <a:lnTo>
                  <a:pt x="1754224" y="2726598"/>
                </a:lnTo>
                <a:lnTo>
                  <a:pt x="1269216" y="2726598"/>
                </a:lnTo>
                <a:lnTo>
                  <a:pt x="1269216" y="3550502"/>
                </a:lnTo>
                <a:lnTo>
                  <a:pt x="459573" y="3550502"/>
                </a:lnTo>
                <a:lnTo>
                  <a:pt x="459573" y="2726598"/>
                </a:lnTo>
                <a:lnTo>
                  <a:pt x="0" y="2726598"/>
                </a:lnTo>
                <a:lnTo>
                  <a:pt x="0" y="859190"/>
                </a:lnTo>
                <a:lnTo>
                  <a:pt x="459573" y="859190"/>
                </a:lnTo>
                <a:close/>
              </a:path>
            </a:pathLst>
          </a:custGeom>
          <a:pattFill prst="wdDnDiag">
            <a:fgClr>
              <a:srgbClr val="8FAADC"/>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r>
              <a:rPr lang="en-US"/>
              <a:t>U3</a:t>
            </a:r>
            <a:endParaRPr lang="vi-VN"/>
          </a:p>
        </p:txBody>
      </p:sp>
    </p:spTree>
    <p:extLst>
      <p:ext uri="{BB962C8B-B14F-4D97-AF65-F5344CB8AC3E}">
        <p14:creationId xmlns:p14="http://schemas.microsoft.com/office/powerpoint/2010/main" val="920199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6" presetClass="path" presetSubtype="0" accel="50000" decel="50000" fill="hold" grpId="1" nodeType="clickEffect">
                                  <p:stCondLst>
                                    <p:cond delay="0"/>
                                  </p:stCondLst>
                                  <p:childTnLst>
                                    <p:animMotion origin="layout" path="M 1.66667E-6 -1.11111E-6 L -0.53972 -0.22963 " pathEditMode="relative" rAng="0" ptsTypes="AA">
                                      <p:cBhvr>
                                        <p:cTn id="11" dur="1750" fill="hold"/>
                                        <p:tgtEl>
                                          <p:spTgt spid="2"/>
                                        </p:tgtEl>
                                        <p:attrNameLst>
                                          <p:attrName>ppt_x</p:attrName>
                                          <p:attrName>ppt_y</p:attrName>
                                        </p:attrNameLst>
                                      </p:cBhvr>
                                      <p:rCtr x="-26992" y="-11481"/>
                                    </p:animMotion>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7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path" presetSubtype="0" accel="50000" decel="50000" fill="hold" grpId="1" nodeType="clickEffect">
                                  <p:stCondLst>
                                    <p:cond delay="0"/>
                                  </p:stCondLst>
                                  <p:childTnLst>
                                    <p:animMotion origin="layout" path="M -2.91667E-6 -3.7037E-6 L -0.54258 0.15649 " pathEditMode="relative" rAng="0" ptsTypes="AA">
                                      <p:cBhvr>
                                        <p:cTn id="24" dur="1750" fill="hold"/>
                                        <p:tgtEl>
                                          <p:spTgt spid="6"/>
                                        </p:tgtEl>
                                        <p:attrNameLst>
                                          <p:attrName>ppt_x</p:attrName>
                                          <p:attrName>ppt_y</p:attrName>
                                        </p:attrNameLst>
                                      </p:cBhvr>
                                      <p:rCtr x="-27135" y="7824"/>
                                    </p:animMotion>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dissolve">
                                      <p:cBhvr>
                                        <p:cTn id="33" dur="75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35" presetClass="path" presetSubtype="0" accel="50000" decel="50000" fill="hold" grpId="1" nodeType="clickEffect">
                                  <p:stCondLst>
                                    <p:cond delay="0"/>
                                  </p:stCondLst>
                                  <p:childTnLst>
                                    <p:animMotion origin="layout" path="M 1.45833E-6 -1.85185E-6 L -0.2918 -0.21504 " pathEditMode="relative" rAng="0" ptsTypes="AA">
                                      <p:cBhvr>
                                        <p:cTn id="37" dur="1750" fill="hold"/>
                                        <p:tgtEl>
                                          <p:spTgt spid="142"/>
                                        </p:tgtEl>
                                        <p:attrNameLst>
                                          <p:attrName>ppt_x</p:attrName>
                                          <p:attrName>ppt_y</p:attrName>
                                        </p:attrNameLst>
                                      </p:cBhvr>
                                      <p:rCtr x="-14596" y="-10764"/>
                                    </p:animMotion>
                                  </p:childTnLst>
                                </p:cTn>
                              </p:par>
                            </p:childTnLst>
                          </p:cTn>
                        </p:par>
                        <p:par>
                          <p:cTn id="38" fill="hold">
                            <p:stCondLst>
                              <p:cond delay="1750"/>
                            </p:stCondLst>
                            <p:childTnLst>
                              <p:par>
                                <p:cTn id="39" presetID="10" presetClass="entr" presetSubtype="0" fill="hold" nodeType="after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fade">
                                      <p:cBhvr>
                                        <p:cTn id="41" dur="500"/>
                                        <p:tgtEl>
                                          <p:spTgt spid="132"/>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40"/>
                                        </p:tgtEl>
                                        <p:attrNameLst>
                                          <p:attrName>style.visibility</p:attrName>
                                        </p:attrNameLst>
                                      </p:cBhvr>
                                      <p:to>
                                        <p:strVal val="visible"/>
                                      </p:to>
                                    </p:set>
                                    <p:animEffect transition="in" filter="dissolve">
                                      <p:cBhvr>
                                        <p:cTn id="46" dur="750"/>
                                        <p:tgtEl>
                                          <p:spTgt spid="140"/>
                                        </p:tgtEl>
                                      </p:cBhvr>
                                    </p:animEffect>
                                  </p:childTnLst>
                                </p:cTn>
                              </p:par>
                            </p:childTnLst>
                          </p:cTn>
                        </p:par>
                      </p:childTnLst>
                    </p:cTn>
                  </p:par>
                  <p:par>
                    <p:cTn id="47" fill="hold">
                      <p:stCondLst>
                        <p:cond delay="indefinite"/>
                      </p:stCondLst>
                      <p:childTnLst>
                        <p:par>
                          <p:cTn id="48" fill="hold">
                            <p:stCondLst>
                              <p:cond delay="0"/>
                            </p:stCondLst>
                            <p:childTnLst>
                              <p:par>
                                <p:cTn id="49" presetID="35" presetClass="path" presetSubtype="0" accel="50000" decel="50000" fill="hold" grpId="1" nodeType="clickEffect">
                                  <p:stCondLst>
                                    <p:cond delay="0"/>
                                  </p:stCondLst>
                                  <p:childTnLst>
                                    <p:animMotion origin="layout" path="M -1.45833E-6 7.40741E-7 L -0.29674 0.12014 " pathEditMode="relative" rAng="0" ptsTypes="AA">
                                      <p:cBhvr>
                                        <p:cTn id="50" dur="2000" fill="hold"/>
                                        <p:tgtEl>
                                          <p:spTgt spid="140"/>
                                        </p:tgtEl>
                                        <p:attrNameLst>
                                          <p:attrName>ppt_x</p:attrName>
                                          <p:attrName>ppt_y</p:attrName>
                                        </p:attrNameLst>
                                      </p:cBhvr>
                                      <p:rCtr x="-14844" y="5995"/>
                                    </p:animMotion>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254"/>
                                        </p:tgtEl>
                                        <p:attrNameLst>
                                          <p:attrName>style.visibility</p:attrName>
                                        </p:attrNameLst>
                                      </p:cBhvr>
                                      <p:to>
                                        <p:strVal val="visible"/>
                                      </p:to>
                                    </p:set>
                                    <p:animEffect transition="in" filter="fade">
                                      <p:cBhvr>
                                        <p:cTn id="54" dur="500"/>
                                        <p:tgtEl>
                                          <p:spTgt spid="254"/>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dissolve">
                                      <p:cBhvr>
                                        <p:cTn id="59" dur="75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43"/>
                                        </p:tgtEl>
                                        <p:attrNameLst>
                                          <p:attrName>style.visibility</p:attrName>
                                        </p:attrNameLst>
                                      </p:cBhvr>
                                      <p:to>
                                        <p:strVal val="visible"/>
                                      </p:to>
                                    </p:set>
                                    <p:animEffect transition="in" filter="dissolve">
                                      <p:cBhvr>
                                        <p:cTn id="64" dur="750"/>
                                        <p:tgtEl>
                                          <p:spTgt spid="143"/>
                                        </p:tgtEl>
                                      </p:cBhvr>
                                    </p:animEffect>
                                  </p:childTnLst>
                                </p:cTn>
                              </p:par>
                            </p:childTnLst>
                          </p:cTn>
                        </p:par>
                        <p:par>
                          <p:cTn id="65" fill="hold">
                            <p:stCondLst>
                              <p:cond delay="750"/>
                            </p:stCondLst>
                            <p:childTnLst>
                              <p:par>
                                <p:cTn id="66" presetID="10" presetClass="exit" presetSubtype="0" fill="hold" nodeType="afterEffect">
                                  <p:stCondLst>
                                    <p:cond delay="0"/>
                                  </p:stCondLst>
                                  <p:childTnLst>
                                    <p:animEffect transition="out" filter="fade">
                                      <p:cBhvr>
                                        <p:cTn id="67" dur="500"/>
                                        <p:tgtEl>
                                          <p:spTgt spid="131"/>
                                        </p:tgtEl>
                                      </p:cBhvr>
                                    </p:animEffect>
                                    <p:set>
                                      <p:cBhvr>
                                        <p:cTn id="68" dur="1" fill="hold">
                                          <p:stCondLst>
                                            <p:cond delay="499"/>
                                          </p:stCondLst>
                                        </p:cTn>
                                        <p:tgtEl>
                                          <p:spTgt spid="13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35" presetClass="path" presetSubtype="0" accel="50000" decel="50000" fill="hold" grpId="1" nodeType="clickEffect">
                                  <p:stCondLst>
                                    <p:cond delay="0"/>
                                  </p:stCondLst>
                                  <p:childTnLst>
                                    <p:animMotion origin="layout" path="M 3.125E-6 -4.81481E-6 L -0.04649 -0.22962 " pathEditMode="relative" rAng="0" ptsTypes="AA">
                                      <p:cBhvr>
                                        <p:cTn id="72" dur="1750" fill="hold"/>
                                        <p:tgtEl>
                                          <p:spTgt spid="5"/>
                                        </p:tgtEl>
                                        <p:attrNameLst>
                                          <p:attrName>ppt_x</p:attrName>
                                          <p:attrName>ppt_y</p:attrName>
                                        </p:attrNameLst>
                                      </p:cBhvr>
                                      <p:rCtr x="-2331" y="-11481"/>
                                    </p:animMotion>
                                  </p:childTnLst>
                                </p:cTn>
                              </p:par>
                              <p:par>
                                <p:cTn id="73" presetID="35" presetClass="path" presetSubtype="0" accel="50000" decel="50000" fill="hold" grpId="1" nodeType="withEffect">
                                  <p:stCondLst>
                                    <p:cond delay="0"/>
                                  </p:stCondLst>
                                  <p:childTnLst>
                                    <p:animMotion origin="layout" path="M 1.25E-6 -1.11111E-6 L -0.04544 0.22292 " pathEditMode="relative" rAng="0" ptsTypes="AA">
                                      <p:cBhvr>
                                        <p:cTn id="74" dur="1750" fill="hold"/>
                                        <p:tgtEl>
                                          <p:spTgt spid="143"/>
                                        </p:tgtEl>
                                        <p:attrNameLst>
                                          <p:attrName>ppt_x</p:attrName>
                                          <p:attrName>ppt_y</p:attrName>
                                        </p:attrNameLst>
                                      </p:cBhvr>
                                      <p:rCtr x="-2279" y="11134"/>
                                    </p:animMotion>
                                  </p:childTnLst>
                                </p:cTn>
                              </p:par>
                            </p:childTnLst>
                          </p:cTn>
                        </p:par>
                        <p:par>
                          <p:cTn id="75" fill="hold">
                            <p:stCondLst>
                              <p:cond delay="1750"/>
                            </p:stCondLst>
                            <p:childTnLst>
                              <p:par>
                                <p:cTn id="76" presetID="10" presetClass="entr" presetSubtype="0" fill="hold" nodeType="afterEffect">
                                  <p:stCondLst>
                                    <p:cond delay="0"/>
                                  </p:stCondLst>
                                  <p:childTnLst>
                                    <p:set>
                                      <p:cBhvr>
                                        <p:cTn id="77" dur="1" fill="hold">
                                          <p:stCondLst>
                                            <p:cond delay="0"/>
                                          </p:stCondLst>
                                        </p:cTn>
                                        <p:tgtEl>
                                          <p:spTgt spid="133"/>
                                        </p:tgtEl>
                                        <p:attrNameLst>
                                          <p:attrName>style.visibility</p:attrName>
                                        </p:attrNameLst>
                                      </p:cBhvr>
                                      <p:to>
                                        <p:strVal val="visible"/>
                                      </p:to>
                                    </p:set>
                                    <p:animEffect transition="in" filter="fade">
                                      <p:cBhvr>
                                        <p:cTn id="78" dur="500"/>
                                        <p:tgtEl>
                                          <p:spTgt spid="133"/>
                                        </p:tgtEl>
                                      </p:cBhvr>
                                    </p:animEffect>
                                  </p:childTnLst>
                                </p:cTn>
                              </p:par>
                            </p:childTnLst>
                          </p:cTn>
                        </p:par>
                        <p:par>
                          <p:cTn id="79" fill="hold">
                            <p:stCondLst>
                              <p:cond delay="2250"/>
                            </p:stCondLst>
                            <p:childTnLst>
                              <p:par>
                                <p:cTn id="80" presetID="10" presetClass="entr" presetSubtype="0" fill="hold" grpId="0" nodeType="after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fade">
                                      <p:cBhvr>
                                        <p:cTn id="8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P spid="6" grpId="1" animBg="1"/>
      <p:bldP spid="13" grpId="0"/>
      <p:bldP spid="135" grpId="0"/>
      <p:bldP spid="254" grpId="0"/>
      <p:bldP spid="142" grpId="0" animBg="1"/>
      <p:bldP spid="142" grpId="1" animBg="1"/>
      <p:bldP spid="140" grpId="0" animBg="1"/>
      <p:bldP spid="140" grpId="1" animBg="1"/>
      <p:bldP spid="143" grpId="0" animBg="1"/>
      <p:bldP spid="14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6" name="Chỗ dành sẵn cho Nội dung 5">
            <a:extLst>
              <a:ext uri="{FF2B5EF4-FFF2-40B4-BE49-F238E27FC236}">
                <a16:creationId xmlns:a16="http://schemas.microsoft.com/office/drawing/2014/main" id="{9341A496-B41B-425A-BACD-97809C3803B2}"/>
              </a:ext>
            </a:extLst>
          </p:cNvPr>
          <p:cNvSpPr txBox="1">
            <a:spLocks/>
          </p:cNvSpPr>
          <p:nvPr/>
        </p:nvSpPr>
        <p:spPr>
          <a:xfrm>
            <a:off x="6552324"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err="1">
                <a:latin typeface="Times New Roman" panose="02020603050405020304" pitchFamily="18" charset="0"/>
                <a:cs typeface="Times New Roman" panose="02020603050405020304" pitchFamily="18" charset="0"/>
              </a:rPr>
              <a:t>t</a:t>
            </a:r>
            <a:r>
              <a:rPr lang="vi-VN" baseline="-25000" err="1">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 t</a:t>
            </a:r>
            <a:r>
              <a:rPr lang="vi-VN" baseline="-25000">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t</a:t>
            </a:r>
            <a:r>
              <a:rPr lang="en-US" baseline="-25000">
                <a:latin typeface="Times New Roman" panose="02020603050405020304" pitchFamily="18" charset="0"/>
                <a:cs typeface="Times New Roman" panose="02020603050405020304" pitchFamily="18" charset="0"/>
              </a:rPr>
              <a:t>0</a:t>
            </a:r>
            <a:r>
              <a:rPr lang="vi-VN">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được </a:t>
            </a:r>
            <a:r>
              <a:rPr lang="vi-VN">
                <a:latin typeface="Times New Roman" panose="02020603050405020304" pitchFamily="18" charset="0"/>
                <a:cs typeface="Times New Roman" panose="02020603050405020304" pitchFamily="18" charset="0"/>
              </a:rPr>
              <a:t>dự </a:t>
            </a:r>
            <a:r>
              <a:rPr lang="vi-VN" err="1">
                <a:latin typeface="Times New Roman" panose="02020603050405020304" pitchFamily="18" charset="0"/>
                <a:cs typeface="Times New Roman" panose="02020603050405020304" pitchFamily="18" charset="0"/>
              </a:rPr>
              <a:t>đoán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bởi</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mô hình</a:t>
            </a:r>
            <a:endParaRPr lang="vi-VN">
              <a:latin typeface="Times New Roman" panose="02020603050405020304" pitchFamily="18" charset="0"/>
              <a:cs typeface="Times New Roman" panose="02020603050405020304" pitchFamily="18" charset="0"/>
            </a:endParaRPr>
          </a:p>
          <a:p>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x</a:t>
            </a:r>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độ</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lệch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offset</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từ</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ô </a:t>
            </a:r>
            <a:r>
              <a:rPr lang="vi-VN">
                <a:latin typeface="Times New Roman" panose="02020603050405020304" pitchFamily="18" charset="0"/>
                <a:cs typeface="Times New Roman" panose="02020603050405020304" pitchFamily="18" charset="0"/>
              </a:rPr>
              <a:t>chứa </a:t>
            </a:r>
            <a:r>
              <a:rPr lang="vi-VN" err="1">
                <a:latin typeface="Times New Roman" panose="02020603050405020304" pitchFamily="18" charset="0"/>
                <a:cs typeface="Times New Roman" panose="02020603050405020304" pitchFamily="18" charset="0"/>
              </a:rPr>
              <a:t>trọng</a:t>
            </a:r>
            <a:r>
              <a:rPr lang="vi-VN">
                <a:latin typeface="Times New Roman" panose="02020603050405020304" pitchFamily="18" charset="0"/>
                <a:cs typeface="Times New Roman" panose="02020603050405020304" pitchFamily="18" charset="0"/>
              </a:rPr>
              <a:t> tâm </a:t>
            </a:r>
            <a:r>
              <a:rPr lang="vi-VN" err="1">
                <a:latin typeface="Times New Roman" panose="02020603050405020304" pitchFamily="18" charset="0"/>
                <a:cs typeface="Times New Roman" panose="02020603050405020304" pitchFamily="18" charset="0"/>
              </a:rPr>
              <a:t>đối</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tượng</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đến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góc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trái</a:t>
            </a:r>
            <a:r>
              <a:rPr lang="vi-VN">
                <a:latin typeface="Times New Roman" panose="02020603050405020304" pitchFamily="18" charset="0"/>
                <a:cs typeface="Times New Roman" panose="02020603050405020304" pitchFamily="18" charset="0"/>
              </a:rPr>
              <a:t> trên </a:t>
            </a:r>
            <a:r>
              <a:rPr lang="vi-VN" err="1">
                <a:latin typeface="Times New Roman" panose="02020603050405020304" pitchFamily="18" charset="0"/>
                <a:cs typeface="Times New Roman" panose="02020603050405020304" pitchFamily="18" charset="0"/>
              </a:rPr>
              <a:t>của</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ảnh</a:t>
            </a:r>
            <a:endParaRPr lang="vi-VN">
              <a:latin typeface="Times New Roman" panose="02020603050405020304" pitchFamily="18" charset="0"/>
              <a:cs typeface="Times New Roman" panose="02020603050405020304" pitchFamily="18" charset="0"/>
            </a:endParaRPr>
          </a:p>
          <a:p>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kích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thước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anchor</a:t>
            </a:r>
            <a:r>
              <a:rPr lang="vi-VN">
                <a:latin typeface="Times New Roman" panose="02020603050405020304" pitchFamily="18" charset="0"/>
                <a:cs typeface="Times New Roman" panose="02020603050405020304" pitchFamily="18" charset="0"/>
              </a:rPr>
              <a:t> box</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c</a:t>
            </a:r>
            <a:r>
              <a:rPr lang="vi-VN" baseline="-25000">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,c</a:t>
            </a:r>
            <a:r>
              <a:rPr lang="vi-VN" baseline="-25000">
                <a:latin typeface="Times New Roman" panose="02020603050405020304" pitchFamily="18" charset="0"/>
                <a:cs typeface="Times New Roman" panose="02020603050405020304" pitchFamily="18" charset="0"/>
              </a:rPr>
              <a:t>y</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p</a:t>
            </a:r>
            <a:r>
              <a:rPr lang="vi-VN" baseline="-25000">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p</a:t>
            </a:r>
            <a:r>
              <a:rPr lang="vi-VN" baseline="-25000">
                <a:latin typeface="Times New Roman" panose="02020603050405020304" pitchFamily="18" charset="0"/>
                <a:cs typeface="Times New Roman" panose="02020603050405020304" pitchFamily="18" charset="0"/>
              </a:rPr>
              <a:t>h</a:t>
            </a:r>
            <a:r>
              <a:rPr lang="en-US">
                <a:latin typeface="Times New Roman" panose="02020603050405020304" pitchFamily="18" charset="0"/>
                <a:cs typeface="Times New Roman" panose="02020603050405020304" pitchFamily="18" charset="0"/>
              </a:rPr>
              <a:t> được chuẩn hóa về đoạn [0,1] dựa trên kích thước ảnh</a:t>
            </a:r>
            <a:endParaRPr lang="vi-VN">
              <a:latin typeface="Times New Roman" panose="02020603050405020304" pitchFamily="18" charset="0"/>
              <a:cs typeface="Times New Roman" panose="02020603050405020304" pitchFamily="18" charset="0"/>
            </a:endParaRPr>
          </a:p>
        </p:txBody>
      </p:sp>
      <p:sp>
        <p:nvSpPr>
          <p:cNvPr id="7" name="Chỗ dành sẵn cho Nội dung 5">
            <a:extLst>
              <a:ext uri="{FF2B5EF4-FFF2-40B4-BE49-F238E27FC236}">
                <a16:creationId xmlns:a16="http://schemas.microsoft.com/office/drawing/2014/main" id="{319606D8-FE0B-4506-8C14-52187EABAAAF}"/>
              </a:ext>
            </a:extLst>
          </p:cNvPr>
          <p:cNvSpPr txBox="1">
            <a:spLocks/>
          </p:cNvSpPr>
          <p:nvPr/>
        </p:nvSpPr>
        <p:spPr>
          <a:xfrm>
            <a:off x="612913"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hỗ dành sẵn cho Nội dung 5">
                <a:extLst>
                  <a:ext uri="{FF2B5EF4-FFF2-40B4-BE49-F238E27FC236}">
                    <a16:creationId xmlns:a16="http://schemas.microsoft.com/office/drawing/2014/main" id="{21D3226A-B3CD-4E48-BA26-6D9EB82703A3}"/>
                  </a:ext>
                </a:extLst>
              </p:cNvPr>
              <p:cNvSpPr txBox="1">
                <a:spLocks/>
              </p:cNvSpPr>
              <p:nvPr/>
            </p:nvSpPr>
            <p:spPr>
              <a:xfrm>
                <a:off x="-6580367"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được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chuẩn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hóa</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về</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khoảng</a:t>
                </a:r>
                <a:r>
                  <a:rPr lang="vi-VN">
                    <a:latin typeface="Times New Roman" panose="02020603050405020304" pitchFamily="18" charset="0"/>
                    <a:cs typeface="Times New Roman" panose="02020603050405020304" pitchFamily="18" charset="0"/>
                  </a:rPr>
                  <a:t> 0 </a:t>
                </a:r>
                <a:r>
                  <a:rPr lang="vi-VN" err="1">
                    <a:latin typeface="Times New Roman" panose="02020603050405020304" pitchFamily="18" charset="0"/>
                    <a:cs typeface="Times New Roman" panose="02020603050405020304" pitchFamily="18" charset="0"/>
                  </a:rPr>
                  <a:t>và</a:t>
                </a:r>
                <a:r>
                  <a:rPr lang="vi-VN">
                    <a:latin typeface="Times New Roman" panose="02020603050405020304" pitchFamily="18" charset="0"/>
                    <a:cs typeface="Times New Roman" panose="02020603050405020304" pitchFamily="18" charset="0"/>
                  </a:rPr>
                  <a:t> 1 theo </a:t>
                </a:r>
                <a:r>
                  <a:rPr lang="vi-VN" err="1">
                    <a:latin typeface="Times New Roman" panose="02020603050405020304" pitchFamily="18" charset="0"/>
                    <a:cs typeface="Times New Roman" panose="02020603050405020304" pitchFamily="18" charset="0"/>
                  </a:rPr>
                  <a:t>kích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thước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ảnh</a:t>
                </a:r>
                <a:endParaRPr lang="vi-VN">
                  <a:latin typeface="Times New Roman" panose="02020603050405020304" pitchFamily="18" charset="0"/>
                  <a:cs typeface="Times New Roman" panose="02020603050405020304" pitchFamily="18" charset="0"/>
                </a:endParaRPr>
              </a:p>
              <a:p>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các</a:t>
                </a:r>
                <a:r>
                  <a:rPr lang="vi-VN">
                    <a:latin typeface="Times New Roman" panose="02020603050405020304" pitchFamily="18" charset="0"/>
                    <a:cs typeface="Times New Roman" panose="02020603050405020304" pitchFamily="18" charset="0"/>
                  </a:rPr>
                  <a:t> thông </a:t>
                </a:r>
                <a:r>
                  <a:rPr lang="vi-VN" err="1">
                    <a:latin typeface="Times New Roman" panose="02020603050405020304" pitchFamily="18" charset="0"/>
                    <a:cs typeface="Times New Roman" panose="02020603050405020304" pitchFamily="18" charset="0"/>
                  </a:rPr>
                  <a:t>số</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của</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predicted</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bounding</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box</a:t>
                </a:r>
                <a:endParaRPr lang="vi-VN">
                  <a:latin typeface="Times New Roman" panose="02020603050405020304" pitchFamily="18" charset="0"/>
                  <a:cs typeface="Times New Roman" panose="02020603050405020304" pitchFamily="18" charset="0"/>
                </a:endParaRPr>
              </a:p>
              <a:p>
                <a14:m>
                  <m:oMath xmlns:m="http://schemas.openxmlformats.org/officeDocument/2006/math">
                    <m:r>
                      <a:rPr lang="vi-VN" b="0" i="1" smtClean="0">
                        <a:latin typeface="Cambria Math" panose="02040503050406030204" pitchFamily="18" charset="0"/>
                      </a:rPr>
                      <m:t>𝜎</m:t>
                    </m:r>
                    <m:r>
                      <a:rPr lang="vi-VN" b="0" i="1" smtClean="0">
                        <a:latin typeface="Cambria Math" panose="02040503050406030204" pitchFamily="18" charset="0"/>
                      </a:rPr>
                      <m:t>()</m:t>
                    </m:r>
                  </m:oMath>
                </a14:m>
                <a:r>
                  <a:rPr lang="el-GR">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hàm</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sigmoid</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với</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mục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đích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làm</a:t>
                </a:r>
                <a:r>
                  <a:rPr lang="vi-VN">
                    <a:latin typeface="Times New Roman" panose="02020603050405020304" pitchFamily="18" charset="0"/>
                    <a:cs typeface="Times New Roman" panose="02020603050405020304" pitchFamily="18" charset="0"/>
                  </a:rPr>
                  <a:t> cho </a:t>
                </a:r>
                <a:r>
                  <a:rPr lang="vi-VN" err="1">
                    <a:latin typeface="Times New Roman" panose="02020603050405020304" pitchFamily="18" charset="0"/>
                    <a:cs typeface="Times New Roman" panose="02020603050405020304" pitchFamily="18" charset="0"/>
                  </a:rPr>
                  <a:t>giá</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trị</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dự</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đoán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chỉ</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nằm</a:t>
                </a:r>
                <a:r>
                  <a:rPr lang="vi-VN">
                    <a:latin typeface="Times New Roman" panose="02020603050405020304" pitchFamily="18" charset="0"/>
                    <a:cs typeface="Times New Roman" panose="02020603050405020304" pitchFamily="18" charset="0"/>
                  </a:rPr>
                  <a:t> trong </a:t>
                </a:r>
                <a:r>
                  <a:rPr lang="vi-VN" err="1">
                    <a:latin typeface="Times New Roman" panose="02020603050405020304" pitchFamily="18" charset="0"/>
                    <a:cs typeface="Times New Roman" panose="02020603050405020304" pitchFamily="18" charset="0"/>
                  </a:rPr>
                  <a:t>khoảng</a:t>
                </a:r>
                <a:r>
                  <a:rPr lang="vi-VN">
                    <a:latin typeface="Times New Roman" panose="02020603050405020304" pitchFamily="18" charset="0"/>
                    <a:cs typeface="Times New Roman" panose="02020603050405020304" pitchFamily="18" charset="0"/>
                  </a:rPr>
                  <a:t> [0,1]</a:t>
                </a:r>
              </a:p>
              <a:p>
                <a:endParaRPr lang="vi-VN">
                  <a:latin typeface="Times New Roman" panose="02020603050405020304" pitchFamily="18" charset="0"/>
                  <a:cs typeface="Times New Roman" panose="02020603050405020304" pitchFamily="18" charset="0"/>
                </a:endParaRPr>
              </a:p>
            </p:txBody>
          </p:sp>
        </mc:Choice>
        <mc:Fallback xmlns="">
          <p:sp>
            <p:nvSpPr>
              <p:cNvPr id="10" name="Chỗ dành sẵn cho Nội dung 5">
                <a:extLst>
                  <a:ext uri="{FF2B5EF4-FFF2-40B4-BE49-F238E27FC236}">
                    <a16:creationId xmlns:a16="http://schemas.microsoft.com/office/drawing/2014/main" id="{21D3226A-B3CD-4E48-BA26-6D9EB82703A3}"/>
                  </a:ext>
                </a:extLst>
              </p:cNvPr>
              <p:cNvSpPr txBox="1">
                <a:spLocks noRot="1" noChangeAspect="1" noMove="1" noResize="1" noEditPoints="1" noAdjustHandles="1" noChangeArrowheads="1" noChangeShapeType="1" noTextEdit="1"/>
              </p:cNvSpPr>
              <p:nvPr/>
            </p:nvSpPr>
            <p:spPr>
              <a:xfrm>
                <a:off x="-6580367" y="1690688"/>
                <a:ext cx="5483087" cy="4351338"/>
              </a:xfrm>
              <a:prstGeom prst="rect">
                <a:avLst/>
              </a:prstGeom>
              <a:blipFill>
                <a:blip r:embed="rId3"/>
                <a:stretch>
                  <a:fillRect l="-2002" t="-2381"/>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3A858439-9AB5-4027-820B-AFE1BED61BD4}"/>
              </a:ext>
            </a:extLst>
          </p:cNvPr>
          <p:cNvSpPr/>
          <p:nvPr/>
        </p:nvSpPr>
        <p:spPr>
          <a:xfrm>
            <a:off x="395794" y="353694"/>
            <a:ext cx="5917324"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err="1">
                <a:solidFill>
                  <a:srgbClr val="F3F3F3"/>
                </a:solidFill>
                <a:latin typeface="Times New Roman" panose="02020603050405020304" pitchFamily="18" charset="0"/>
                <a:cs typeface="Times New Roman" panose="02020603050405020304" pitchFamily="18" charset="0"/>
              </a:rPr>
              <a:t>Dự</a:t>
            </a:r>
            <a:r>
              <a:rPr lang="en-US" sz="4400">
                <a:solidFill>
                  <a:srgbClr val="F3F3F3"/>
                </a:solidFill>
                <a:latin typeface="Times New Roman" panose="02020603050405020304" pitchFamily="18" charset="0"/>
                <a:cs typeface="Times New Roman" panose="02020603050405020304" pitchFamily="18" charset="0"/>
              </a:rPr>
              <a:t> </a:t>
            </a:r>
            <a:r>
              <a:rPr lang="en-US" sz="4400" err="1">
                <a:solidFill>
                  <a:srgbClr val="F3F3F3"/>
                </a:solidFill>
                <a:latin typeface="Times New Roman" panose="02020603050405020304" pitchFamily="18" charset="0"/>
                <a:cs typeface="Times New Roman" panose="02020603050405020304" pitchFamily="18" charset="0"/>
              </a:rPr>
              <a:t>đoán</a:t>
            </a:r>
            <a:r>
              <a:rPr lang="en-US" sz="4400">
                <a:solidFill>
                  <a:srgbClr val="F3F3F3"/>
                </a:solidFill>
                <a:latin typeface="Times New Roman" panose="02020603050405020304" pitchFamily="18" charset="0"/>
                <a:cs typeface="Times New Roman" panose="02020603050405020304" pitchFamily="18" charset="0"/>
              </a:rPr>
              <a:t> bounding box</a:t>
            </a:r>
            <a:endParaRPr lang="en-US" sz="4400"/>
          </a:p>
        </p:txBody>
      </p:sp>
      <p:grpSp>
        <p:nvGrpSpPr>
          <p:cNvPr id="45" name="Group 44">
            <a:extLst>
              <a:ext uri="{FF2B5EF4-FFF2-40B4-BE49-F238E27FC236}">
                <a16:creationId xmlns:a16="http://schemas.microsoft.com/office/drawing/2014/main" id="{720500AD-FC9D-4CAA-8D5D-0C5814CC5EE4}"/>
              </a:ext>
            </a:extLst>
          </p:cNvPr>
          <p:cNvGrpSpPr/>
          <p:nvPr/>
        </p:nvGrpSpPr>
        <p:grpSpPr>
          <a:xfrm>
            <a:off x="438961" y="1278254"/>
            <a:ext cx="5885201" cy="4896887"/>
            <a:chOff x="210799" y="1197927"/>
            <a:chExt cx="5885201" cy="4896887"/>
          </a:xfrm>
        </p:grpSpPr>
        <p:sp>
          <p:nvSpPr>
            <p:cNvPr id="46" name="Chỗ dành sẵn cho Nội dung 5">
              <a:extLst>
                <a:ext uri="{FF2B5EF4-FFF2-40B4-BE49-F238E27FC236}">
                  <a16:creationId xmlns:a16="http://schemas.microsoft.com/office/drawing/2014/main" id="{4D18F6B7-E052-4431-9D93-041B4AB282EF}"/>
                </a:ext>
              </a:extLst>
            </p:cNvPr>
            <p:cNvSpPr txBox="1">
              <a:spLocks/>
            </p:cNvSpPr>
            <p:nvPr/>
          </p:nvSpPr>
          <p:spPr>
            <a:xfrm>
              <a:off x="612913"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a:latin typeface="Times New Roman" panose="02020603050405020304" pitchFamily="18" charset="0"/>
                <a:cs typeface="Times New Roman" panose="02020603050405020304" pitchFamily="18" charset="0"/>
              </a:endParaRPr>
            </a:p>
          </p:txBody>
        </p:sp>
        <p:cxnSp>
          <p:nvCxnSpPr>
            <p:cNvPr id="47" name="Straight Connector 46">
              <a:extLst>
                <a:ext uri="{FF2B5EF4-FFF2-40B4-BE49-F238E27FC236}">
                  <a16:creationId xmlns:a16="http://schemas.microsoft.com/office/drawing/2014/main" id="{B702172C-97D8-43D6-AED3-C35DFE2561F8}"/>
                </a:ext>
              </a:extLst>
            </p:cNvPr>
            <p:cNvCxnSpPr>
              <a:cxnSpLocks/>
            </p:cNvCxnSpPr>
            <p:nvPr/>
          </p:nvCxnSpPr>
          <p:spPr>
            <a:xfrm flipH="1">
              <a:off x="766911" y="1766888"/>
              <a:ext cx="4686469" cy="0"/>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643A81-6CE7-488E-B889-CD2DC9634AE3}"/>
                </a:ext>
              </a:extLst>
            </p:cNvPr>
            <p:cNvCxnSpPr>
              <a:cxnSpLocks/>
            </p:cNvCxnSpPr>
            <p:nvPr/>
          </p:nvCxnSpPr>
          <p:spPr>
            <a:xfrm flipH="1">
              <a:off x="761831" y="3240088"/>
              <a:ext cx="4686469" cy="0"/>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78F564-52F0-4E44-A674-3E246156D29E}"/>
                </a:ext>
              </a:extLst>
            </p:cNvPr>
            <p:cNvCxnSpPr>
              <a:cxnSpLocks/>
            </p:cNvCxnSpPr>
            <p:nvPr/>
          </p:nvCxnSpPr>
          <p:spPr>
            <a:xfrm flipH="1">
              <a:off x="766911" y="4713288"/>
              <a:ext cx="4686469" cy="0"/>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30663C-65E7-4921-A146-B0F181057F38}"/>
                </a:ext>
              </a:extLst>
            </p:cNvPr>
            <p:cNvCxnSpPr>
              <a:cxnSpLocks/>
            </p:cNvCxnSpPr>
            <p:nvPr/>
          </p:nvCxnSpPr>
          <p:spPr>
            <a:xfrm flipV="1">
              <a:off x="766911" y="1760856"/>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F16F92B-ED1B-46F8-827F-B55DF45828C8}"/>
                </a:ext>
              </a:extLst>
            </p:cNvPr>
            <p:cNvCxnSpPr>
              <a:cxnSpLocks/>
            </p:cNvCxnSpPr>
            <p:nvPr/>
          </p:nvCxnSpPr>
          <p:spPr>
            <a:xfrm flipV="1">
              <a:off x="2138511" y="1767841"/>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D62FD11-1185-47D8-A01D-BFFCED779F94}"/>
                </a:ext>
              </a:extLst>
            </p:cNvPr>
            <p:cNvCxnSpPr>
              <a:cxnSpLocks/>
            </p:cNvCxnSpPr>
            <p:nvPr/>
          </p:nvCxnSpPr>
          <p:spPr>
            <a:xfrm flipV="1">
              <a:off x="3510111" y="1774826"/>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1D38E8B-72BD-41EA-8915-AD55A56333D9}"/>
                </a:ext>
              </a:extLst>
            </p:cNvPr>
            <p:cNvCxnSpPr>
              <a:cxnSpLocks/>
            </p:cNvCxnSpPr>
            <p:nvPr/>
          </p:nvCxnSpPr>
          <p:spPr>
            <a:xfrm flipV="1">
              <a:off x="4881711" y="1781811"/>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sp>
          <p:nvSpPr>
            <p:cNvPr id="93" name="Frame 92">
              <a:extLst>
                <a:ext uri="{FF2B5EF4-FFF2-40B4-BE49-F238E27FC236}">
                  <a16:creationId xmlns:a16="http://schemas.microsoft.com/office/drawing/2014/main" id="{02EDA34D-3B0A-452A-BFC7-DDB383DD46CD}"/>
                </a:ext>
              </a:extLst>
            </p:cNvPr>
            <p:cNvSpPr/>
            <p:nvPr/>
          </p:nvSpPr>
          <p:spPr>
            <a:xfrm>
              <a:off x="3171059" y="2675376"/>
              <a:ext cx="1884604" cy="2624593"/>
            </a:xfrm>
            <a:prstGeom prst="frame">
              <a:avLst>
                <a:gd name="adj1" fmla="val 3398"/>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94" name="Freeform: Shape 93">
              <a:extLst>
                <a:ext uri="{FF2B5EF4-FFF2-40B4-BE49-F238E27FC236}">
                  <a16:creationId xmlns:a16="http://schemas.microsoft.com/office/drawing/2014/main" id="{A68F8974-B674-4D1C-BFCF-B4F75251B2BB}"/>
                </a:ext>
              </a:extLst>
            </p:cNvPr>
            <p:cNvSpPr/>
            <p:nvPr/>
          </p:nvSpPr>
          <p:spPr>
            <a:xfrm>
              <a:off x="3009975" y="2370604"/>
              <a:ext cx="2258398" cy="3234136"/>
            </a:xfrm>
            <a:custGeom>
              <a:avLst/>
              <a:gdLst>
                <a:gd name="connsiteX0" fmla="*/ 1989423 w 2258398"/>
                <a:gd name="connsiteY0" fmla="*/ 3166542 h 3234136"/>
                <a:gd name="connsiteX1" fmla="*/ 2049369 w 2258398"/>
                <a:gd name="connsiteY1" fmla="*/ 3166542 h 3234136"/>
                <a:gd name="connsiteX2" fmla="*/ 2049369 w 2258398"/>
                <a:gd name="connsiteY2" fmla="*/ 3234136 h 3234136"/>
                <a:gd name="connsiteX3" fmla="*/ 1989423 w 2258398"/>
                <a:gd name="connsiteY3" fmla="*/ 3234136 h 3234136"/>
                <a:gd name="connsiteX4" fmla="*/ 1837023 w 2258398"/>
                <a:gd name="connsiteY4" fmla="*/ 3166542 h 3234136"/>
                <a:gd name="connsiteX5" fmla="*/ 1896969 w 2258398"/>
                <a:gd name="connsiteY5" fmla="*/ 3166542 h 3234136"/>
                <a:gd name="connsiteX6" fmla="*/ 1896969 w 2258398"/>
                <a:gd name="connsiteY6" fmla="*/ 3234136 h 3234136"/>
                <a:gd name="connsiteX7" fmla="*/ 1837023 w 2258398"/>
                <a:gd name="connsiteY7" fmla="*/ 3234136 h 3234136"/>
                <a:gd name="connsiteX8" fmla="*/ 1684623 w 2258398"/>
                <a:gd name="connsiteY8" fmla="*/ 3166542 h 3234136"/>
                <a:gd name="connsiteX9" fmla="*/ 1744569 w 2258398"/>
                <a:gd name="connsiteY9" fmla="*/ 3166542 h 3234136"/>
                <a:gd name="connsiteX10" fmla="*/ 1744569 w 2258398"/>
                <a:gd name="connsiteY10" fmla="*/ 3234136 h 3234136"/>
                <a:gd name="connsiteX11" fmla="*/ 1684623 w 2258398"/>
                <a:gd name="connsiteY11" fmla="*/ 3234136 h 3234136"/>
                <a:gd name="connsiteX12" fmla="*/ 1532364 w 2258398"/>
                <a:gd name="connsiteY12" fmla="*/ 3166542 h 3234136"/>
                <a:gd name="connsiteX13" fmla="*/ 1592169 w 2258398"/>
                <a:gd name="connsiteY13" fmla="*/ 3166542 h 3234136"/>
                <a:gd name="connsiteX14" fmla="*/ 1592169 w 2258398"/>
                <a:gd name="connsiteY14" fmla="*/ 3234136 h 3234136"/>
                <a:gd name="connsiteX15" fmla="*/ 1532364 w 2258398"/>
                <a:gd name="connsiteY15" fmla="*/ 3234136 h 3234136"/>
                <a:gd name="connsiteX16" fmla="*/ 1380105 w 2258398"/>
                <a:gd name="connsiteY16" fmla="*/ 3166542 h 3234136"/>
                <a:gd name="connsiteX17" fmla="*/ 1439910 w 2258398"/>
                <a:gd name="connsiteY17" fmla="*/ 3166542 h 3234136"/>
                <a:gd name="connsiteX18" fmla="*/ 1439910 w 2258398"/>
                <a:gd name="connsiteY18" fmla="*/ 3234136 h 3234136"/>
                <a:gd name="connsiteX19" fmla="*/ 1380105 w 2258398"/>
                <a:gd name="connsiteY19" fmla="*/ 3234136 h 3234136"/>
                <a:gd name="connsiteX20" fmla="*/ 1227846 w 2258398"/>
                <a:gd name="connsiteY20" fmla="*/ 3166542 h 3234136"/>
                <a:gd name="connsiteX21" fmla="*/ 1287651 w 2258398"/>
                <a:gd name="connsiteY21" fmla="*/ 3166542 h 3234136"/>
                <a:gd name="connsiteX22" fmla="*/ 1287651 w 2258398"/>
                <a:gd name="connsiteY22" fmla="*/ 3234136 h 3234136"/>
                <a:gd name="connsiteX23" fmla="*/ 1227846 w 2258398"/>
                <a:gd name="connsiteY23" fmla="*/ 3234136 h 3234136"/>
                <a:gd name="connsiteX24" fmla="*/ 1075587 w 2258398"/>
                <a:gd name="connsiteY24" fmla="*/ 3166542 h 3234136"/>
                <a:gd name="connsiteX25" fmla="*/ 1135392 w 2258398"/>
                <a:gd name="connsiteY25" fmla="*/ 3166542 h 3234136"/>
                <a:gd name="connsiteX26" fmla="*/ 1135392 w 2258398"/>
                <a:gd name="connsiteY26" fmla="*/ 3234136 h 3234136"/>
                <a:gd name="connsiteX27" fmla="*/ 1075587 w 2258398"/>
                <a:gd name="connsiteY27" fmla="*/ 3234136 h 3234136"/>
                <a:gd name="connsiteX28" fmla="*/ 923328 w 2258398"/>
                <a:gd name="connsiteY28" fmla="*/ 3166542 h 3234136"/>
                <a:gd name="connsiteX29" fmla="*/ 983133 w 2258398"/>
                <a:gd name="connsiteY29" fmla="*/ 3166542 h 3234136"/>
                <a:gd name="connsiteX30" fmla="*/ 983133 w 2258398"/>
                <a:gd name="connsiteY30" fmla="*/ 3234136 h 3234136"/>
                <a:gd name="connsiteX31" fmla="*/ 923328 w 2258398"/>
                <a:gd name="connsiteY31" fmla="*/ 3234136 h 3234136"/>
                <a:gd name="connsiteX32" fmla="*/ 770928 w 2258398"/>
                <a:gd name="connsiteY32" fmla="*/ 3166542 h 3234136"/>
                <a:gd name="connsiteX33" fmla="*/ 830874 w 2258398"/>
                <a:gd name="connsiteY33" fmla="*/ 3166542 h 3234136"/>
                <a:gd name="connsiteX34" fmla="*/ 830874 w 2258398"/>
                <a:gd name="connsiteY34" fmla="*/ 3234136 h 3234136"/>
                <a:gd name="connsiteX35" fmla="*/ 770928 w 2258398"/>
                <a:gd name="connsiteY35" fmla="*/ 3234136 h 3234136"/>
                <a:gd name="connsiteX36" fmla="*/ 618528 w 2258398"/>
                <a:gd name="connsiteY36" fmla="*/ 3166542 h 3234136"/>
                <a:gd name="connsiteX37" fmla="*/ 678474 w 2258398"/>
                <a:gd name="connsiteY37" fmla="*/ 3166542 h 3234136"/>
                <a:gd name="connsiteX38" fmla="*/ 678474 w 2258398"/>
                <a:gd name="connsiteY38" fmla="*/ 3234136 h 3234136"/>
                <a:gd name="connsiteX39" fmla="*/ 618528 w 2258398"/>
                <a:gd name="connsiteY39" fmla="*/ 3234136 h 3234136"/>
                <a:gd name="connsiteX40" fmla="*/ 466128 w 2258398"/>
                <a:gd name="connsiteY40" fmla="*/ 3166542 h 3234136"/>
                <a:gd name="connsiteX41" fmla="*/ 526074 w 2258398"/>
                <a:gd name="connsiteY41" fmla="*/ 3166542 h 3234136"/>
                <a:gd name="connsiteX42" fmla="*/ 526074 w 2258398"/>
                <a:gd name="connsiteY42" fmla="*/ 3234136 h 3234136"/>
                <a:gd name="connsiteX43" fmla="*/ 466128 w 2258398"/>
                <a:gd name="connsiteY43" fmla="*/ 3234136 h 3234136"/>
                <a:gd name="connsiteX44" fmla="*/ 313728 w 2258398"/>
                <a:gd name="connsiteY44" fmla="*/ 3166542 h 3234136"/>
                <a:gd name="connsiteX45" fmla="*/ 373674 w 2258398"/>
                <a:gd name="connsiteY45" fmla="*/ 3166542 h 3234136"/>
                <a:gd name="connsiteX46" fmla="*/ 373674 w 2258398"/>
                <a:gd name="connsiteY46" fmla="*/ 3234136 h 3234136"/>
                <a:gd name="connsiteX47" fmla="*/ 313728 w 2258398"/>
                <a:gd name="connsiteY47" fmla="*/ 3234136 h 3234136"/>
                <a:gd name="connsiteX48" fmla="*/ 160721 w 2258398"/>
                <a:gd name="connsiteY48" fmla="*/ 3166542 h 3234136"/>
                <a:gd name="connsiteX49" fmla="*/ 220667 w 2258398"/>
                <a:gd name="connsiteY49" fmla="*/ 3166542 h 3234136"/>
                <a:gd name="connsiteX50" fmla="*/ 220667 w 2258398"/>
                <a:gd name="connsiteY50" fmla="*/ 3234136 h 3234136"/>
                <a:gd name="connsiteX51" fmla="*/ 160721 w 2258398"/>
                <a:gd name="connsiteY51" fmla="*/ 3234136 h 3234136"/>
                <a:gd name="connsiteX52" fmla="*/ 2190804 w 2258398"/>
                <a:gd name="connsiteY52" fmla="*/ 3102966 h 3234136"/>
                <a:gd name="connsiteX53" fmla="*/ 2258398 w 2258398"/>
                <a:gd name="connsiteY53" fmla="*/ 3102966 h 3234136"/>
                <a:gd name="connsiteX54" fmla="*/ 2258398 w 2258398"/>
                <a:gd name="connsiteY54" fmla="*/ 3234136 h 3234136"/>
                <a:gd name="connsiteX55" fmla="*/ 2141823 w 2258398"/>
                <a:gd name="connsiteY55" fmla="*/ 3234136 h 3234136"/>
                <a:gd name="connsiteX56" fmla="*/ 2141823 w 2258398"/>
                <a:gd name="connsiteY56" fmla="*/ 3166542 h 3234136"/>
                <a:gd name="connsiteX57" fmla="*/ 2190804 w 2258398"/>
                <a:gd name="connsiteY57" fmla="*/ 3166542 h 3234136"/>
                <a:gd name="connsiteX58" fmla="*/ 0 w 2258398"/>
                <a:gd name="connsiteY58" fmla="*/ 3102966 h 3234136"/>
                <a:gd name="connsiteX59" fmla="*/ 67275 w 2258398"/>
                <a:gd name="connsiteY59" fmla="*/ 3102966 h 3234136"/>
                <a:gd name="connsiteX60" fmla="*/ 67275 w 2258398"/>
                <a:gd name="connsiteY60" fmla="*/ 3234136 h 3234136"/>
                <a:gd name="connsiteX61" fmla="*/ 0 w 2258398"/>
                <a:gd name="connsiteY61" fmla="*/ 3234136 h 3234136"/>
                <a:gd name="connsiteX62" fmla="*/ 2190804 w 2258398"/>
                <a:gd name="connsiteY62" fmla="*/ 2949638 h 3234136"/>
                <a:gd name="connsiteX63" fmla="*/ 2258398 w 2258398"/>
                <a:gd name="connsiteY63" fmla="*/ 2949638 h 3234136"/>
                <a:gd name="connsiteX64" fmla="*/ 2258398 w 2258398"/>
                <a:gd name="connsiteY64" fmla="*/ 3010512 h 3234136"/>
                <a:gd name="connsiteX65" fmla="*/ 2190804 w 2258398"/>
                <a:gd name="connsiteY65" fmla="*/ 3010512 h 3234136"/>
                <a:gd name="connsiteX66" fmla="*/ 0 w 2258398"/>
                <a:gd name="connsiteY66" fmla="*/ 2949638 h 3234136"/>
                <a:gd name="connsiteX67" fmla="*/ 67275 w 2258398"/>
                <a:gd name="connsiteY67" fmla="*/ 2949638 h 3234136"/>
                <a:gd name="connsiteX68" fmla="*/ 67275 w 2258398"/>
                <a:gd name="connsiteY68" fmla="*/ 3010512 h 3234136"/>
                <a:gd name="connsiteX69" fmla="*/ 0 w 2258398"/>
                <a:gd name="connsiteY69" fmla="*/ 3010512 h 3234136"/>
                <a:gd name="connsiteX70" fmla="*/ 2190804 w 2258398"/>
                <a:gd name="connsiteY70" fmla="*/ 2796310 h 3234136"/>
                <a:gd name="connsiteX71" fmla="*/ 2258398 w 2258398"/>
                <a:gd name="connsiteY71" fmla="*/ 2796310 h 3234136"/>
                <a:gd name="connsiteX72" fmla="*/ 2258398 w 2258398"/>
                <a:gd name="connsiteY72" fmla="*/ 2857184 h 3234136"/>
                <a:gd name="connsiteX73" fmla="*/ 2190804 w 2258398"/>
                <a:gd name="connsiteY73" fmla="*/ 2857184 h 3234136"/>
                <a:gd name="connsiteX74" fmla="*/ 0 w 2258398"/>
                <a:gd name="connsiteY74" fmla="*/ 2796310 h 3234136"/>
                <a:gd name="connsiteX75" fmla="*/ 67275 w 2258398"/>
                <a:gd name="connsiteY75" fmla="*/ 2796310 h 3234136"/>
                <a:gd name="connsiteX76" fmla="*/ 67275 w 2258398"/>
                <a:gd name="connsiteY76" fmla="*/ 2857184 h 3234136"/>
                <a:gd name="connsiteX77" fmla="*/ 0 w 2258398"/>
                <a:gd name="connsiteY77" fmla="*/ 2857184 h 3234136"/>
                <a:gd name="connsiteX78" fmla="*/ 2190804 w 2258398"/>
                <a:gd name="connsiteY78" fmla="*/ 2642982 h 3234136"/>
                <a:gd name="connsiteX79" fmla="*/ 2258398 w 2258398"/>
                <a:gd name="connsiteY79" fmla="*/ 2642982 h 3234136"/>
                <a:gd name="connsiteX80" fmla="*/ 2258398 w 2258398"/>
                <a:gd name="connsiteY80" fmla="*/ 2703856 h 3234136"/>
                <a:gd name="connsiteX81" fmla="*/ 2190804 w 2258398"/>
                <a:gd name="connsiteY81" fmla="*/ 2703856 h 3234136"/>
                <a:gd name="connsiteX82" fmla="*/ 0 w 2258398"/>
                <a:gd name="connsiteY82" fmla="*/ 2642982 h 3234136"/>
                <a:gd name="connsiteX83" fmla="*/ 67275 w 2258398"/>
                <a:gd name="connsiteY83" fmla="*/ 2642982 h 3234136"/>
                <a:gd name="connsiteX84" fmla="*/ 67275 w 2258398"/>
                <a:gd name="connsiteY84" fmla="*/ 2703856 h 3234136"/>
                <a:gd name="connsiteX85" fmla="*/ 0 w 2258398"/>
                <a:gd name="connsiteY85" fmla="*/ 2703856 h 3234136"/>
                <a:gd name="connsiteX86" fmla="*/ 2190804 w 2258398"/>
                <a:gd name="connsiteY86" fmla="*/ 2489654 h 3234136"/>
                <a:gd name="connsiteX87" fmla="*/ 2258398 w 2258398"/>
                <a:gd name="connsiteY87" fmla="*/ 2489654 h 3234136"/>
                <a:gd name="connsiteX88" fmla="*/ 2258398 w 2258398"/>
                <a:gd name="connsiteY88" fmla="*/ 2550528 h 3234136"/>
                <a:gd name="connsiteX89" fmla="*/ 2190804 w 2258398"/>
                <a:gd name="connsiteY89" fmla="*/ 2550528 h 3234136"/>
                <a:gd name="connsiteX90" fmla="*/ 0 w 2258398"/>
                <a:gd name="connsiteY90" fmla="*/ 2489654 h 3234136"/>
                <a:gd name="connsiteX91" fmla="*/ 67275 w 2258398"/>
                <a:gd name="connsiteY91" fmla="*/ 2489654 h 3234136"/>
                <a:gd name="connsiteX92" fmla="*/ 67275 w 2258398"/>
                <a:gd name="connsiteY92" fmla="*/ 2550528 h 3234136"/>
                <a:gd name="connsiteX93" fmla="*/ 0 w 2258398"/>
                <a:gd name="connsiteY93" fmla="*/ 2550528 h 3234136"/>
                <a:gd name="connsiteX94" fmla="*/ 2190804 w 2258398"/>
                <a:gd name="connsiteY94" fmla="*/ 2336326 h 3234136"/>
                <a:gd name="connsiteX95" fmla="*/ 2258398 w 2258398"/>
                <a:gd name="connsiteY95" fmla="*/ 2336326 h 3234136"/>
                <a:gd name="connsiteX96" fmla="*/ 2258398 w 2258398"/>
                <a:gd name="connsiteY96" fmla="*/ 2397200 h 3234136"/>
                <a:gd name="connsiteX97" fmla="*/ 2190804 w 2258398"/>
                <a:gd name="connsiteY97" fmla="*/ 2397200 h 3234136"/>
                <a:gd name="connsiteX98" fmla="*/ 0 w 2258398"/>
                <a:gd name="connsiteY98" fmla="*/ 2336326 h 3234136"/>
                <a:gd name="connsiteX99" fmla="*/ 67275 w 2258398"/>
                <a:gd name="connsiteY99" fmla="*/ 2336326 h 3234136"/>
                <a:gd name="connsiteX100" fmla="*/ 67275 w 2258398"/>
                <a:gd name="connsiteY100" fmla="*/ 2397200 h 3234136"/>
                <a:gd name="connsiteX101" fmla="*/ 0 w 2258398"/>
                <a:gd name="connsiteY101" fmla="*/ 2397200 h 3234136"/>
                <a:gd name="connsiteX102" fmla="*/ 2190804 w 2258398"/>
                <a:gd name="connsiteY102" fmla="*/ 2182998 h 3234136"/>
                <a:gd name="connsiteX103" fmla="*/ 2258398 w 2258398"/>
                <a:gd name="connsiteY103" fmla="*/ 2182998 h 3234136"/>
                <a:gd name="connsiteX104" fmla="*/ 2258398 w 2258398"/>
                <a:gd name="connsiteY104" fmla="*/ 2243872 h 3234136"/>
                <a:gd name="connsiteX105" fmla="*/ 2190804 w 2258398"/>
                <a:gd name="connsiteY105" fmla="*/ 2243872 h 3234136"/>
                <a:gd name="connsiteX106" fmla="*/ 0 w 2258398"/>
                <a:gd name="connsiteY106" fmla="*/ 2182998 h 3234136"/>
                <a:gd name="connsiteX107" fmla="*/ 67275 w 2258398"/>
                <a:gd name="connsiteY107" fmla="*/ 2182998 h 3234136"/>
                <a:gd name="connsiteX108" fmla="*/ 67275 w 2258398"/>
                <a:gd name="connsiteY108" fmla="*/ 2243872 h 3234136"/>
                <a:gd name="connsiteX109" fmla="*/ 0 w 2258398"/>
                <a:gd name="connsiteY109" fmla="*/ 2243872 h 3234136"/>
                <a:gd name="connsiteX110" fmla="*/ 2190804 w 2258398"/>
                <a:gd name="connsiteY110" fmla="*/ 2029670 h 3234136"/>
                <a:gd name="connsiteX111" fmla="*/ 2258398 w 2258398"/>
                <a:gd name="connsiteY111" fmla="*/ 2029670 h 3234136"/>
                <a:gd name="connsiteX112" fmla="*/ 2258398 w 2258398"/>
                <a:gd name="connsiteY112" fmla="*/ 2090544 h 3234136"/>
                <a:gd name="connsiteX113" fmla="*/ 2190804 w 2258398"/>
                <a:gd name="connsiteY113" fmla="*/ 2090544 h 3234136"/>
                <a:gd name="connsiteX114" fmla="*/ 0 w 2258398"/>
                <a:gd name="connsiteY114" fmla="*/ 2029670 h 3234136"/>
                <a:gd name="connsiteX115" fmla="*/ 67275 w 2258398"/>
                <a:gd name="connsiteY115" fmla="*/ 2029670 h 3234136"/>
                <a:gd name="connsiteX116" fmla="*/ 67275 w 2258398"/>
                <a:gd name="connsiteY116" fmla="*/ 2090544 h 3234136"/>
                <a:gd name="connsiteX117" fmla="*/ 0 w 2258398"/>
                <a:gd name="connsiteY117" fmla="*/ 2090544 h 3234136"/>
                <a:gd name="connsiteX118" fmla="*/ 2190804 w 2258398"/>
                <a:gd name="connsiteY118" fmla="*/ 1876342 h 3234136"/>
                <a:gd name="connsiteX119" fmla="*/ 2258398 w 2258398"/>
                <a:gd name="connsiteY119" fmla="*/ 1876342 h 3234136"/>
                <a:gd name="connsiteX120" fmla="*/ 2258398 w 2258398"/>
                <a:gd name="connsiteY120" fmla="*/ 1937216 h 3234136"/>
                <a:gd name="connsiteX121" fmla="*/ 2190804 w 2258398"/>
                <a:gd name="connsiteY121" fmla="*/ 1937216 h 3234136"/>
                <a:gd name="connsiteX122" fmla="*/ 0 w 2258398"/>
                <a:gd name="connsiteY122" fmla="*/ 1876342 h 3234136"/>
                <a:gd name="connsiteX123" fmla="*/ 67275 w 2258398"/>
                <a:gd name="connsiteY123" fmla="*/ 1876342 h 3234136"/>
                <a:gd name="connsiteX124" fmla="*/ 67275 w 2258398"/>
                <a:gd name="connsiteY124" fmla="*/ 1937216 h 3234136"/>
                <a:gd name="connsiteX125" fmla="*/ 0 w 2258398"/>
                <a:gd name="connsiteY125" fmla="*/ 1937216 h 3234136"/>
                <a:gd name="connsiteX126" fmla="*/ 2190804 w 2258398"/>
                <a:gd name="connsiteY126" fmla="*/ 1723014 h 3234136"/>
                <a:gd name="connsiteX127" fmla="*/ 2258398 w 2258398"/>
                <a:gd name="connsiteY127" fmla="*/ 1723014 h 3234136"/>
                <a:gd name="connsiteX128" fmla="*/ 2258398 w 2258398"/>
                <a:gd name="connsiteY128" fmla="*/ 1783888 h 3234136"/>
                <a:gd name="connsiteX129" fmla="*/ 2190804 w 2258398"/>
                <a:gd name="connsiteY129" fmla="*/ 1783888 h 3234136"/>
                <a:gd name="connsiteX130" fmla="*/ 0 w 2258398"/>
                <a:gd name="connsiteY130" fmla="*/ 1723014 h 3234136"/>
                <a:gd name="connsiteX131" fmla="*/ 67275 w 2258398"/>
                <a:gd name="connsiteY131" fmla="*/ 1723014 h 3234136"/>
                <a:gd name="connsiteX132" fmla="*/ 67275 w 2258398"/>
                <a:gd name="connsiteY132" fmla="*/ 1783888 h 3234136"/>
                <a:gd name="connsiteX133" fmla="*/ 0 w 2258398"/>
                <a:gd name="connsiteY133" fmla="*/ 1783888 h 3234136"/>
                <a:gd name="connsiteX134" fmla="*/ 2190804 w 2258398"/>
                <a:gd name="connsiteY134" fmla="*/ 1569686 h 3234136"/>
                <a:gd name="connsiteX135" fmla="*/ 2258398 w 2258398"/>
                <a:gd name="connsiteY135" fmla="*/ 1569686 h 3234136"/>
                <a:gd name="connsiteX136" fmla="*/ 2258398 w 2258398"/>
                <a:gd name="connsiteY136" fmla="*/ 1630560 h 3234136"/>
                <a:gd name="connsiteX137" fmla="*/ 2190804 w 2258398"/>
                <a:gd name="connsiteY137" fmla="*/ 1630560 h 3234136"/>
                <a:gd name="connsiteX138" fmla="*/ 0 w 2258398"/>
                <a:gd name="connsiteY138" fmla="*/ 1569686 h 3234136"/>
                <a:gd name="connsiteX139" fmla="*/ 67275 w 2258398"/>
                <a:gd name="connsiteY139" fmla="*/ 1569686 h 3234136"/>
                <a:gd name="connsiteX140" fmla="*/ 67275 w 2258398"/>
                <a:gd name="connsiteY140" fmla="*/ 1630560 h 3234136"/>
                <a:gd name="connsiteX141" fmla="*/ 0 w 2258398"/>
                <a:gd name="connsiteY141" fmla="*/ 1630560 h 3234136"/>
                <a:gd name="connsiteX142" fmla="*/ 2190804 w 2258398"/>
                <a:gd name="connsiteY142" fmla="*/ 1416358 h 3234136"/>
                <a:gd name="connsiteX143" fmla="*/ 2258398 w 2258398"/>
                <a:gd name="connsiteY143" fmla="*/ 1416358 h 3234136"/>
                <a:gd name="connsiteX144" fmla="*/ 2258398 w 2258398"/>
                <a:gd name="connsiteY144" fmla="*/ 1477232 h 3234136"/>
                <a:gd name="connsiteX145" fmla="*/ 2190804 w 2258398"/>
                <a:gd name="connsiteY145" fmla="*/ 1477232 h 3234136"/>
                <a:gd name="connsiteX146" fmla="*/ 0 w 2258398"/>
                <a:gd name="connsiteY146" fmla="*/ 1416358 h 3234136"/>
                <a:gd name="connsiteX147" fmla="*/ 67275 w 2258398"/>
                <a:gd name="connsiteY147" fmla="*/ 1416358 h 3234136"/>
                <a:gd name="connsiteX148" fmla="*/ 67275 w 2258398"/>
                <a:gd name="connsiteY148" fmla="*/ 1477232 h 3234136"/>
                <a:gd name="connsiteX149" fmla="*/ 0 w 2258398"/>
                <a:gd name="connsiteY149" fmla="*/ 1477232 h 3234136"/>
                <a:gd name="connsiteX150" fmla="*/ 2190804 w 2258398"/>
                <a:gd name="connsiteY150" fmla="*/ 1263030 h 3234136"/>
                <a:gd name="connsiteX151" fmla="*/ 2258398 w 2258398"/>
                <a:gd name="connsiteY151" fmla="*/ 1263030 h 3234136"/>
                <a:gd name="connsiteX152" fmla="*/ 2258398 w 2258398"/>
                <a:gd name="connsiteY152" fmla="*/ 1323904 h 3234136"/>
                <a:gd name="connsiteX153" fmla="*/ 2190804 w 2258398"/>
                <a:gd name="connsiteY153" fmla="*/ 1323904 h 3234136"/>
                <a:gd name="connsiteX154" fmla="*/ 0 w 2258398"/>
                <a:gd name="connsiteY154" fmla="*/ 1263030 h 3234136"/>
                <a:gd name="connsiteX155" fmla="*/ 67275 w 2258398"/>
                <a:gd name="connsiteY155" fmla="*/ 1263030 h 3234136"/>
                <a:gd name="connsiteX156" fmla="*/ 67275 w 2258398"/>
                <a:gd name="connsiteY156" fmla="*/ 1323904 h 3234136"/>
                <a:gd name="connsiteX157" fmla="*/ 0 w 2258398"/>
                <a:gd name="connsiteY157" fmla="*/ 1323904 h 3234136"/>
                <a:gd name="connsiteX158" fmla="*/ 2190804 w 2258398"/>
                <a:gd name="connsiteY158" fmla="*/ 1109702 h 3234136"/>
                <a:gd name="connsiteX159" fmla="*/ 2258398 w 2258398"/>
                <a:gd name="connsiteY159" fmla="*/ 1109702 h 3234136"/>
                <a:gd name="connsiteX160" fmla="*/ 2258398 w 2258398"/>
                <a:gd name="connsiteY160" fmla="*/ 1170576 h 3234136"/>
                <a:gd name="connsiteX161" fmla="*/ 2190804 w 2258398"/>
                <a:gd name="connsiteY161" fmla="*/ 1170576 h 3234136"/>
                <a:gd name="connsiteX162" fmla="*/ 0 w 2258398"/>
                <a:gd name="connsiteY162" fmla="*/ 1109702 h 3234136"/>
                <a:gd name="connsiteX163" fmla="*/ 67275 w 2258398"/>
                <a:gd name="connsiteY163" fmla="*/ 1109702 h 3234136"/>
                <a:gd name="connsiteX164" fmla="*/ 67275 w 2258398"/>
                <a:gd name="connsiteY164" fmla="*/ 1170576 h 3234136"/>
                <a:gd name="connsiteX165" fmla="*/ 0 w 2258398"/>
                <a:gd name="connsiteY165" fmla="*/ 1170576 h 3234136"/>
                <a:gd name="connsiteX166" fmla="*/ 2190804 w 2258398"/>
                <a:gd name="connsiteY166" fmla="*/ 956374 h 3234136"/>
                <a:gd name="connsiteX167" fmla="*/ 2258398 w 2258398"/>
                <a:gd name="connsiteY167" fmla="*/ 956374 h 3234136"/>
                <a:gd name="connsiteX168" fmla="*/ 2258398 w 2258398"/>
                <a:gd name="connsiteY168" fmla="*/ 1017248 h 3234136"/>
                <a:gd name="connsiteX169" fmla="*/ 2190804 w 2258398"/>
                <a:gd name="connsiteY169" fmla="*/ 1017248 h 3234136"/>
                <a:gd name="connsiteX170" fmla="*/ 0 w 2258398"/>
                <a:gd name="connsiteY170" fmla="*/ 956374 h 3234136"/>
                <a:gd name="connsiteX171" fmla="*/ 67275 w 2258398"/>
                <a:gd name="connsiteY171" fmla="*/ 956374 h 3234136"/>
                <a:gd name="connsiteX172" fmla="*/ 67275 w 2258398"/>
                <a:gd name="connsiteY172" fmla="*/ 1017248 h 3234136"/>
                <a:gd name="connsiteX173" fmla="*/ 0 w 2258398"/>
                <a:gd name="connsiteY173" fmla="*/ 1017248 h 3234136"/>
                <a:gd name="connsiteX174" fmla="*/ 2190804 w 2258398"/>
                <a:gd name="connsiteY174" fmla="*/ 803046 h 3234136"/>
                <a:gd name="connsiteX175" fmla="*/ 2258398 w 2258398"/>
                <a:gd name="connsiteY175" fmla="*/ 803046 h 3234136"/>
                <a:gd name="connsiteX176" fmla="*/ 2258398 w 2258398"/>
                <a:gd name="connsiteY176" fmla="*/ 863920 h 3234136"/>
                <a:gd name="connsiteX177" fmla="*/ 2190804 w 2258398"/>
                <a:gd name="connsiteY177" fmla="*/ 863920 h 3234136"/>
                <a:gd name="connsiteX178" fmla="*/ 0 w 2258398"/>
                <a:gd name="connsiteY178" fmla="*/ 803046 h 3234136"/>
                <a:gd name="connsiteX179" fmla="*/ 67275 w 2258398"/>
                <a:gd name="connsiteY179" fmla="*/ 803046 h 3234136"/>
                <a:gd name="connsiteX180" fmla="*/ 67275 w 2258398"/>
                <a:gd name="connsiteY180" fmla="*/ 863920 h 3234136"/>
                <a:gd name="connsiteX181" fmla="*/ 0 w 2258398"/>
                <a:gd name="connsiteY181" fmla="*/ 863920 h 3234136"/>
                <a:gd name="connsiteX182" fmla="*/ 2190804 w 2258398"/>
                <a:gd name="connsiteY182" fmla="*/ 649718 h 3234136"/>
                <a:gd name="connsiteX183" fmla="*/ 2258398 w 2258398"/>
                <a:gd name="connsiteY183" fmla="*/ 649718 h 3234136"/>
                <a:gd name="connsiteX184" fmla="*/ 2258398 w 2258398"/>
                <a:gd name="connsiteY184" fmla="*/ 710592 h 3234136"/>
                <a:gd name="connsiteX185" fmla="*/ 2190804 w 2258398"/>
                <a:gd name="connsiteY185" fmla="*/ 710592 h 3234136"/>
                <a:gd name="connsiteX186" fmla="*/ 0 w 2258398"/>
                <a:gd name="connsiteY186" fmla="*/ 649718 h 3234136"/>
                <a:gd name="connsiteX187" fmla="*/ 67275 w 2258398"/>
                <a:gd name="connsiteY187" fmla="*/ 649718 h 3234136"/>
                <a:gd name="connsiteX188" fmla="*/ 67275 w 2258398"/>
                <a:gd name="connsiteY188" fmla="*/ 710592 h 3234136"/>
                <a:gd name="connsiteX189" fmla="*/ 0 w 2258398"/>
                <a:gd name="connsiteY189" fmla="*/ 710592 h 3234136"/>
                <a:gd name="connsiteX190" fmla="*/ 2190804 w 2258398"/>
                <a:gd name="connsiteY190" fmla="*/ 496390 h 3234136"/>
                <a:gd name="connsiteX191" fmla="*/ 2258398 w 2258398"/>
                <a:gd name="connsiteY191" fmla="*/ 496390 h 3234136"/>
                <a:gd name="connsiteX192" fmla="*/ 2258398 w 2258398"/>
                <a:gd name="connsiteY192" fmla="*/ 557264 h 3234136"/>
                <a:gd name="connsiteX193" fmla="*/ 2190804 w 2258398"/>
                <a:gd name="connsiteY193" fmla="*/ 557264 h 3234136"/>
                <a:gd name="connsiteX194" fmla="*/ 0 w 2258398"/>
                <a:gd name="connsiteY194" fmla="*/ 496390 h 3234136"/>
                <a:gd name="connsiteX195" fmla="*/ 67275 w 2258398"/>
                <a:gd name="connsiteY195" fmla="*/ 496390 h 3234136"/>
                <a:gd name="connsiteX196" fmla="*/ 67275 w 2258398"/>
                <a:gd name="connsiteY196" fmla="*/ 557264 h 3234136"/>
                <a:gd name="connsiteX197" fmla="*/ 0 w 2258398"/>
                <a:gd name="connsiteY197" fmla="*/ 557264 h 3234136"/>
                <a:gd name="connsiteX198" fmla="*/ 2190804 w 2258398"/>
                <a:gd name="connsiteY198" fmla="*/ 343062 h 3234136"/>
                <a:gd name="connsiteX199" fmla="*/ 2258398 w 2258398"/>
                <a:gd name="connsiteY199" fmla="*/ 343062 h 3234136"/>
                <a:gd name="connsiteX200" fmla="*/ 2258398 w 2258398"/>
                <a:gd name="connsiteY200" fmla="*/ 403936 h 3234136"/>
                <a:gd name="connsiteX201" fmla="*/ 2190804 w 2258398"/>
                <a:gd name="connsiteY201" fmla="*/ 403936 h 3234136"/>
                <a:gd name="connsiteX202" fmla="*/ 0 w 2258398"/>
                <a:gd name="connsiteY202" fmla="*/ 343062 h 3234136"/>
                <a:gd name="connsiteX203" fmla="*/ 67275 w 2258398"/>
                <a:gd name="connsiteY203" fmla="*/ 343062 h 3234136"/>
                <a:gd name="connsiteX204" fmla="*/ 67275 w 2258398"/>
                <a:gd name="connsiteY204" fmla="*/ 403936 h 3234136"/>
                <a:gd name="connsiteX205" fmla="*/ 0 w 2258398"/>
                <a:gd name="connsiteY205" fmla="*/ 403936 h 3234136"/>
                <a:gd name="connsiteX206" fmla="*/ 2190804 w 2258398"/>
                <a:gd name="connsiteY206" fmla="*/ 189734 h 3234136"/>
                <a:gd name="connsiteX207" fmla="*/ 2258398 w 2258398"/>
                <a:gd name="connsiteY207" fmla="*/ 189734 h 3234136"/>
                <a:gd name="connsiteX208" fmla="*/ 2258398 w 2258398"/>
                <a:gd name="connsiteY208" fmla="*/ 250608 h 3234136"/>
                <a:gd name="connsiteX209" fmla="*/ 2190804 w 2258398"/>
                <a:gd name="connsiteY209" fmla="*/ 250608 h 3234136"/>
                <a:gd name="connsiteX210" fmla="*/ 0 w 2258398"/>
                <a:gd name="connsiteY210" fmla="*/ 189734 h 3234136"/>
                <a:gd name="connsiteX211" fmla="*/ 67275 w 2258398"/>
                <a:gd name="connsiteY211" fmla="*/ 189734 h 3234136"/>
                <a:gd name="connsiteX212" fmla="*/ 67275 w 2258398"/>
                <a:gd name="connsiteY212" fmla="*/ 250608 h 3234136"/>
                <a:gd name="connsiteX213" fmla="*/ 0 w 2258398"/>
                <a:gd name="connsiteY213" fmla="*/ 250608 h 3234136"/>
                <a:gd name="connsiteX214" fmla="*/ 2141823 w 2258398"/>
                <a:gd name="connsiteY214" fmla="*/ 0 h 3234136"/>
                <a:gd name="connsiteX215" fmla="*/ 2258398 w 2258398"/>
                <a:gd name="connsiteY215" fmla="*/ 0 h 3234136"/>
                <a:gd name="connsiteX216" fmla="*/ 2258398 w 2258398"/>
                <a:gd name="connsiteY216" fmla="*/ 97280 h 3234136"/>
                <a:gd name="connsiteX217" fmla="*/ 2190804 w 2258398"/>
                <a:gd name="connsiteY217" fmla="*/ 97280 h 3234136"/>
                <a:gd name="connsiteX218" fmla="*/ 2190804 w 2258398"/>
                <a:gd name="connsiteY218" fmla="*/ 67594 h 3234136"/>
                <a:gd name="connsiteX219" fmla="*/ 2141823 w 2258398"/>
                <a:gd name="connsiteY219" fmla="*/ 67594 h 3234136"/>
                <a:gd name="connsiteX220" fmla="*/ 1989423 w 2258398"/>
                <a:gd name="connsiteY220" fmla="*/ 0 h 3234136"/>
                <a:gd name="connsiteX221" fmla="*/ 2049369 w 2258398"/>
                <a:gd name="connsiteY221" fmla="*/ 0 h 3234136"/>
                <a:gd name="connsiteX222" fmla="*/ 2049369 w 2258398"/>
                <a:gd name="connsiteY222" fmla="*/ 67594 h 3234136"/>
                <a:gd name="connsiteX223" fmla="*/ 1989423 w 2258398"/>
                <a:gd name="connsiteY223" fmla="*/ 67594 h 3234136"/>
                <a:gd name="connsiteX224" fmla="*/ 1837023 w 2258398"/>
                <a:gd name="connsiteY224" fmla="*/ 0 h 3234136"/>
                <a:gd name="connsiteX225" fmla="*/ 1896969 w 2258398"/>
                <a:gd name="connsiteY225" fmla="*/ 0 h 3234136"/>
                <a:gd name="connsiteX226" fmla="*/ 1896969 w 2258398"/>
                <a:gd name="connsiteY226" fmla="*/ 67594 h 3234136"/>
                <a:gd name="connsiteX227" fmla="*/ 1837023 w 2258398"/>
                <a:gd name="connsiteY227" fmla="*/ 67594 h 3234136"/>
                <a:gd name="connsiteX228" fmla="*/ 1684623 w 2258398"/>
                <a:gd name="connsiteY228" fmla="*/ 0 h 3234136"/>
                <a:gd name="connsiteX229" fmla="*/ 1744569 w 2258398"/>
                <a:gd name="connsiteY229" fmla="*/ 0 h 3234136"/>
                <a:gd name="connsiteX230" fmla="*/ 1744569 w 2258398"/>
                <a:gd name="connsiteY230" fmla="*/ 67594 h 3234136"/>
                <a:gd name="connsiteX231" fmla="*/ 1684623 w 2258398"/>
                <a:gd name="connsiteY231" fmla="*/ 67594 h 3234136"/>
                <a:gd name="connsiteX232" fmla="*/ 1532364 w 2258398"/>
                <a:gd name="connsiteY232" fmla="*/ 0 h 3234136"/>
                <a:gd name="connsiteX233" fmla="*/ 1592169 w 2258398"/>
                <a:gd name="connsiteY233" fmla="*/ 0 h 3234136"/>
                <a:gd name="connsiteX234" fmla="*/ 1592169 w 2258398"/>
                <a:gd name="connsiteY234" fmla="*/ 67594 h 3234136"/>
                <a:gd name="connsiteX235" fmla="*/ 1532364 w 2258398"/>
                <a:gd name="connsiteY235" fmla="*/ 67594 h 3234136"/>
                <a:gd name="connsiteX236" fmla="*/ 1380105 w 2258398"/>
                <a:gd name="connsiteY236" fmla="*/ 0 h 3234136"/>
                <a:gd name="connsiteX237" fmla="*/ 1439910 w 2258398"/>
                <a:gd name="connsiteY237" fmla="*/ 0 h 3234136"/>
                <a:gd name="connsiteX238" fmla="*/ 1439910 w 2258398"/>
                <a:gd name="connsiteY238" fmla="*/ 67594 h 3234136"/>
                <a:gd name="connsiteX239" fmla="*/ 1380105 w 2258398"/>
                <a:gd name="connsiteY239" fmla="*/ 67594 h 3234136"/>
                <a:gd name="connsiteX240" fmla="*/ 1227846 w 2258398"/>
                <a:gd name="connsiteY240" fmla="*/ 0 h 3234136"/>
                <a:gd name="connsiteX241" fmla="*/ 1287651 w 2258398"/>
                <a:gd name="connsiteY241" fmla="*/ 0 h 3234136"/>
                <a:gd name="connsiteX242" fmla="*/ 1287651 w 2258398"/>
                <a:gd name="connsiteY242" fmla="*/ 67594 h 3234136"/>
                <a:gd name="connsiteX243" fmla="*/ 1227846 w 2258398"/>
                <a:gd name="connsiteY243" fmla="*/ 67594 h 3234136"/>
                <a:gd name="connsiteX244" fmla="*/ 1075587 w 2258398"/>
                <a:gd name="connsiteY244" fmla="*/ 0 h 3234136"/>
                <a:gd name="connsiteX245" fmla="*/ 1135392 w 2258398"/>
                <a:gd name="connsiteY245" fmla="*/ 0 h 3234136"/>
                <a:gd name="connsiteX246" fmla="*/ 1135392 w 2258398"/>
                <a:gd name="connsiteY246" fmla="*/ 67594 h 3234136"/>
                <a:gd name="connsiteX247" fmla="*/ 1075587 w 2258398"/>
                <a:gd name="connsiteY247" fmla="*/ 67594 h 3234136"/>
                <a:gd name="connsiteX248" fmla="*/ 923328 w 2258398"/>
                <a:gd name="connsiteY248" fmla="*/ 0 h 3234136"/>
                <a:gd name="connsiteX249" fmla="*/ 983133 w 2258398"/>
                <a:gd name="connsiteY249" fmla="*/ 0 h 3234136"/>
                <a:gd name="connsiteX250" fmla="*/ 983133 w 2258398"/>
                <a:gd name="connsiteY250" fmla="*/ 67594 h 3234136"/>
                <a:gd name="connsiteX251" fmla="*/ 923328 w 2258398"/>
                <a:gd name="connsiteY251" fmla="*/ 67594 h 3234136"/>
                <a:gd name="connsiteX252" fmla="*/ 770928 w 2258398"/>
                <a:gd name="connsiteY252" fmla="*/ 0 h 3234136"/>
                <a:gd name="connsiteX253" fmla="*/ 830874 w 2258398"/>
                <a:gd name="connsiteY253" fmla="*/ 0 h 3234136"/>
                <a:gd name="connsiteX254" fmla="*/ 830874 w 2258398"/>
                <a:gd name="connsiteY254" fmla="*/ 67594 h 3234136"/>
                <a:gd name="connsiteX255" fmla="*/ 770928 w 2258398"/>
                <a:gd name="connsiteY255" fmla="*/ 67594 h 3234136"/>
                <a:gd name="connsiteX256" fmla="*/ 618528 w 2258398"/>
                <a:gd name="connsiteY256" fmla="*/ 0 h 3234136"/>
                <a:gd name="connsiteX257" fmla="*/ 678474 w 2258398"/>
                <a:gd name="connsiteY257" fmla="*/ 0 h 3234136"/>
                <a:gd name="connsiteX258" fmla="*/ 678474 w 2258398"/>
                <a:gd name="connsiteY258" fmla="*/ 67594 h 3234136"/>
                <a:gd name="connsiteX259" fmla="*/ 618528 w 2258398"/>
                <a:gd name="connsiteY259" fmla="*/ 67594 h 3234136"/>
                <a:gd name="connsiteX260" fmla="*/ 466128 w 2258398"/>
                <a:gd name="connsiteY260" fmla="*/ 0 h 3234136"/>
                <a:gd name="connsiteX261" fmla="*/ 526074 w 2258398"/>
                <a:gd name="connsiteY261" fmla="*/ 0 h 3234136"/>
                <a:gd name="connsiteX262" fmla="*/ 526074 w 2258398"/>
                <a:gd name="connsiteY262" fmla="*/ 67594 h 3234136"/>
                <a:gd name="connsiteX263" fmla="*/ 466128 w 2258398"/>
                <a:gd name="connsiteY263" fmla="*/ 67594 h 3234136"/>
                <a:gd name="connsiteX264" fmla="*/ 313728 w 2258398"/>
                <a:gd name="connsiteY264" fmla="*/ 0 h 3234136"/>
                <a:gd name="connsiteX265" fmla="*/ 373674 w 2258398"/>
                <a:gd name="connsiteY265" fmla="*/ 0 h 3234136"/>
                <a:gd name="connsiteX266" fmla="*/ 373674 w 2258398"/>
                <a:gd name="connsiteY266" fmla="*/ 67594 h 3234136"/>
                <a:gd name="connsiteX267" fmla="*/ 313728 w 2258398"/>
                <a:gd name="connsiteY267" fmla="*/ 67594 h 3234136"/>
                <a:gd name="connsiteX268" fmla="*/ 160721 w 2258398"/>
                <a:gd name="connsiteY268" fmla="*/ 0 h 3234136"/>
                <a:gd name="connsiteX269" fmla="*/ 220667 w 2258398"/>
                <a:gd name="connsiteY269" fmla="*/ 0 h 3234136"/>
                <a:gd name="connsiteX270" fmla="*/ 220667 w 2258398"/>
                <a:gd name="connsiteY270" fmla="*/ 67594 h 3234136"/>
                <a:gd name="connsiteX271" fmla="*/ 160721 w 2258398"/>
                <a:gd name="connsiteY271" fmla="*/ 67594 h 3234136"/>
                <a:gd name="connsiteX272" fmla="*/ 0 w 2258398"/>
                <a:gd name="connsiteY272" fmla="*/ 0 h 3234136"/>
                <a:gd name="connsiteX273" fmla="*/ 67275 w 2258398"/>
                <a:gd name="connsiteY273" fmla="*/ 0 h 3234136"/>
                <a:gd name="connsiteX274" fmla="*/ 67275 w 2258398"/>
                <a:gd name="connsiteY274" fmla="*/ 97280 h 3234136"/>
                <a:gd name="connsiteX275" fmla="*/ 0 w 2258398"/>
                <a:gd name="connsiteY275" fmla="*/ 97280 h 323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258398" h="3234136">
                  <a:moveTo>
                    <a:pt x="1989423" y="3166542"/>
                  </a:moveTo>
                  <a:lnTo>
                    <a:pt x="2049369" y="3166542"/>
                  </a:lnTo>
                  <a:lnTo>
                    <a:pt x="2049369" y="3234136"/>
                  </a:lnTo>
                  <a:lnTo>
                    <a:pt x="1989423" y="3234136"/>
                  </a:lnTo>
                  <a:close/>
                  <a:moveTo>
                    <a:pt x="1837023" y="3166542"/>
                  </a:moveTo>
                  <a:lnTo>
                    <a:pt x="1896969" y="3166542"/>
                  </a:lnTo>
                  <a:lnTo>
                    <a:pt x="1896969" y="3234136"/>
                  </a:lnTo>
                  <a:lnTo>
                    <a:pt x="1837023" y="3234136"/>
                  </a:lnTo>
                  <a:close/>
                  <a:moveTo>
                    <a:pt x="1684623" y="3166542"/>
                  </a:moveTo>
                  <a:lnTo>
                    <a:pt x="1744569" y="3166542"/>
                  </a:lnTo>
                  <a:lnTo>
                    <a:pt x="1744569" y="3234136"/>
                  </a:lnTo>
                  <a:lnTo>
                    <a:pt x="1684623" y="3234136"/>
                  </a:lnTo>
                  <a:close/>
                  <a:moveTo>
                    <a:pt x="1532364" y="3166542"/>
                  </a:moveTo>
                  <a:lnTo>
                    <a:pt x="1592169" y="3166542"/>
                  </a:lnTo>
                  <a:lnTo>
                    <a:pt x="1592169" y="3234136"/>
                  </a:lnTo>
                  <a:lnTo>
                    <a:pt x="1532364" y="3234136"/>
                  </a:lnTo>
                  <a:close/>
                  <a:moveTo>
                    <a:pt x="1380105" y="3166542"/>
                  </a:moveTo>
                  <a:lnTo>
                    <a:pt x="1439910" y="3166542"/>
                  </a:lnTo>
                  <a:lnTo>
                    <a:pt x="1439910" y="3234136"/>
                  </a:lnTo>
                  <a:lnTo>
                    <a:pt x="1380105" y="3234136"/>
                  </a:lnTo>
                  <a:close/>
                  <a:moveTo>
                    <a:pt x="1227846" y="3166542"/>
                  </a:moveTo>
                  <a:lnTo>
                    <a:pt x="1287651" y="3166542"/>
                  </a:lnTo>
                  <a:lnTo>
                    <a:pt x="1287651" y="3234136"/>
                  </a:lnTo>
                  <a:lnTo>
                    <a:pt x="1227846" y="3234136"/>
                  </a:lnTo>
                  <a:close/>
                  <a:moveTo>
                    <a:pt x="1075587" y="3166542"/>
                  </a:moveTo>
                  <a:lnTo>
                    <a:pt x="1135392" y="3166542"/>
                  </a:lnTo>
                  <a:lnTo>
                    <a:pt x="1135392" y="3234136"/>
                  </a:lnTo>
                  <a:lnTo>
                    <a:pt x="1075587" y="3234136"/>
                  </a:lnTo>
                  <a:close/>
                  <a:moveTo>
                    <a:pt x="923328" y="3166542"/>
                  </a:moveTo>
                  <a:lnTo>
                    <a:pt x="983133" y="3166542"/>
                  </a:lnTo>
                  <a:lnTo>
                    <a:pt x="983133" y="3234136"/>
                  </a:lnTo>
                  <a:lnTo>
                    <a:pt x="923328" y="3234136"/>
                  </a:lnTo>
                  <a:close/>
                  <a:moveTo>
                    <a:pt x="770928" y="3166542"/>
                  </a:moveTo>
                  <a:lnTo>
                    <a:pt x="830874" y="3166542"/>
                  </a:lnTo>
                  <a:lnTo>
                    <a:pt x="830874" y="3234136"/>
                  </a:lnTo>
                  <a:lnTo>
                    <a:pt x="770928" y="3234136"/>
                  </a:lnTo>
                  <a:close/>
                  <a:moveTo>
                    <a:pt x="618528" y="3166542"/>
                  </a:moveTo>
                  <a:lnTo>
                    <a:pt x="678474" y="3166542"/>
                  </a:lnTo>
                  <a:lnTo>
                    <a:pt x="678474" y="3234136"/>
                  </a:lnTo>
                  <a:lnTo>
                    <a:pt x="618528" y="3234136"/>
                  </a:lnTo>
                  <a:close/>
                  <a:moveTo>
                    <a:pt x="466128" y="3166542"/>
                  </a:moveTo>
                  <a:lnTo>
                    <a:pt x="526074" y="3166542"/>
                  </a:lnTo>
                  <a:lnTo>
                    <a:pt x="526074" y="3234136"/>
                  </a:lnTo>
                  <a:lnTo>
                    <a:pt x="466128" y="3234136"/>
                  </a:lnTo>
                  <a:close/>
                  <a:moveTo>
                    <a:pt x="313728" y="3166542"/>
                  </a:moveTo>
                  <a:lnTo>
                    <a:pt x="373674" y="3166542"/>
                  </a:lnTo>
                  <a:lnTo>
                    <a:pt x="373674" y="3234136"/>
                  </a:lnTo>
                  <a:lnTo>
                    <a:pt x="313728" y="3234136"/>
                  </a:lnTo>
                  <a:close/>
                  <a:moveTo>
                    <a:pt x="160721" y="3166542"/>
                  </a:moveTo>
                  <a:lnTo>
                    <a:pt x="220667" y="3166542"/>
                  </a:lnTo>
                  <a:lnTo>
                    <a:pt x="220667" y="3234136"/>
                  </a:lnTo>
                  <a:lnTo>
                    <a:pt x="160721" y="3234136"/>
                  </a:lnTo>
                  <a:close/>
                  <a:moveTo>
                    <a:pt x="2190804" y="3102966"/>
                  </a:moveTo>
                  <a:lnTo>
                    <a:pt x="2258398" y="3102966"/>
                  </a:lnTo>
                  <a:lnTo>
                    <a:pt x="2258398" y="3234136"/>
                  </a:lnTo>
                  <a:lnTo>
                    <a:pt x="2141823" y="3234136"/>
                  </a:lnTo>
                  <a:lnTo>
                    <a:pt x="2141823" y="3166542"/>
                  </a:lnTo>
                  <a:lnTo>
                    <a:pt x="2190804" y="3166542"/>
                  </a:lnTo>
                  <a:close/>
                  <a:moveTo>
                    <a:pt x="0" y="3102966"/>
                  </a:moveTo>
                  <a:lnTo>
                    <a:pt x="67275" y="3102966"/>
                  </a:lnTo>
                  <a:lnTo>
                    <a:pt x="67275" y="3234136"/>
                  </a:lnTo>
                  <a:lnTo>
                    <a:pt x="0" y="3234136"/>
                  </a:lnTo>
                  <a:close/>
                  <a:moveTo>
                    <a:pt x="2190804" y="2949638"/>
                  </a:moveTo>
                  <a:lnTo>
                    <a:pt x="2258398" y="2949638"/>
                  </a:lnTo>
                  <a:lnTo>
                    <a:pt x="2258398" y="3010512"/>
                  </a:lnTo>
                  <a:lnTo>
                    <a:pt x="2190804" y="3010512"/>
                  </a:lnTo>
                  <a:close/>
                  <a:moveTo>
                    <a:pt x="0" y="2949638"/>
                  </a:moveTo>
                  <a:lnTo>
                    <a:pt x="67275" y="2949638"/>
                  </a:lnTo>
                  <a:lnTo>
                    <a:pt x="67275" y="3010512"/>
                  </a:lnTo>
                  <a:lnTo>
                    <a:pt x="0" y="3010512"/>
                  </a:lnTo>
                  <a:close/>
                  <a:moveTo>
                    <a:pt x="2190804" y="2796310"/>
                  </a:moveTo>
                  <a:lnTo>
                    <a:pt x="2258398" y="2796310"/>
                  </a:lnTo>
                  <a:lnTo>
                    <a:pt x="2258398" y="2857184"/>
                  </a:lnTo>
                  <a:lnTo>
                    <a:pt x="2190804" y="2857184"/>
                  </a:lnTo>
                  <a:close/>
                  <a:moveTo>
                    <a:pt x="0" y="2796310"/>
                  </a:moveTo>
                  <a:lnTo>
                    <a:pt x="67275" y="2796310"/>
                  </a:lnTo>
                  <a:lnTo>
                    <a:pt x="67275" y="2857184"/>
                  </a:lnTo>
                  <a:lnTo>
                    <a:pt x="0" y="2857184"/>
                  </a:lnTo>
                  <a:close/>
                  <a:moveTo>
                    <a:pt x="2190804" y="2642982"/>
                  </a:moveTo>
                  <a:lnTo>
                    <a:pt x="2258398" y="2642982"/>
                  </a:lnTo>
                  <a:lnTo>
                    <a:pt x="2258398" y="2703856"/>
                  </a:lnTo>
                  <a:lnTo>
                    <a:pt x="2190804" y="2703856"/>
                  </a:lnTo>
                  <a:close/>
                  <a:moveTo>
                    <a:pt x="0" y="2642982"/>
                  </a:moveTo>
                  <a:lnTo>
                    <a:pt x="67275" y="2642982"/>
                  </a:lnTo>
                  <a:lnTo>
                    <a:pt x="67275" y="2703856"/>
                  </a:lnTo>
                  <a:lnTo>
                    <a:pt x="0" y="2703856"/>
                  </a:lnTo>
                  <a:close/>
                  <a:moveTo>
                    <a:pt x="2190804" y="2489654"/>
                  </a:moveTo>
                  <a:lnTo>
                    <a:pt x="2258398" y="2489654"/>
                  </a:lnTo>
                  <a:lnTo>
                    <a:pt x="2258398" y="2550528"/>
                  </a:lnTo>
                  <a:lnTo>
                    <a:pt x="2190804" y="2550528"/>
                  </a:lnTo>
                  <a:close/>
                  <a:moveTo>
                    <a:pt x="0" y="2489654"/>
                  </a:moveTo>
                  <a:lnTo>
                    <a:pt x="67275" y="2489654"/>
                  </a:lnTo>
                  <a:lnTo>
                    <a:pt x="67275" y="2550528"/>
                  </a:lnTo>
                  <a:lnTo>
                    <a:pt x="0" y="2550528"/>
                  </a:lnTo>
                  <a:close/>
                  <a:moveTo>
                    <a:pt x="2190804" y="2336326"/>
                  </a:moveTo>
                  <a:lnTo>
                    <a:pt x="2258398" y="2336326"/>
                  </a:lnTo>
                  <a:lnTo>
                    <a:pt x="2258398" y="2397200"/>
                  </a:lnTo>
                  <a:lnTo>
                    <a:pt x="2190804" y="2397200"/>
                  </a:lnTo>
                  <a:close/>
                  <a:moveTo>
                    <a:pt x="0" y="2336326"/>
                  </a:moveTo>
                  <a:lnTo>
                    <a:pt x="67275" y="2336326"/>
                  </a:lnTo>
                  <a:lnTo>
                    <a:pt x="67275" y="2397200"/>
                  </a:lnTo>
                  <a:lnTo>
                    <a:pt x="0" y="2397200"/>
                  </a:lnTo>
                  <a:close/>
                  <a:moveTo>
                    <a:pt x="2190804" y="2182998"/>
                  </a:moveTo>
                  <a:lnTo>
                    <a:pt x="2258398" y="2182998"/>
                  </a:lnTo>
                  <a:lnTo>
                    <a:pt x="2258398" y="2243872"/>
                  </a:lnTo>
                  <a:lnTo>
                    <a:pt x="2190804" y="2243872"/>
                  </a:lnTo>
                  <a:close/>
                  <a:moveTo>
                    <a:pt x="0" y="2182998"/>
                  </a:moveTo>
                  <a:lnTo>
                    <a:pt x="67275" y="2182998"/>
                  </a:lnTo>
                  <a:lnTo>
                    <a:pt x="67275" y="2243872"/>
                  </a:lnTo>
                  <a:lnTo>
                    <a:pt x="0" y="2243872"/>
                  </a:lnTo>
                  <a:close/>
                  <a:moveTo>
                    <a:pt x="2190804" y="2029670"/>
                  </a:moveTo>
                  <a:lnTo>
                    <a:pt x="2258398" y="2029670"/>
                  </a:lnTo>
                  <a:lnTo>
                    <a:pt x="2258398" y="2090544"/>
                  </a:lnTo>
                  <a:lnTo>
                    <a:pt x="2190804" y="2090544"/>
                  </a:lnTo>
                  <a:close/>
                  <a:moveTo>
                    <a:pt x="0" y="2029670"/>
                  </a:moveTo>
                  <a:lnTo>
                    <a:pt x="67275" y="2029670"/>
                  </a:lnTo>
                  <a:lnTo>
                    <a:pt x="67275" y="2090544"/>
                  </a:lnTo>
                  <a:lnTo>
                    <a:pt x="0" y="2090544"/>
                  </a:lnTo>
                  <a:close/>
                  <a:moveTo>
                    <a:pt x="2190804" y="1876342"/>
                  </a:moveTo>
                  <a:lnTo>
                    <a:pt x="2258398" y="1876342"/>
                  </a:lnTo>
                  <a:lnTo>
                    <a:pt x="2258398" y="1937216"/>
                  </a:lnTo>
                  <a:lnTo>
                    <a:pt x="2190804" y="1937216"/>
                  </a:lnTo>
                  <a:close/>
                  <a:moveTo>
                    <a:pt x="0" y="1876342"/>
                  </a:moveTo>
                  <a:lnTo>
                    <a:pt x="67275" y="1876342"/>
                  </a:lnTo>
                  <a:lnTo>
                    <a:pt x="67275" y="1937216"/>
                  </a:lnTo>
                  <a:lnTo>
                    <a:pt x="0" y="1937216"/>
                  </a:lnTo>
                  <a:close/>
                  <a:moveTo>
                    <a:pt x="2190804" y="1723014"/>
                  </a:moveTo>
                  <a:lnTo>
                    <a:pt x="2258398" y="1723014"/>
                  </a:lnTo>
                  <a:lnTo>
                    <a:pt x="2258398" y="1783888"/>
                  </a:lnTo>
                  <a:lnTo>
                    <a:pt x="2190804" y="1783888"/>
                  </a:lnTo>
                  <a:close/>
                  <a:moveTo>
                    <a:pt x="0" y="1723014"/>
                  </a:moveTo>
                  <a:lnTo>
                    <a:pt x="67275" y="1723014"/>
                  </a:lnTo>
                  <a:lnTo>
                    <a:pt x="67275" y="1783888"/>
                  </a:lnTo>
                  <a:lnTo>
                    <a:pt x="0" y="1783888"/>
                  </a:lnTo>
                  <a:close/>
                  <a:moveTo>
                    <a:pt x="2190804" y="1569686"/>
                  </a:moveTo>
                  <a:lnTo>
                    <a:pt x="2258398" y="1569686"/>
                  </a:lnTo>
                  <a:lnTo>
                    <a:pt x="2258398" y="1630560"/>
                  </a:lnTo>
                  <a:lnTo>
                    <a:pt x="2190804" y="1630560"/>
                  </a:lnTo>
                  <a:close/>
                  <a:moveTo>
                    <a:pt x="0" y="1569686"/>
                  </a:moveTo>
                  <a:lnTo>
                    <a:pt x="67275" y="1569686"/>
                  </a:lnTo>
                  <a:lnTo>
                    <a:pt x="67275" y="1630560"/>
                  </a:lnTo>
                  <a:lnTo>
                    <a:pt x="0" y="1630560"/>
                  </a:lnTo>
                  <a:close/>
                  <a:moveTo>
                    <a:pt x="2190804" y="1416358"/>
                  </a:moveTo>
                  <a:lnTo>
                    <a:pt x="2258398" y="1416358"/>
                  </a:lnTo>
                  <a:lnTo>
                    <a:pt x="2258398" y="1477232"/>
                  </a:lnTo>
                  <a:lnTo>
                    <a:pt x="2190804" y="1477232"/>
                  </a:lnTo>
                  <a:close/>
                  <a:moveTo>
                    <a:pt x="0" y="1416358"/>
                  </a:moveTo>
                  <a:lnTo>
                    <a:pt x="67275" y="1416358"/>
                  </a:lnTo>
                  <a:lnTo>
                    <a:pt x="67275" y="1477232"/>
                  </a:lnTo>
                  <a:lnTo>
                    <a:pt x="0" y="1477232"/>
                  </a:lnTo>
                  <a:close/>
                  <a:moveTo>
                    <a:pt x="2190804" y="1263030"/>
                  </a:moveTo>
                  <a:lnTo>
                    <a:pt x="2258398" y="1263030"/>
                  </a:lnTo>
                  <a:lnTo>
                    <a:pt x="2258398" y="1323904"/>
                  </a:lnTo>
                  <a:lnTo>
                    <a:pt x="2190804" y="1323904"/>
                  </a:lnTo>
                  <a:close/>
                  <a:moveTo>
                    <a:pt x="0" y="1263030"/>
                  </a:moveTo>
                  <a:lnTo>
                    <a:pt x="67275" y="1263030"/>
                  </a:lnTo>
                  <a:lnTo>
                    <a:pt x="67275" y="1323904"/>
                  </a:lnTo>
                  <a:lnTo>
                    <a:pt x="0" y="1323904"/>
                  </a:lnTo>
                  <a:close/>
                  <a:moveTo>
                    <a:pt x="2190804" y="1109702"/>
                  </a:moveTo>
                  <a:lnTo>
                    <a:pt x="2258398" y="1109702"/>
                  </a:lnTo>
                  <a:lnTo>
                    <a:pt x="2258398" y="1170576"/>
                  </a:lnTo>
                  <a:lnTo>
                    <a:pt x="2190804" y="1170576"/>
                  </a:lnTo>
                  <a:close/>
                  <a:moveTo>
                    <a:pt x="0" y="1109702"/>
                  </a:moveTo>
                  <a:lnTo>
                    <a:pt x="67275" y="1109702"/>
                  </a:lnTo>
                  <a:lnTo>
                    <a:pt x="67275" y="1170576"/>
                  </a:lnTo>
                  <a:lnTo>
                    <a:pt x="0" y="1170576"/>
                  </a:lnTo>
                  <a:close/>
                  <a:moveTo>
                    <a:pt x="2190804" y="956374"/>
                  </a:moveTo>
                  <a:lnTo>
                    <a:pt x="2258398" y="956374"/>
                  </a:lnTo>
                  <a:lnTo>
                    <a:pt x="2258398" y="1017248"/>
                  </a:lnTo>
                  <a:lnTo>
                    <a:pt x="2190804" y="1017248"/>
                  </a:lnTo>
                  <a:close/>
                  <a:moveTo>
                    <a:pt x="0" y="956374"/>
                  </a:moveTo>
                  <a:lnTo>
                    <a:pt x="67275" y="956374"/>
                  </a:lnTo>
                  <a:lnTo>
                    <a:pt x="67275" y="1017248"/>
                  </a:lnTo>
                  <a:lnTo>
                    <a:pt x="0" y="1017248"/>
                  </a:lnTo>
                  <a:close/>
                  <a:moveTo>
                    <a:pt x="2190804" y="803046"/>
                  </a:moveTo>
                  <a:lnTo>
                    <a:pt x="2258398" y="803046"/>
                  </a:lnTo>
                  <a:lnTo>
                    <a:pt x="2258398" y="863920"/>
                  </a:lnTo>
                  <a:lnTo>
                    <a:pt x="2190804" y="863920"/>
                  </a:lnTo>
                  <a:close/>
                  <a:moveTo>
                    <a:pt x="0" y="803046"/>
                  </a:moveTo>
                  <a:lnTo>
                    <a:pt x="67275" y="803046"/>
                  </a:lnTo>
                  <a:lnTo>
                    <a:pt x="67275" y="863920"/>
                  </a:lnTo>
                  <a:lnTo>
                    <a:pt x="0" y="863920"/>
                  </a:lnTo>
                  <a:close/>
                  <a:moveTo>
                    <a:pt x="2190804" y="649718"/>
                  </a:moveTo>
                  <a:lnTo>
                    <a:pt x="2258398" y="649718"/>
                  </a:lnTo>
                  <a:lnTo>
                    <a:pt x="2258398" y="710592"/>
                  </a:lnTo>
                  <a:lnTo>
                    <a:pt x="2190804" y="710592"/>
                  </a:lnTo>
                  <a:close/>
                  <a:moveTo>
                    <a:pt x="0" y="649718"/>
                  </a:moveTo>
                  <a:lnTo>
                    <a:pt x="67275" y="649718"/>
                  </a:lnTo>
                  <a:lnTo>
                    <a:pt x="67275" y="710592"/>
                  </a:lnTo>
                  <a:lnTo>
                    <a:pt x="0" y="710592"/>
                  </a:lnTo>
                  <a:close/>
                  <a:moveTo>
                    <a:pt x="2190804" y="496390"/>
                  </a:moveTo>
                  <a:lnTo>
                    <a:pt x="2258398" y="496390"/>
                  </a:lnTo>
                  <a:lnTo>
                    <a:pt x="2258398" y="557264"/>
                  </a:lnTo>
                  <a:lnTo>
                    <a:pt x="2190804" y="557264"/>
                  </a:lnTo>
                  <a:close/>
                  <a:moveTo>
                    <a:pt x="0" y="496390"/>
                  </a:moveTo>
                  <a:lnTo>
                    <a:pt x="67275" y="496390"/>
                  </a:lnTo>
                  <a:lnTo>
                    <a:pt x="67275" y="557264"/>
                  </a:lnTo>
                  <a:lnTo>
                    <a:pt x="0" y="557264"/>
                  </a:lnTo>
                  <a:close/>
                  <a:moveTo>
                    <a:pt x="2190804" y="343062"/>
                  </a:moveTo>
                  <a:lnTo>
                    <a:pt x="2258398" y="343062"/>
                  </a:lnTo>
                  <a:lnTo>
                    <a:pt x="2258398" y="403936"/>
                  </a:lnTo>
                  <a:lnTo>
                    <a:pt x="2190804" y="403936"/>
                  </a:lnTo>
                  <a:close/>
                  <a:moveTo>
                    <a:pt x="0" y="343062"/>
                  </a:moveTo>
                  <a:lnTo>
                    <a:pt x="67275" y="343062"/>
                  </a:lnTo>
                  <a:lnTo>
                    <a:pt x="67275" y="403936"/>
                  </a:lnTo>
                  <a:lnTo>
                    <a:pt x="0" y="403936"/>
                  </a:lnTo>
                  <a:close/>
                  <a:moveTo>
                    <a:pt x="2190804" y="189734"/>
                  </a:moveTo>
                  <a:lnTo>
                    <a:pt x="2258398" y="189734"/>
                  </a:lnTo>
                  <a:lnTo>
                    <a:pt x="2258398" y="250608"/>
                  </a:lnTo>
                  <a:lnTo>
                    <a:pt x="2190804" y="250608"/>
                  </a:lnTo>
                  <a:close/>
                  <a:moveTo>
                    <a:pt x="0" y="189734"/>
                  </a:moveTo>
                  <a:lnTo>
                    <a:pt x="67275" y="189734"/>
                  </a:lnTo>
                  <a:lnTo>
                    <a:pt x="67275" y="250608"/>
                  </a:lnTo>
                  <a:lnTo>
                    <a:pt x="0" y="250608"/>
                  </a:lnTo>
                  <a:close/>
                  <a:moveTo>
                    <a:pt x="2141823" y="0"/>
                  </a:moveTo>
                  <a:lnTo>
                    <a:pt x="2258398" y="0"/>
                  </a:lnTo>
                  <a:lnTo>
                    <a:pt x="2258398" y="97280"/>
                  </a:lnTo>
                  <a:lnTo>
                    <a:pt x="2190804" y="97280"/>
                  </a:lnTo>
                  <a:lnTo>
                    <a:pt x="2190804" y="67594"/>
                  </a:lnTo>
                  <a:lnTo>
                    <a:pt x="2141823" y="67594"/>
                  </a:lnTo>
                  <a:close/>
                  <a:moveTo>
                    <a:pt x="1989423" y="0"/>
                  </a:moveTo>
                  <a:lnTo>
                    <a:pt x="2049369" y="0"/>
                  </a:lnTo>
                  <a:lnTo>
                    <a:pt x="2049369" y="67594"/>
                  </a:lnTo>
                  <a:lnTo>
                    <a:pt x="1989423" y="67594"/>
                  </a:lnTo>
                  <a:close/>
                  <a:moveTo>
                    <a:pt x="1837023" y="0"/>
                  </a:moveTo>
                  <a:lnTo>
                    <a:pt x="1896969" y="0"/>
                  </a:lnTo>
                  <a:lnTo>
                    <a:pt x="1896969" y="67594"/>
                  </a:lnTo>
                  <a:lnTo>
                    <a:pt x="1837023" y="67594"/>
                  </a:lnTo>
                  <a:close/>
                  <a:moveTo>
                    <a:pt x="1684623" y="0"/>
                  </a:moveTo>
                  <a:lnTo>
                    <a:pt x="1744569" y="0"/>
                  </a:lnTo>
                  <a:lnTo>
                    <a:pt x="1744569" y="67594"/>
                  </a:lnTo>
                  <a:lnTo>
                    <a:pt x="1684623" y="67594"/>
                  </a:lnTo>
                  <a:close/>
                  <a:moveTo>
                    <a:pt x="1532364" y="0"/>
                  </a:moveTo>
                  <a:lnTo>
                    <a:pt x="1592169" y="0"/>
                  </a:lnTo>
                  <a:lnTo>
                    <a:pt x="1592169" y="67594"/>
                  </a:lnTo>
                  <a:lnTo>
                    <a:pt x="1532364" y="67594"/>
                  </a:lnTo>
                  <a:close/>
                  <a:moveTo>
                    <a:pt x="1380105" y="0"/>
                  </a:moveTo>
                  <a:lnTo>
                    <a:pt x="1439910" y="0"/>
                  </a:lnTo>
                  <a:lnTo>
                    <a:pt x="1439910" y="67594"/>
                  </a:lnTo>
                  <a:lnTo>
                    <a:pt x="1380105" y="67594"/>
                  </a:lnTo>
                  <a:close/>
                  <a:moveTo>
                    <a:pt x="1227846" y="0"/>
                  </a:moveTo>
                  <a:lnTo>
                    <a:pt x="1287651" y="0"/>
                  </a:lnTo>
                  <a:lnTo>
                    <a:pt x="1287651" y="67594"/>
                  </a:lnTo>
                  <a:lnTo>
                    <a:pt x="1227846" y="67594"/>
                  </a:lnTo>
                  <a:close/>
                  <a:moveTo>
                    <a:pt x="1075587" y="0"/>
                  </a:moveTo>
                  <a:lnTo>
                    <a:pt x="1135392" y="0"/>
                  </a:lnTo>
                  <a:lnTo>
                    <a:pt x="1135392" y="67594"/>
                  </a:lnTo>
                  <a:lnTo>
                    <a:pt x="1075587" y="67594"/>
                  </a:lnTo>
                  <a:close/>
                  <a:moveTo>
                    <a:pt x="923328" y="0"/>
                  </a:moveTo>
                  <a:lnTo>
                    <a:pt x="983133" y="0"/>
                  </a:lnTo>
                  <a:lnTo>
                    <a:pt x="983133" y="67594"/>
                  </a:lnTo>
                  <a:lnTo>
                    <a:pt x="923328" y="67594"/>
                  </a:lnTo>
                  <a:close/>
                  <a:moveTo>
                    <a:pt x="770928" y="0"/>
                  </a:moveTo>
                  <a:lnTo>
                    <a:pt x="830874" y="0"/>
                  </a:lnTo>
                  <a:lnTo>
                    <a:pt x="830874" y="67594"/>
                  </a:lnTo>
                  <a:lnTo>
                    <a:pt x="770928" y="67594"/>
                  </a:lnTo>
                  <a:close/>
                  <a:moveTo>
                    <a:pt x="618528" y="0"/>
                  </a:moveTo>
                  <a:lnTo>
                    <a:pt x="678474" y="0"/>
                  </a:lnTo>
                  <a:lnTo>
                    <a:pt x="678474" y="67594"/>
                  </a:lnTo>
                  <a:lnTo>
                    <a:pt x="618528" y="67594"/>
                  </a:lnTo>
                  <a:close/>
                  <a:moveTo>
                    <a:pt x="466128" y="0"/>
                  </a:moveTo>
                  <a:lnTo>
                    <a:pt x="526074" y="0"/>
                  </a:lnTo>
                  <a:lnTo>
                    <a:pt x="526074" y="67594"/>
                  </a:lnTo>
                  <a:lnTo>
                    <a:pt x="466128" y="67594"/>
                  </a:lnTo>
                  <a:close/>
                  <a:moveTo>
                    <a:pt x="313728" y="0"/>
                  </a:moveTo>
                  <a:lnTo>
                    <a:pt x="373674" y="0"/>
                  </a:lnTo>
                  <a:lnTo>
                    <a:pt x="373674" y="67594"/>
                  </a:lnTo>
                  <a:lnTo>
                    <a:pt x="313728" y="67594"/>
                  </a:lnTo>
                  <a:close/>
                  <a:moveTo>
                    <a:pt x="160721" y="0"/>
                  </a:moveTo>
                  <a:lnTo>
                    <a:pt x="220667" y="0"/>
                  </a:lnTo>
                  <a:lnTo>
                    <a:pt x="220667" y="67594"/>
                  </a:lnTo>
                  <a:lnTo>
                    <a:pt x="160721" y="67594"/>
                  </a:lnTo>
                  <a:close/>
                  <a:moveTo>
                    <a:pt x="0" y="0"/>
                  </a:moveTo>
                  <a:lnTo>
                    <a:pt x="67275" y="0"/>
                  </a:lnTo>
                  <a:lnTo>
                    <a:pt x="67275" y="97280"/>
                  </a:lnTo>
                  <a:lnTo>
                    <a:pt x="0" y="97280"/>
                  </a:lnTo>
                  <a:close/>
                </a:path>
              </a:pathLst>
            </a:custGeom>
            <a:solidFill>
              <a:schemeClr val="tx1"/>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solidFill>
                  <a:schemeClr val="tx1"/>
                </a:solidFill>
              </a:endParaRPr>
            </a:p>
          </p:txBody>
        </p:sp>
        <p:grpSp>
          <p:nvGrpSpPr>
            <p:cNvPr id="95" name="Group 94">
              <a:extLst>
                <a:ext uri="{FF2B5EF4-FFF2-40B4-BE49-F238E27FC236}">
                  <a16:creationId xmlns:a16="http://schemas.microsoft.com/office/drawing/2014/main" id="{2E4FD3BD-D59A-4F38-9520-B5A43AFDAC8A}"/>
                </a:ext>
              </a:extLst>
            </p:cNvPr>
            <p:cNvGrpSpPr/>
            <p:nvPr/>
          </p:nvGrpSpPr>
          <p:grpSpPr>
            <a:xfrm>
              <a:off x="802472" y="1618106"/>
              <a:ext cx="2657008" cy="126874"/>
              <a:chOff x="863433" y="1618106"/>
              <a:chExt cx="2491024" cy="126874"/>
            </a:xfrm>
          </p:grpSpPr>
          <p:cxnSp>
            <p:nvCxnSpPr>
              <p:cNvPr id="120" name="Straight Connector 119">
                <a:extLst>
                  <a:ext uri="{FF2B5EF4-FFF2-40B4-BE49-F238E27FC236}">
                    <a16:creationId xmlns:a16="http://schemas.microsoft.com/office/drawing/2014/main" id="{33A05411-A178-4862-90CD-E9B491A5A719}"/>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E6139C0-41A4-4EC3-A8B3-386C337AB5B8}"/>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54F1544-B2D4-4E61-A91F-C0DFFFDAFF5C}"/>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FBD27B25-1C2E-4E5A-B372-EA56AAAE2EAC}"/>
                </a:ext>
              </a:extLst>
            </p:cNvPr>
            <p:cNvGrpSpPr/>
            <p:nvPr/>
          </p:nvGrpSpPr>
          <p:grpSpPr>
            <a:xfrm rot="16200000">
              <a:off x="-54490" y="2413276"/>
              <a:ext cx="1350646" cy="142333"/>
              <a:chOff x="863433" y="1618106"/>
              <a:chExt cx="2491024" cy="126874"/>
            </a:xfrm>
          </p:grpSpPr>
          <p:cxnSp>
            <p:nvCxnSpPr>
              <p:cNvPr id="117" name="Straight Connector 116">
                <a:extLst>
                  <a:ext uri="{FF2B5EF4-FFF2-40B4-BE49-F238E27FC236}">
                    <a16:creationId xmlns:a16="http://schemas.microsoft.com/office/drawing/2014/main" id="{794F505A-F56B-4DA6-A280-36781B5E959C}"/>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3543F69-1365-4920-8783-CBACB352C3D3}"/>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BB92504-A8EA-442E-8549-5D91BDA0D116}"/>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7B9830A-F457-46BE-B7F6-DE60AA1989AB}"/>
                </a:ext>
              </a:extLst>
            </p:cNvPr>
            <p:cNvGrpSpPr/>
            <p:nvPr/>
          </p:nvGrpSpPr>
          <p:grpSpPr>
            <a:xfrm rot="16200000">
              <a:off x="3991090" y="3436562"/>
              <a:ext cx="366860" cy="83028"/>
              <a:chOff x="863433" y="1618106"/>
              <a:chExt cx="2491024" cy="126874"/>
            </a:xfrm>
          </p:grpSpPr>
          <p:cxnSp>
            <p:nvCxnSpPr>
              <p:cNvPr id="114" name="Straight Connector 113">
                <a:extLst>
                  <a:ext uri="{FF2B5EF4-FFF2-40B4-BE49-F238E27FC236}">
                    <a16:creationId xmlns:a16="http://schemas.microsoft.com/office/drawing/2014/main" id="{721E36C0-A44C-4C23-9A91-5C0E716A6B69}"/>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28D6A5F-A6BC-42A1-A1F1-4AF866633D97}"/>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44DFB4C-9B35-40A7-9411-A31924BED2E0}"/>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FD72B39C-ED90-4FB4-A497-AE38F7F3D96C}"/>
                </a:ext>
              </a:extLst>
            </p:cNvPr>
            <p:cNvGrpSpPr/>
            <p:nvPr/>
          </p:nvGrpSpPr>
          <p:grpSpPr>
            <a:xfrm rot="10800000">
              <a:off x="3604774" y="3798788"/>
              <a:ext cx="366860" cy="83028"/>
              <a:chOff x="863433" y="1618106"/>
              <a:chExt cx="2491024" cy="126874"/>
            </a:xfrm>
          </p:grpSpPr>
          <p:cxnSp>
            <p:nvCxnSpPr>
              <p:cNvPr id="111" name="Straight Connector 110">
                <a:extLst>
                  <a:ext uri="{FF2B5EF4-FFF2-40B4-BE49-F238E27FC236}">
                    <a16:creationId xmlns:a16="http://schemas.microsoft.com/office/drawing/2014/main" id="{7AC77672-124D-4C5A-B46D-688B9C990A33}"/>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B4BE498-00ED-45C0-AD7E-E8523AC0F936}"/>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6FED11F-3AF2-4B3A-AFF2-08F57B2341F9}"/>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Oval 98">
              <a:extLst>
                <a:ext uri="{FF2B5EF4-FFF2-40B4-BE49-F238E27FC236}">
                  <a16:creationId xmlns:a16="http://schemas.microsoft.com/office/drawing/2014/main" id="{F28E90C3-B5E9-45F2-8F61-19539D4A43A6}"/>
                </a:ext>
              </a:extLst>
            </p:cNvPr>
            <p:cNvSpPr/>
            <p:nvPr/>
          </p:nvSpPr>
          <p:spPr>
            <a:xfrm>
              <a:off x="4103478" y="3755506"/>
              <a:ext cx="146176" cy="146176"/>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TextBox 99">
              <a:extLst>
                <a:ext uri="{FF2B5EF4-FFF2-40B4-BE49-F238E27FC236}">
                  <a16:creationId xmlns:a16="http://schemas.microsoft.com/office/drawing/2014/main" id="{34D05F40-F696-49E7-9548-48A077F7B499}"/>
                </a:ext>
              </a:extLst>
            </p:cNvPr>
            <p:cNvSpPr txBox="1"/>
            <p:nvPr/>
          </p:nvSpPr>
          <p:spPr>
            <a:xfrm>
              <a:off x="1912942" y="1197927"/>
              <a:ext cx="1449558" cy="461665"/>
            </a:xfrm>
            <a:prstGeom prst="rect">
              <a:avLst/>
            </a:prstGeom>
            <a:noFill/>
          </p:spPr>
          <p:txBody>
            <a:bodyPr wrap="square" rtlCol="0">
              <a:spAutoFit/>
            </a:bodyPr>
            <a:lstStyle/>
            <a:p>
              <a:r>
                <a:rPr lang="en-US" sz="2400"/>
                <a:t>c</a:t>
              </a:r>
              <a:r>
                <a:rPr lang="en-US" sz="2400" baseline="-25000"/>
                <a:t>x</a:t>
              </a:r>
              <a:endParaRPr lang="en-US" sz="2000" baseline="-25000"/>
            </a:p>
          </p:txBody>
        </p:sp>
        <p:sp>
          <p:nvSpPr>
            <p:cNvPr id="101" name="TextBox 100">
              <a:extLst>
                <a:ext uri="{FF2B5EF4-FFF2-40B4-BE49-F238E27FC236}">
                  <a16:creationId xmlns:a16="http://schemas.microsoft.com/office/drawing/2014/main" id="{29E4ED1B-63E8-4815-ADB7-2ABAB93BC24E}"/>
                </a:ext>
              </a:extLst>
            </p:cNvPr>
            <p:cNvSpPr txBox="1"/>
            <p:nvPr/>
          </p:nvSpPr>
          <p:spPr>
            <a:xfrm>
              <a:off x="210799" y="2228804"/>
              <a:ext cx="1449558" cy="461665"/>
            </a:xfrm>
            <a:prstGeom prst="rect">
              <a:avLst/>
            </a:prstGeom>
            <a:noFill/>
          </p:spPr>
          <p:txBody>
            <a:bodyPr wrap="square" rtlCol="0">
              <a:spAutoFit/>
            </a:bodyPr>
            <a:lstStyle/>
            <a:p>
              <a:r>
                <a:rPr lang="en-US" sz="2400"/>
                <a:t>c</a:t>
              </a:r>
              <a:r>
                <a:rPr lang="en-US" sz="2400" baseline="-25000"/>
                <a:t>y</a:t>
              </a:r>
              <a:endParaRPr lang="en-US" sz="2000" baseline="-25000"/>
            </a:p>
          </p:txBody>
        </p:sp>
        <p:sp>
          <p:nvSpPr>
            <p:cNvPr id="102" name="TextBox 101">
              <a:extLst>
                <a:ext uri="{FF2B5EF4-FFF2-40B4-BE49-F238E27FC236}">
                  <a16:creationId xmlns:a16="http://schemas.microsoft.com/office/drawing/2014/main" id="{781ABB18-0FB7-436B-99BD-A7651FACA24A}"/>
                </a:ext>
              </a:extLst>
            </p:cNvPr>
            <p:cNvSpPr txBox="1"/>
            <p:nvPr/>
          </p:nvSpPr>
          <p:spPr>
            <a:xfrm>
              <a:off x="3964266" y="1909340"/>
              <a:ext cx="1449558" cy="461665"/>
            </a:xfrm>
            <a:prstGeom prst="rect">
              <a:avLst/>
            </a:prstGeom>
            <a:noFill/>
          </p:spPr>
          <p:txBody>
            <a:bodyPr wrap="square" rtlCol="0">
              <a:spAutoFit/>
            </a:bodyPr>
            <a:lstStyle/>
            <a:p>
              <a:r>
                <a:rPr lang="en-US" sz="2400"/>
                <a:t>p</a:t>
              </a:r>
              <a:r>
                <a:rPr lang="en-US" sz="2400" baseline="-25000"/>
                <a:t>w</a:t>
              </a:r>
              <a:endParaRPr lang="en-US" sz="2000" baseline="-25000"/>
            </a:p>
          </p:txBody>
        </p:sp>
        <p:sp>
          <p:nvSpPr>
            <p:cNvPr id="103" name="TextBox 102">
              <a:extLst>
                <a:ext uri="{FF2B5EF4-FFF2-40B4-BE49-F238E27FC236}">
                  <a16:creationId xmlns:a16="http://schemas.microsoft.com/office/drawing/2014/main" id="{58ED636E-DB45-4437-8DC9-C0D707E68067}"/>
                </a:ext>
              </a:extLst>
            </p:cNvPr>
            <p:cNvSpPr txBox="1"/>
            <p:nvPr/>
          </p:nvSpPr>
          <p:spPr>
            <a:xfrm>
              <a:off x="2612032" y="3661502"/>
              <a:ext cx="1449558" cy="461665"/>
            </a:xfrm>
            <a:prstGeom prst="rect">
              <a:avLst/>
            </a:prstGeom>
            <a:noFill/>
          </p:spPr>
          <p:txBody>
            <a:bodyPr wrap="square" rtlCol="0">
              <a:spAutoFit/>
            </a:bodyPr>
            <a:lstStyle/>
            <a:p>
              <a:r>
                <a:rPr lang="en-US" sz="2400"/>
                <a:t>p</a:t>
              </a:r>
              <a:r>
                <a:rPr lang="en-US" sz="2400" baseline="-25000"/>
                <a:t>h</a:t>
              </a:r>
              <a:endParaRPr lang="en-US" sz="2000" baseline="-25000"/>
            </a:p>
          </p:txBody>
        </p:sp>
        <p:sp>
          <p:nvSpPr>
            <p:cNvPr id="104" name="TextBox 103">
              <a:extLst>
                <a:ext uri="{FF2B5EF4-FFF2-40B4-BE49-F238E27FC236}">
                  <a16:creationId xmlns:a16="http://schemas.microsoft.com/office/drawing/2014/main" id="{B24F68A3-2554-49B4-B969-2A938D3A20B0}"/>
                </a:ext>
              </a:extLst>
            </p:cNvPr>
            <p:cNvSpPr txBox="1"/>
            <p:nvPr/>
          </p:nvSpPr>
          <p:spPr>
            <a:xfrm>
              <a:off x="4003822" y="2632503"/>
              <a:ext cx="1449558" cy="297517"/>
            </a:xfrm>
            <a:prstGeom prst="rect">
              <a:avLst/>
            </a:prstGeom>
            <a:noFill/>
          </p:spPr>
          <p:txBody>
            <a:bodyPr wrap="square" rtlCol="0">
              <a:spAutoFit/>
            </a:bodyPr>
            <a:lstStyle/>
            <a:p>
              <a:endParaRPr lang="en-US" sz="2000" baseline="-25000"/>
            </a:p>
          </p:txBody>
        </p:sp>
        <p:sp>
          <p:nvSpPr>
            <p:cNvPr id="105" name="TextBox 104">
              <a:extLst>
                <a:ext uri="{FF2B5EF4-FFF2-40B4-BE49-F238E27FC236}">
                  <a16:creationId xmlns:a16="http://schemas.microsoft.com/office/drawing/2014/main" id="{7F412062-CFC3-46F3-BB3D-48E25F848AD9}"/>
                </a:ext>
              </a:extLst>
            </p:cNvPr>
            <p:cNvSpPr txBox="1"/>
            <p:nvPr/>
          </p:nvSpPr>
          <p:spPr>
            <a:xfrm>
              <a:off x="4026058" y="2697584"/>
              <a:ext cx="832954" cy="377675"/>
            </a:xfrm>
            <a:prstGeom prst="rect">
              <a:avLst/>
            </a:prstGeom>
            <a:noFill/>
          </p:spPr>
          <p:txBody>
            <a:bodyPr wrap="square" rtlCol="0">
              <a:spAutoFit/>
            </a:bodyPr>
            <a:lstStyle/>
            <a:p>
              <a:r>
                <a:rPr lang="en-US">
                  <a:solidFill>
                    <a:srgbClr val="0070C0"/>
                  </a:solidFill>
                </a:rPr>
                <a:t>b</a:t>
              </a:r>
              <a:r>
                <a:rPr lang="en-US" baseline="-25000">
                  <a:solidFill>
                    <a:srgbClr val="0070C0"/>
                  </a:solidFill>
                </a:rPr>
                <a:t>h</a:t>
              </a:r>
            </a:p>
          </p:txBody>
        </p:sp>
        <p:sp>
          <p:nvSpPr>
            <p:cNvPr id="106" name="TextBox 105">
              <a:extLst>
                <a:ext uri="{FF2B5EF4-FFF2-40B4-BE49-F238E27FC236}">
                  <a16:creationId xmlns:a16="http://schemas.microsoft.com/office/drawing/2014/main" id="{F02845CB-A2C6-4C91-81EA-8C2975D128BC}"/>
                </a:ext>
              </a:extLst>
            </p:cNvPr>
            <p:cNvSpPr txBox="1"/>
            <p:nvPr/>
          </p:nvSpPr>
          <p:spPr>
            <a:xfrm>
              <a:off x="3168733" y="3605845"/>
              <a:ext cx="832954" cy="377675"/>
            </a:xfrm>
            <a:prstGeom prst="rect">
              <a:avLst/>
            </a:prstGeom>
            <a:noFill/>
          </p:spPr>
          <p:txBody>
            <a:bodyPr wrap="square" rtlCol="0">
              <a:spAutoFit/>
            </a:bodyPr>
            <a:lstStyle/>
            <a:p>
              <a:r>
                <a:rPr lang="en-US">
                  <a:solidFill>
                    <a:srgbClr val="0070C0"/>
                  </a:solidFill>
                </a:rPr>
                <a:t>b</a:t>
              </a:r>
              <a:r>
                <a:rPr lang="en-US" baseline="-25000">
                  <a:solidFill>
                    <a:srgbClr val="0070C0"/>
                  </a:solidFill>
                </a:rPr>
                <a:t>w</a:t>
              </a:r>
            </a:p>
          </p:txBody>
        </p:sp>
        <p:sp>
          <p:nvSpPr>
            <p:cNvPr id="107" name="TextBox 106">
              <a:extLst>
                <a:ext uri="{FF2B5EF4-FFF2-40B4-BE49-F238E27FC236}">
                  <a16:creationId xmlns:a16="http://schemas.microsoft.com/office/drawing/2014/main" id="{700793DA-293C-4BFE-9381-32BA5589AB82}"/>
                </a:ext>
              </a:extLst>
            </p:cNvPr>
            <p:cNvSpPr txBox="1"/>
            <p:nvPr/>
          </p:nvSpPr>
          <p:spPr>
            <a:xfrm>
              <a:off x="4157962" y="3264501"/>
              <a:ext cx="1559259" cy="338554"/>
            </a:xfrm>
            <a:prstGeom prst="rect">
              <a:avLst/>
            </a:prstGeom>
            <a:noFill/>
          </p:spPr>
          <p:txBody>
            <a:bodyPr wrap="square" rtlCol="0">
              <a:spAutoFit/>
            </a:bodyPr>
            <a:lstStyle/>
            <a:p>
              <a:r>
                <a:rPr lang="el-GR" sz="1600"/>
                <a:t>σ</a:t>
              </a:r>
              <a:r>
                <a:rPr lang="en-US" sz="1600"/>
                <a:t>(t</a:t>
              </a:r>
              <a:r>
                <a:rPr lang="en-US" sz="1600" baseline="-25000"/>
                <a:t>y</a:t>
              </a:r>
              <a:r>
                <a:rPr lang="en-US" sz="1600"/>
                <a:t>)</a:t>
              </a:r>
            </a:p>
          </p:txBody>
        </p:sp>
        <p:sp>
          <p:nvSpPr>
            <p:cNvPr id="108" name="TextBox 107">
              <a:extLst>
                <a:ext uri="{FF2B5EF4-FFF2-40B4-BE49-F238E27FC236}">
                  <a16:creationId xmlns:a16="http://schemas.microsoft.com/office/drawing/2014/main" id="{9FA3AAA5-A517-4345-A4BA-D9739A2D5244}"/>
                </a:ext>
              </a:extLst>
            </p:cNvPr>
            <p:cNvSpPr txBox="1"/>
            <p:nvPr/>
          </p:nvSpPr>
          <p:spPr>
            <a:xfrm>
              <a:off x="3528069" y="3815343"/>
              <a:ext cx="1559259" cy="338554"/>
            </a:xfrm>
            <a:prstGeom prst="rect">
              <a:avLst/>
            </a:prstGeom>
            <a:noFill/>
          </p:spPr>
          <p:txBody>
            <a:bodyPr wrap="square" rtlCol="0">
              <a:spAutoFit/>
            </a:bodyPr>
            <a:lstStyle/>
            <a:p>
              <a:r>
                <a:rPr lang="el-GR" sz="1600"/>
                <a:t>σ</a:t>
              </a:r>
              <a:r>
                <a:rPr lang="en-US" sz="1600"/>
                <a:t>(t</a:t>
              </a:r>
              <a:r>
                <a:rPr lang="en-US" sz="1600" baseline="-25000"/>
                <a:t>x</a:t>
              </a:r>
              <a:r>
                <a:rPr lang="en-US" sz="1600"/>
                <a:t>)</a:t>
              </a:r>
            </a:p>
          </p:txBody>
        </p:sp>
        <p:sp>
          <p:nvSpPr>
            <p:cNvPr id="109" name="TextBox 108">
              <a:extLst>
                <a:ext uri="{FF2B5EF4-FFF2-40B4-BE49-F238E27FC236}">
                  <a16:creationId xmlns:a16="http://schemas.microsoft.com/office/drawing/2014/main" id="{EC1218B5-9968-4357-8CCD-5DB2641FBB66}"/>
                </a:ext>
              </a:extLst>
            </p:cNvPr>
            <p:cNvSpPr txBox="1"/>
            <p:nvPr/>
          </p:nvSpPr>
          <p:spPr>
            <a:xfrm>
              <a:off x="4154566" y="3264566"/>
              <a:ext cx="1559259" cy="338554"/>
            </a:xfrm>
            <a:prstGeom prst="rect">
              <a:avLst/>
            </a:prstGeom>
            <a:noFill/>
          </p:spPr>
          <p:txBody>
            <a:bodyPr wrap="square" rtlCol="0">
              <a:spAutoFit/>
            </a:bodyPr>
            <a:lstStyle/>
            <a:p>
              <a:r>
                <a:rPr lang="el-GR" sz="1600"/>
                <a:t>σ</a:t>
              </a:r>
              <a:r>
                <a:rPr lang="en-US" sz="1600"/>
                <a:t>(t</a:t>
              </a:r>
              <a:r>
                <a:rPr lang="en-US" sz="1600" baseline="-25000"/>
                <a:t>y</a:t>
              </a:r>
              <a:r>
                <a:rPr lang="en-US" sz="1600"/>
                <a:t>)</a:t>
              </a: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086FE051-0F5E-4F4B-81E3-43DC589255FB}"/>
                    </a:ext>
                  </a:extLst>
                </p:cNvPr>
                <p:cNvSpPr txBox="1"/>
                <p:nvPr/>
              </p:nvSpPr>
              <p:spPr>
                <a:xfrm>
                  <a:off x="1015568" y="4463598"/>
                  <a:ext cx="1559259" cy="1631216"/>
                </a:xfrm>
                <a:prstGeom prst="rect">
                  <a:avLst/>
                </a:prstGeom>
                <a:solidFill>
                  <a:srgbClr val="F3F3F3"/>
                </a:solidFill>
              </p:spPr>
              <p:txBody>
                <a:bodyPr wrap="square" rtlCol="0">
                  <a:spAutoFit/>
                </a:bodyPr>
                <a:lstStyle/>
                <a:p>
                  <a:r>
                    <a:rPr lang="en-US" sz="2000">
                      <a:solidFill>
                        <a:srgbClr val="0070C0"/>
                      </a:solidFill>
                    </a:rPr>
                    <a:t>b</a:t>
                  </a:r>
                  <a:r>
                    <a:rPr lang="en-US" sz="2000" baseline="-25000">
                      <a:solidFill>
                        <a:srgbClr val="0070C0"/>
                      </a:solidFill>
                    </a:rPr>
                    <a:t>x</a:t>
                  </a:r>
                  <a:r>
                    <a:rPr lang="en-US" sz="2000"/>
                    <a:t> = </a:t>
                  </a:r>
                  <a:r>
                    <a:rPr lang="el-GR" sz="2000"/>
                    <a:t>σ</a:t>
                  </a:r>
                  <a:r>
                    <a:rPr lang="en-US" sz="2000"/>
                    <a:t>(t</a:t>
                  </a:r>
                  <a:r>
                    <a:rPr lang="en-US" sz="2000" baseline="-25000"/>
                    <a:t>x</a:t>
                  </a:r>
                  <a:r>
                    <a:rPr lang="en-US" sz="2000"/>
                    <a:t>) + c</a:t>
                  </a:r>
                  <a:r>
                    <a:rPr lang="en-US" sz="2000" baseline="-25000"/>
                    <a:t>x</a:t>
                  </a:r>
                </a:p>
                <a:p>
                  <a:r>
                    <a:rPr lang="en-US" sz="2000">
                      <a:solidFill>
                        <a:srgbClr val="0070C0"/>
                      </a:solidFill>
                    </a:rPr>
                    <a:t>b</a:t>
                  </a:r>
                  <a:r>
                    <a:rPr lang="en-US" sz="2000" baseline="-25000">
                      <a:solidFill>
                        <a:srgbClr val="0070C0"/>
                      </a:solidFill>
                    </a:rPr>
                    <a:t>y</a:t>
                  </a:r>
                  <a:r>
                    <a:rPr lang="en-US" sz="2000"/>
                    <a:t> = </a:t>
                  </a:r>
                  <a:r>
                    <a:rPr lang="el-GR" sz="2000"/>
                    <a:t>σ</a:t>
                  </a:r>
                  <a:r>
                    <a:rPr lang="en-US" sz="2000"/>
                    <a:t>(t</a:t>
                  </a:r>
                  <a:r>
                    <a:rPr lang="en-US" sz="2000" baseline="-25000"/>
                    <a:t>y</a:t>
                  </a:r>
                  <a:r>
                    <a:rPr lang="en-US" sz="2000"/>
                    <a:t>) + c</a:t>
                  </a:r>
                  <a:r>
                    <a:rPr lang="en-US" sz="2000" baseline="-25000"/>
                    <a:t>y</a:t>
                  </a:r>
                </a:p>
                <a:p>
                  <a:r>
                    <a:rPr lang="en-US" sz="2000">
                      <a:solidFill>
                        <a:srgbClr val="0070C0"/>
                      </a:solidFill>
                    </a:rPr>
                    <a:t>b</a:t>
                  </a:r>
                  <a:r>
                    <a:rPr lang="en-US" sz="2000" baseline="-25000">
                      <a:solidFill>
                        <a:srgbClr val="0070C0"/>
                      </a:solidFill>
                    </a:rPr>
                    <a:t>w</a:t>
                  </a:r>
                  <a:r>
                    <a:rPr lang="en-US" sz="2000"/>
                    <a:t>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𝑝</m:t>
                          </m:r>
                          <m:r>
                            <a:rPr lang="en-US" sz="2000" b="0" i="1" baseline="-25000" smtClean="0">
                              <a:latin typeface="Cambria Math" panose="02040503050406030204" pitchFamily="18" charset="0"/>
                            </a:rPr>
                            <m:t>𝑤</m:t>
                          </m:r>
                          <m:r>
                            <a:rPr lang="en-US" sz="2000" b="0" i="1" smtClean="0">
                              <a:latin typeface="Cambria Math" panose="02040503050406030204" pitchFamily="18" charset="0"/>
                            </a:rPr>
                            <m:t>𝑒</m:t>
                          </m:r>
                        </m:e>
                        <m:sup>
                          <m:r>
                            <a:rPr lang="en-US" sz="2000" b="0" i="1" smtClean="0">
                              <a:latin typeface="Cambria Math" panose="02040503050406030204" pitchFamily="18" charset="0"/>
                            </a:rPr>
                            <m:t>𝑡</m:t>
                          </m:r>
                          <m:r>
                            <a:rPr lang="en-US" sz="2000" b="0" i="1" baseline="-25000" smtClean="0">
                              <a:latin typeface="Cambria Math" panose="02040503050406030204" pitchFamily="18" charset="0"/>
                            </a:rPr>
                            <m:t>𝑤</m:t>
                          </m:r>
                        </m:sup>
                      </m:sSup>
                    </m:oMath>
                  </a14:m>
                  <a:endParaRPr lang="en-US" sz="2000"/>
                </a:p>
                <a:p>
                  <a:r>
                    <a:rPr lang="en-US" sz="2000">
                      <a:solidFill>
                        <a:srgbClr val="0070C0"/>
                      </a:solidFill>
                    </a:rPr>
                    <a:t>b</a:t>
                  </a:r>
                  <a:r>
                    <a:rPr lang="en-US" sz="2000" baseline="-25000">
                      <a:solidFill>
                        <a:srgbClr val="0070C0"/>
                      </a:solidFill>
                    </a:rPr>
                    <a:t>h</a:t>
                  </a:r>
                  <a:r>
                    <a:rPr lang="en-US" sz="2000"/>
                    <a:t>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𝑝</m:t>
                          </m:r>
                          <m:r>
                            <a:rPr lang="en-US" sz="2000" b="0" i="1" baseline="-25000" smtClean="0">
                              <a:latin typeface="Cambria Math" panose="02040503050406030204" pitchFamily="18" charset="0"/>
                            </a:rPr>
                            <m:t>h</m:t>
                          </m:r>
                          <m:r>
                            <a:rPr lang="en-US" sz="2000" b="0" i="1" smtClean="0">
                              <a:latin typeface="Cambria Math" panose="02040503050406030204" pitchFamily="18" charset="0"/>
                            </a:rPr>
                            <m:t>𝑒</m:t>
                          </m:r>
                        </m:e>
                        <m:sup>
                          <m:r>
                            <a:rPr lang="en-US" sz="2000" b="0" i="1" smtClean="0">
                              <a:latin typeface="Cambria Math" panose="02040503050406030204" pitchFamily="18" charset="0"/>
                            </a:rPr>
                            <m:t>𝑡</m:t>
                          </m:r>
                          <m:r>
                            <a:rPr lang="en-US" sz="2000" b="0" i="1" baseline="-25000" smtClean="0">
                              <a:latin typeface="Cambria Math" panose="02040503050406030204" pitchFamily="18" charset="0"/>
                            </a:rPr>
                            <m:t>h</m:t>
                          </m:r>
                        </m:sup>
                      </m:sSup>
                    </m:oMath>
                  </a14:m>
                  <a:endParaRPr lang="en-US" sz="2000" b="0" baseline="-25000"/>
                </a:p>
                <a:p>
                  <a:r>
                    <a:rPr lang="en-US" sz="2000">
                      <a:solidFill>
                        <a:srgbClr val="0070C0"/>
                      </a:solidFill>
                    </a:rPr>
                    <a:t>P</a:t>
                  </a:r>
                  <a:r>
                    <a:rPr lang="en-US" sz="2000" baseline="-25000">
                      <a:solidFill>
                        <a:srgbClr val="0070C0"/>
                      </a:solidFill>
                    </a:rPr>
                    <a:t>c</a:t>
                  </a:r>
                  <a:r>
                    <a:rPr lang="en-US" sz="2000">
                      <a:solidFill>
                        <a:srgbClr val="0070C0"/>
                      </a:solidFill>
                    </a:rPr>
                    <a:t> </a:t>
                  </a:r>
                  <a:r>
                    <a:rPr lang="en-US" sz="2000"/>
                    <a:t>= </a:t>
                  </a:r>
                  <a:r>
                    <a:rPr lang="el-GR" sz="2000"/>
                    <a:t>σ</a:t>
                  </a:r>
                  <a:r>
                    <a:rPr lang="en-US" sz="2000"/>
                    <a:t>(t</a:t>
                  </a:r>
                  <a:r>
                    <a:rPr lang="en-US" sz="2000" baseline="-25000"/>
                    <a:t>0</a:t>
                  </a:r>
                  <a:r>
                    <a:rPr lang="en-US" sz="2000"/>
                    <a:t>)</a:t>
                  </a:r>
                </a:p>
              </p:txBody>
            </p:sp>
          </mc:Choice>
          <mc:Fallback xmlns="">
            <p:sp>
              <p:nvSpPr>
                <p:cNvPr id="110" name="TextBox 109">
                  <a:extLst>
                    <a:ext uri="{FF2B5EF4-FFF2-40B4-BE49-F238E27FC236}">
                      <a16:creationId xmlns:a16="http://schemas.microsoft.com/office/drawing/2014/main" id="{086FE051-0F5E-4F4B-81E3-43DC589255FB}"/>
                    </a:ext>
                  </a:extLst>
                </p:cNvPr>
                <p:cNvSpPr txBox="1">
                  <a:spLocks noRot="1" noChangeAspect="1" noMove="1" noResize="1" noEditPoints="1" noAdjustHandles="1" noChangeArrowheads="1" noChangeShapeType="1" noTextEdit="1"/>
                </p:cNvSpPr>
                <p:nvPr/>
              </p:nvSpPr>
              <p:spPr>
                <a:xfrm>
                  <a:off x="1015568" y="4463598"/>
                  <a:ext cx="1559259" cy="1631216"/>
                </a:xfrm>
                <a:prstGeom prst="rect">
                  <a:avLst/>
                </a:prstGeom>
                <a:blipFill>
                  <a:blip r:embed="rId4"/>
                  <a:stretch>
                    <a:fillRect l="-3906" t="-1866" b="-5597"/>
                  </a:stretch>
                </a:blipFill>
              </p:spPr>
              <p:txBody>
                <a:bodyPr/>
                <a:lstStyle/>
                <a:p>
                  <a:r>
                    <a:rPr lang="en-US">
                      <a:noFill/>
                    </a:rPr>
                    <a:t> </a:t>
                  </a:r>
                </a:p>
              </p:txBody>
            </p:sp>
          </mc:Fallback>
        </mc:AlternateContent>
      </p:grpSp>
    </p:spTree>
    <p:extLst>
      <p:ext uri="{BB962C8B-B14F-4D97-AF65-F5344CB8AC3E}">
        <p14:creationId xmlns:p14="http://schemas.microsoft.com/office/powerpoint/2010/main" val="59432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nodePh="1">
                                  <p:stCondLst>
                                    <p:cond delay="0"/>
                                  </p:stCondLst>
                                  <p:endCondLst>
                                    <p:cond evt="begin" delay="0">
                                      <p:tn val="23"/>
                                    </p:cond>
                                  </p:end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6" name="Chỗ dành sẵn cho Nội dung 5">
            <a:extLst>
              <a:ext uri="{FF2B5EF4-FFF2-40B4-BE49-F238E27FC236}">
                <a16:creationId xmlns:a16="http://schemas.microsoft.com/office/drawing/2014/main" id="{9341A496-B41B-425A-BACD-97809C3803B2}"/>
              </a:ext>
            </a:extLst>
          </p:cNvPr>
          <p:cNvSpPr txBox="1">
            <a:spLocks/>
          </p:cNvSpPr>
          <p:nvPr/>
        </p:nvSpPr>
        <p:spPr>
          <a:xfrm>
            <a:off x="6552324"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err="1">
                <a:latin typeface="Times New Roman" panose="02020603050405020304" pitchFamily="18" charset="0"/>
                <a:cs typeface="Times New Roman" panose="02020603050405020304" pitchFamily="18" charset="0"/>
              </a:rPr>
              <a:t>t</a:t>
            </a:r>
            <a:r>
              <a:rPr lang="vi-VN" baseline="-25000" err="1">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 t</a:t>
            </a:r>
            <a:r>
              <a:rPr lang="vi-VN" baseline="-25000">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t</a:t>
            </a:r>
            <a:r>
              <a:rPr lang="en-US" baseline="-25000">
                <a:latin typeface="Times New Roman" panose="02020603050405020304" pitchFamily="18" charset="0"/>
                <a:cs typeface="Times New Roman" panose="02020603050405020304" pitchFamily="18" charset="0"/>
              </a:rPr>
              <a:t>0</a:t>
            </a:r>
            <a:r>
              <a:rPr lang="vi-VN">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được </a:t>
            </a:r>
            <a:r>
              <a:rPr lang="vi-VN">
                <a:latin typeface="Times New Roman" panose="02020603050405020304" pitchFamily="18" charset="0"/>
                <a:cs typeface="Times New Roman" panose="02020603050405020304" pitchFamily="18" charset="0"/>
              </a:rPr>
              <a:t>dự </a:t>
            </a:r>
            <a:r>
              <a:rPr lang="vi-VN" err="1">
                <a:latin typeface="Times New Roman" panose="02020603050405020304" pitchFamily="18" charset="0"/>
                <a:cs typeface="Times New Roman" panose="02020603050405020304" pitchFamily="18" charset="0"/>
              </a:rPr>
              <a:t>đoán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bởi</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mô hình</a:t>
            </a:r>
            <a:endParaRPr lang="vi-VN">
              <a:latin typeface="Times New Roman" panose="02020603050405020304" pitchFamily="18" charset="0"/>
              <a:cs typeface="Times New Roman" panose="02020603050405020304" pitchFamily="18" charset="0"/>
            </a:endParaRPr>
          </a:p>
          <a:p>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x</a:t>
            </a:r>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độ</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lệch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offset</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từ</a:t>
            </a:r>
            <a:r>
              <a:rPr lang="vi-VN">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ô </a:t>
            </a:r>
            <a:r>
              <a:rPr lang="vi-VN">
                <a:latin typeface="Times New Roman" panose="02020603050405020304" pitchFamily="18" charset="0"/>
                <a:cs typeface="Times New Roman" panose="02020603050405020304" pitchFamily="18" charset="0"/>
              </a:rPr>
              <a:t>chứa </a:t>
            </a:r>
            <a:r>
              <a:rPr lang="vi-VN" err="1">
                <a:latin typeface="Times New Roman" panose="02020603050405020304" pitchFamily="18" charset="0"/>
                <a:cs typeface="Times New Roman" panose="02020603050405020304" pitchFamily="18" charset="0"/>
              </a:rPr>
              <a:t>trọng</a:t>
            </a:r>
            <a:r>
              <a:rPr lang="vi-VN">
                <a:latin typeface="Times New Roman" panose="02020603050405020304" pitchFamily="18" charset="0"/>
                <a:cs typeface="Times New Roman" panose="02020603050405020304" pitchFamily="18" charset="0"/>
              </a:rPr>
              <a:t> tâm </a:t>
            </a:r>
            <a:r>
              <a:rPr lang="vi-VN" err="1">
                <a:latin typeface="Times New Roman" panose="02020603050405020304" pitchFamily="18" charset="0"/>
                <a:cs typeface="Times New Roman" panose="02020603050405020304" pitchFamily="18" charset="0"/>
              </a:rPr>
              <a:t>đối</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tượng</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đến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góc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trái</a:t>
            </a:r>
            <a:r>
              <a:rPr lang="vi-VN">
                <a:latin typeface="Times New Roman" panose="02020603050405020304" pitchFamily="18" charset="0"/>
                <a:cs typeface="Times New Roman" panose="02020603050405020304" pitchFamily="18" charset="0"/>
              </a:rPr>
              <a:t> trên </a:t>
            </a:r>
            <a:r>
              <a:rPr lang="vi-VN" err="1">
                <a:latin typeface="Times New Roman" panose="02020603050405020304" pitchFamily="18" charset="0"/>
                <a:cs typeface="Times New Roman" panose="02020603050405020304" pitchFamily="18" charset="0"/>
              </a:rPr>
              <a:t>của</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ảnh</a:t>
            </a:r>
            <a:endParaRPr lang="vi-VN">
              <a:latin typeface="Times New Roman" panose="02020603050405020304" pitchFamily="18" charset="0"/>
              <a:cs typeface="Times New Roman" panose="02020603050405020304" pitchFamily="18" charset="0"/>
            </a:endParaRPr>
          </a:p>
          <a:p>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kích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thước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anchor</a:t>
            </a:r>
            <a:r>
              <a:rPr lang="vi-VN">
                <a:latin typeface="Times New Roman" panose="02020603050405020304" pitchFamily="18" charset="0"/>
                <a:cs typeface="Times New Roman" panose="02020603050405020304" pitchFamily="18" charset="0"/>
              </a:rPr>
              <a:t> box</a:t>
            </a:r>
            <a:endParaRPr lang="en-US">
              <a:latin typeface="Times New Roman" panose="02020603050405020304" pitchFamily="18" charset="0"/>
              <a:cs typeface="Times New Roman" panose="02020603050405020304" pitchFamily="18" charset="0"/>
            </a:endParaRPr>
          </a:p>
          <a:p>
            <a:r>
              <a:rPr lang="vi-VN">
                <a:latin typeface="Times New Roman" panose="02020603050405020304" pitchFamily="18" charset="0"/>
                <a:cs typeface="Times New Roman" panose="02020603050405020304" pitchFamily="18" charset="0"/>
              </a:rPr>
              <a:t>c</a:t>
            </a:r>
            <a:r>
              <a:rPr lang="vi-VN" baseline="-25000">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,c</a:t>
            </a:r>
            <a:r>
              <a:rPr lang="vi-VN" baseline="-25000">
                <a:latin typeface="Times New Roman" panose="02020603050405020304" pitchFamily="18" charset="0"/>
                <a:cs typeface="Times New Roman" panose="02020603050405020304" pitchFamily="18" charset="0"/>
              </a:rPr>
              <a:t>y</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p</a:t>
            </a:r>
            <a:r>
              <a:rPr lang="vi-VN" baseline="-25000">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p</a:t>
            </a:r>
            <a:r>
              <a:rPr lang="vi-VN" baseline="-25000">
                <a:latin typeface="Times New Roman" panose="02020603050405020304" pitchFamily="18" charset="0"/>
                <a:cs typeface="Times New Roman" panose="02020603050405020304" pitchFamily="18" charset="0"/>
              </a:rPr>
              <a:t>h</a:t>
            </a:r>
            <a:r>
              <a:rPr lang="en-US">
                <a:latin typeface="Times New Roman" panose="02020603050405020304" pitchFamily="18" charset="0"/>
                <a:cs typeface="Times New Roman" panose="02020603050405020304" pitchFamily="18" charset="0"/>
              </a:rPr>
              <a:t> được chuẩn hóa về đoạn [0,1] dựa trên kích thước ảnh</a:t>
            </a:r>
            <a:endParaRPr lang="vi-VN">
              <a:latin typeface="Times New Roman" panose="02020603050405020304" pitchFamily="18" charset="0"/>
              <a:cs typeface="Times New Roman" panose="02020603050405020304" pitchFamily="18" charset="0"/>
            </a:endParaRPr>
          </a:p>
        </p:txBody>
      </p:sp>
      <p:sp>
        <p:nvSpPr>
          <p:cNvPr id="7" name="Chỗ dành sẵn cho Nội dung 5">
            <a:extLst>
              <a:ext uri="{FF2B5EF4-FFF2-40B4-BE49-F238E27FC236}">
                <a16:creationId xmlns:a16="http://schemas.microsoft.com/office/drawing/2014/main" id="{319606D8-FE0B-4506-8C14-52187EABAAAF}"/>
              </a:ext>
            </a:extLst>
          </p:cNvPr>
          <p:cNvSpPr txBox="1">
            <a:spLocks/>
          </p:cNvSpPr>
          <p:nvPr/>
        </p:nvSpPr>
        <p:spPr>
          <a:xfrm>
            <a:off x="612913"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Chỗ dành sẵn cho Nội dung 5">
                <a:extLst>
                  <a:ext uri="{FF2B5EF4-FFF2-40B4-BE49-F238E27FC236}">
                    <a16:creationId xmlns:a16="http://schemas.microsoft.com/office/drawing/2014/main" id="{21D3226A-B3CD-4E48-BA26-6D9EB82703A3}"/>
                  </a:ext>
                </a:extLst>
              </p:cNvPr>
              <p:cNvSpPr txBox="1">
                <a:spLocks/>
              </p:cNvSpPr>
              <p:nvPr/>
            </p:nvSpPr>
            <p:spPr>
              <a:xfrm>
                <a:off x="-6580367"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được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chuẩn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hóa</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về</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khoảng</a:t>
                </a:r>
                <a:r>
                  <a:rPr lang="vi-VN">
                    <a:latin typeface="Times New Roman" panose="02020603050405020304" pitchFamily="18" charset="0"/>
                    <a:cs typeface="Times New Roman" panose="02020603050405020304" pitchFamily="18" charset="0"/>
                  </a:rPr>
                  <a:t> 0 </a:t>
                </a:r>
                <a:r>
                  <a:rPr lang="vi-VN" err="1">
                    <a:latin typeface="Times New Roman" panose="02020603050405020304" pitchFamily="18" charset="0"/>
                    <a:cs typeface="Times New Roman" panose="02020603050405020304" pitchFamily="18" charset="0"/>
                  </a:rPr>
                  <a:t>và</a:t>
                </a:r>
                <a:r>
                  <a:rPr lang="vi-VN">
                    <a:latin typeface="Times New Roman" panose="02020603050405020304" pitchFamily="18" charset="0"/>
                    <a:cs typeface="Times New Roman" panose="02020603050405020304" pitchFamily="18" charset="0"/>
                  </a:rPr>
                  <a:t> 1 theo </a:t>
                </a:r>
                <a:r>
                  <a:rPr lang="vi-VN" err="1">
                    <a:latin typeface="Times New Roman" panose="02020603050405020304" pitchFamily="18" charset="0"/>
                    <a:cs typeface="Times New Roman" panose="02020603050405020304" pitchFamily="18" charset="0"/>
                  </a:rPr>
                  <a:t>kích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thước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ảnh</a:t>
                </a:r>
                <a:endParaRPr lang="vi-VN">
                  <a:latin typeface="Times New Roman" panose="02020603050405020304" pitchFamily="18" charset="0"/>
                  <a:cs typeface="Times New Roman" panose="02020603050405020304" pitchFamily="18" charset="0"/>
                </a:endParaRPr>
              </a:p>
              <a:p>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các</a:t>
                </a:r>
                <a:r>
                  <a:rPr lang="vi-VN">
                    <a:latin typeface="Times New Roman" panose="02020603050405020304" pitchFamily="18" charset="0"/>
                    <a:cs typeface="Times New Roman" panose="02020603050405020304" pitchFamily="18" charset="0"/>
                  </a:rPr>
                  <a:t> thông </a:t>
                </a:r>
                <a:r>
                  <a:rPr lang="vi-VN" err="1">
                    <a:latin typeface="Times New Roman" panose="02020603050405020304" pitchFamily="18" charset="0"/>
                    <a:cs typeface="Times New Roman" panose="02020603050405020304" pitchFamily="18" charset="0"/>
                  </a:rPr>
                  <a:t>số</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của</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predicted</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bounding</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box</a:t>
                </a:r>
                <a:endParaRPr lang="vi-VN">
                  <a:latin typeface="Times New Roman" panose="02020603050405020304" pitchFamily="18" charset="0"/>
                  <a:cs typeface="Times New Roman" panose="02020603050405020304" pitchFamily="18" charset="0"/>
                </a:endParaRPr>
              </a:p>
              <a:p>
                <a14:m>
                  <m:oMath xmlns:m="http://schemas.openxmlformats.org/officeDocument/2006/math">
                    <m:r>
                      <a:rPr lang="vi-VN" b="0" i="1" smtClean="0">
                        <a:latin typeface="Cambria Math" panose="02040503050406030204" pitchFamily="18" charset="0"/>
                      </a:rPr>
                      <m:t>𝜎</m:t>
                    </m:r>
                    <m:r>
                      <a:rPr lang="vi-VN" b="0" i="1" smtClean="0">
                        <a:latin typeface="Cambria Math" panose="02040503050406030204" pitchFamily="18" charset="0"/>
                      </a:rPr>
                      <m:t>()</m:t>
                    </m:r>
                  </m:oMath>
                </a14:m>
                <a:r>
                  <a:rPr lang="el-GR">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hàm</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sigmoid</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với</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mục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đích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làm</a:t>
                </a:r>
                <a:r>
                  <a:rPr lang="vi-VN">
                    <a:latin typeface="Times New Roman" panose="02020603050405020304" pitchFamily="18" charset="0"/>
                    <a:cs typeface="Times New Roman" panose="02020603050405020304" pitchFamily="18" charset="0"/>
                  </a:rPr>
                  <a:t> cho </a:t>
                </a:r>
                <a:r>
                  <a:rPr lang="vi-VN" err="1">
                    <a:latin typeface="Times New Roman" panose="02020603050405020304" pitchFamily="18" charset="0"/>
                    <a:cs typeface="Times New Roman" panose="02020603050405020304" pitchFamily="18" charset="0"/>
                  </a:rPr>
                  <a:t>giá</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trị</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dự</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đoán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chỉ</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nằm</a:t>
                </a:r>
                <a:r>
                  <a:rPr lang="vi-VN">
                    <a:latin typeface="Times New Roman" panose="02020603050405020304" pitchFamily="18" charset="0"/>
                    <a:cs typeface="Times New Roman" panose="02020603050405020304" pitchFamily="18" charset="0"/>
                  </a:rPr>
                  <a:t> trong </a:t>
                </a:r>
                <a:r>
                  <a:rPr lang="vi-VN" err="1">
                    <a:latin typeface="Times New Roman" panose="02020603050405020304" pitchFamily="18" charset="0"/>
                    <a:cs typeface="Times New Roman" panose="02020603050405020304" pitchFamily="18" charset="0"/>
                  </a:rPr>
                  <a:t>khoảng</a:t>
                </a:r>
                <a:r>
                  <a:rPr lang="vi-VN">
                    <a:latin typeface="Times New Roman" panose="02020603050405020304" pitchFamily="18" charset="0"/>
                    <a:cs typeface="Times New Roman" panose="02020603050405020304" pitchFamily="18" charset="0"/>
                  </a:rPr>
                  <a:t> [0,1]</a:t>
                </a:r>
              </a:p>
              <a:p>
                <a:endParaRPr lang="vi-VN">
                  <a:latin typeface="Times New Roman" panose="02020603050405020304" pitchFamily="18" charset="0"/>
                  <a:cs typeface="Times New Roman" panose="02020603050405020304" pitchFamily="18" charset="0"/>
                </a:endParaRPr>
              </a:p>
            </p:txBody>
          </p:sp>
        </mc:Choice>
        <mc:Fallback>
          <p:sp>
            <p:nvSpPr>
              <p:cNvPr id="10" name="Chỗ dành sẵn cho Nội dung 5">
                <a:extLst>
                  <a:ext uri="{FF2B5EF4-FFF2-40B4-BE49-F238E27FC236}">
                    <a16:creationId xmlns:a16="http://schemas.microsoft.com/office/drawing/2014/main" id="{21D3226A-B3CD-4E48-BA26-6D9EB82703A3}"/>
                  </a:ext>
                </a:extLst>
              </p:cNvPr>
              <p:cNvSpPr txBox="1">
                <a:spLocks noRot="1" noChangeAspect="1" noMove="1" noResize="1" noEditPoints="1" noAdjustHandles="1" noChangeArrowheads="1" noChangeShapeType="1" noTextEdit="1"/>
              </p:cNvSpPr>
              <p:nvPr/>
            </p:nvSpPr>
            <p:spPr>
              <a:xfrm>
                <a:off x="-6580367" y="1690688"/>
                <a:ext cx="5483087" cy="4351338"/>
              </a:xfrm>
              <a:prstGeom prst="rect">
                <a:avLst/>
              </a:prstGeom>
              <a:blipFill>
                <a:blip r:embed="rId3"/>
                <a:stretch>
                  <a:fillRect l="-2002" t="-2381"/>
                </a:stretch>
              </a:blipFill>
            </p:spPr>
            <p:txBody>
              <a:bodyPr/>
              <a:lstStyle/>
              <a:p>
                <a:r>
                  <a:rPr lang="en-US">
                    <a:noFill/>
                  </a:rPr>
                  <a:t> </a:t>
                </a:r>
              </a:p>
            </p:txBody>
          </p:sp>
        </mc:Fallback>
      </mc:AlternateContent>
      <p:sp>
        <p:nvSpPr>
          <p:cNvPr id="13" name="Rectangle: Rounded Corners 12">
            <a:extLst>
              <a:ext uri="{FF2B5EF4-FFF2-40B4-BE49-F238E27FC236}">
                <a16:creationId xmlns:a16="http://schemas.microsoft.com/office/drawing/2014/main" id="{3A858439-9AB5-4027-820B-AFE1BED61BD4}"/>
              </a:ext>
            </a:extLst>
          </p:cNvPr>
          <p:cNvSpPr/>
          <p:nvPr/>
        </p:nvSpPr>
        <p:spPr>
          <a:xfrm>
            <a:off x="395794" y="353694"/>
            <a:ext cx="5917324"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err="1">
                <a:solidFill>
                  <a:srgbClr val="F3F3F3"/>
                </a:solidFill>
                <a:latin typeface="Times New Roman" panose="02020603050405020304" pitchFamily="18" charset="0"/>
                <a:cs typeface="Times New Roman" panose="02020603050405020304" pitchFamily="18" charset="0"/>
              </a:rPr>
              <a:t>Dự</a:t>
            </a:r>
            <a:r>
              <a:rPr lang="en-US" sz="4400">
                <a:solidFill>
                  <a:srgbClr val="F3F3F3"/>
                </a:solidFill>
                <a:latin typeface="Times New Roman" panose="02020603050405020304" pitchFamily="18" charset="0"/>
                <a:cs typeface="Times New Roman" panose="02020603050405020304" pitchFamily="18" charset="0"/>
              </a:rPr>
              <a:t> </a:t>
            </a:r>
            <a:r>
              <a:rPr lang="en-US" sz="4400" err="1">
                <a:solidFill>
                  <a:srgbClr val="F3F3F3"/>
                </a:solidFill>
                <a:latin typeface="Times New Roman" panose="02020603050405020304" pitchFamily="18" charset="0"/>
                <a:cs typeface="Times New Roman" panose="02020603050405020304" pitchFamily="18" charset="0"/>
              </a:rPr>
              <a:t>đoán</a:t>
            </a:r>
            <a:r>
              <a:rPr lang="en-US" sz="4400">
                <a:solidFill>
                  <a:srgbClr val="F3F3F3"/>
                </a:solidFill>
                <a:latin typeface="Times New Roman" panose="02020603050405020304" pitchFamily="18" charset="0"/>
                <a:cs typeface="Times New Roman" panose="02020603050405020304" pitchFamily="18" charset="0"/>
              </a:rPr>
              <a:t> bounding box</a:t>
            </a:r>
            <a:endParaRPr lang="en-US" sz="4400"/>
          </a:p>
        </p:txBody>
      </p:sp>
      <p:grpSp>
        <p:nvGrpSpPr>
          <p:cNvPr id="45" name="Group 44">
            <a:extLst>
              <a:ext uri="{FF2B5EF4-FFF2-40B4-BE49-F238E27FC236}">
                <a16:creationId xmlns:a16="http://schemas.microsoft.com/office/drawing/2014/main" id="{720500AD-FC9D-4CAA-8D5D-0C5814CC5EE4}"/>
              </a:ext>
            </a:extLst>
          </p:cNvPr>
          <p:cNvGrpSpPr/>
          <p:nvPr/>
        </p:nvGrpSpPr>
        <p:grpSpPr>
          <a:xfrm>
            <a:off x="438961" y="1278254"/>
            <a:ext cx="5885201" cy="4896887"/>
            <a:chOff x="210799" y="1197927"/>
            <a:chExt cx="5885201" cy="4896887"/>
          </a:xfrm>
        </p:grpSpPr>
        <p:sp>
          <p:nvSpPr>
            <p:cNvPr id="46" name="Chỗ dành sẵn cho Nội dung 5">
              <a:extLst>
                <a:ext uri="{FF2B5EF4-FFF2-40B4-BE49-F238E27FC236}">
                  <a16:creationId xmlns:a16="http://schemas.microsoft.com/office/drawing/2014/main" id="{4D18F6B7-E052-4431-9D93-041B4AB282EF}"/>
                </a:ext>
              </a:extLst>
            </p:cNvPr>
            <p:cNvSpPr txBox="1">
              <a:spLocks/>
            </p:cNvSpPr>
            <p:nvPr/>
          </p:nvSpPr>
          <p:spPr>
            <a:xfrm>
              <a:off x="612913"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a:latin typeface="Times New Roman" panose="02020603050405020304" pitchFamily="18" charset="0"/>
                <a:cs typeface="Times New Roman" panose="02020603050405020304" pitchFamily="18" charset="0"/>
              </a:endParaRPr>
            </a:p>
          </p:txBody>
        </p:sp>
        <p:cxnSp>
          <p:nvCxnSpPr>
            <p:cNvPr id="47" name="Straight Connector 46">
              <a:extLst>
                <a:ext uri="{FF2B5EF4-FFF2-40B4-BE49-F238E27FC236}">
                  <a16:creationId xmlns:a16="http://schemas.microsoft.com/office/drawing/2014/main" id="{B702172C-97D8-43D6-AED3-C35DFE2561F8}"/>
                </a:ext>
              </a:extLst>
            </p:cNvPr>
            <p:cNvCxnSpPr>
              <a:cxnSpLocks/>
            </p:cNvCxnSpPr>
            <p:nvPr/>
          </p:nvCxnSpPr>
          <p:spPr>
            <a:xfrm flipH="1">
              <a:off x="766911" y="1766888"/>
              <a:ext cx="4686469" cy="0"/>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4643A81-6CE7-488E-B889-CD2DC9634AE3}"/>
                </a:ext>
              </a:extLst>
            </p:cNvPr>
            <p:cNvCxnSpPr>
              <a:cxnSpLocks/>
            </p:cNvCxnSpPr>
            <p:nvPr/>
          </p:nvCxnSpPr>
          <p:spPr>
            <a:xfrm flipH="1">
              <a:off x="761831" y="3240088"/>
              <a:ext cx="4686469" cy="0"/>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78F564-52F0-4E44-A674-3E246156D29E}"/>
                </a:ext>
              </a:extLst>
            </p:cNvPr>
            <p:cNvCxnSpPr>
              <a:cxnSpLocks/>
            </p:cNvCxnSpPr>
            <p:nvPr/>
          </p:nvCxnSpPr>
          <p:spPr>
            <a:xfrm flipH="1">
              <a:off x="766911" y="4713288"/>
              <a:ext cx="4686469" cy="0"/>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30663C-65E7-4921-A146-B0F181057F38}"/>
                </a:ext>
              </a:extLst>
            </p:cNvPr>
            <p:cNvCxnSpPr>
              <a:cxnSpLocks/>
            </p:cNvCxnSpPr>
            <p:nvPr/>
          </p:nvCxnSpPr>
          <p:spPr>
            <a:xfrm flipV="1">
              <a:off x="766911" y="1760856"/>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F16F92B-ED1B-46F8-827F-B55DF45828C8}"/>
                </a:ext>
              </a:extLst>
            </p:cNvPr>
            <p:cNvCxnSpPr>
              <a:cxnSpLocks/>
            </p:cNvCxnSpPr>
            <p:nvPr/>
          </p:nvCxnSpPr>
          <p:spPr>
            <a:xfrm flipV="1">
              <a:off x="2138511" y="1767841"/>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D62FD11-1185-47D8-A01D-BFFCED779F94}"/>
                </a:ext>
              </a:extLst>
            </p:cNvPr>
            <p:cNvCxnSpPr>
              <a:cxnSpLocks/>
            </p:cNvCxnSpPr>
            <p:nvPr/>
          </p:nvCxnSpPr>
          <p:spPr>
            <a:xfrm flipV="1">
              <a:off x="3510111" y="1774826"/>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1D38E8B-72BD-41EA-8915-AD55A56333D9}"/>
                </a:ext>
              </a:extLst>
            </p:cNvPr>
            <p:cNvCxnSpPr>
              <a:cxnSpLocks/>
            </p:cNvCxnSpPr>
            <p:nvPr/>
          </p:nvCxnSpPr>
          <p:spPr>
            <a:xfrm flipV="1">
              <a:off x="4881711" y="1781811"/>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sp>
          <p:nvSpPr>
            <p:cNvPr id="93" name="Frame 92">
              <a:extLst>
                <a:ext uri="{FF2B5EF4-FFF2-40B4-BE49-F238E27FC236}">
                  <a16:creationId xmlns:a16="http://schemas.microsoft.com/office/drawing/2014/main" id="{02EDA34D-3B0A-452A-BFC7-DDB383DD46CD}"/>
                </a:ext>
              </a:extLst>
            </p:cNvPr>
            <p:cNvSpPr/>
            <p:nvPr/>
          </p:nvSpPr>
          <p:spPr>
            <a:xfrm>
              <a:off x="3171059" y="2675376"/>
              <a:ext cx="1884604" cy="2624593"/>
            </a:xfrm>
            <a:prstGeom prst="frame">
              <a:avLst>
                <a:gd name="adj1" fmla="val 3398"/>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94" name="Freeform: Shape 93">
              <a:extLst>
                <a:ext uri="{FF2B5EF4-FFF2-40B4-BE49-F238E27FC236}">
                  <a16:creationId xmlns:a16="http://schemas.microsoft.com/office/drawing/2014/main" id="{A68F8974-B674-4D1C-BFCF-B4F75251B2BB}"/>
                </a:ext>
              </a:extLst>
            </p:cNvPr>
            <p:cNvSpPr/>
            <p:nvPr/>
          </p:nvSpPr>
          <p:spPr>
            <a:xfrm>
              <a:off x="3009975" y="2370604"/>
              <a:ext cx="2258398" cy="3234136"/>
            </a:xfrm>
            <a:custGeom>
              <a:avLst/>
              <a:gdLst>
                <a:gd name="connsiteX0" fmla="*/ 1989423 w 2258398"/>
                <a:gd name="connsiteY0" fmla="*/ 3166542 h 3234136"/>
                <a:gd name="connsiteX1" fmla="*/ 2049369 w 2258398"/>
                <a:gd name="connsiteY1" fmla="*/ 3166542 h 3234136"/>
                <a:gd name="connsiteX2" fmla="*/ 2049369 w 2258398"/>
                <a:gd name="connsiteY2" fmla="*/ 3234136 h 3234136"/>
                <a:gd name="connsiteX3" fmla="*/ 1989423 w 2258398"/>
                <a:gd name="connsiteY3" fmla="*/ 3234136 h 3234136"/>
                <a:gd name="connsiteX4" fmla="*/ 1837023 w 2258398"/>
                <a:gd name="connsiteY4" fmla="*/ 3166542 h 3234136"/>
                <a:gd name="connsiteX5" fmla="*/ 1896969 w 2258398"/>
                <a:gd name="connsiteY5" fmla="*/ 3166542 h 3234136"/>
                <a:gd name="connsiteX6" fmla="*/ 1896969 w 2258398"/>
                <a:gd name="connsiteY6" fmla="*/ 3234136 h 3234136"/>
                <a:gd name="connsiteX7" fmla="*/ 1837023 w 2258398"/>
                <a:gd name="connsiteY7" fmla="*/ 3234136 h 3234136"/>
                <a:gd name="connsiteX8" fmla="*/ 1684623 w 2258398"/>
                <a:gd name="connsiteY8" fmla="*/ 3166542 h 3234136"/>
                <a:gd name="connsiteX9" fmla="*/ 1744569 w 2258398"/>
                <a:gd name="connsiteY9" fmla="*/ 3166542 h 3234136"/>
                <a:gd name="connsiteX10" fmla="*/ 1744569 w 2258398"/>
                <a:gd name="connsiteY10" fmla="*/ 3234136 h 3234136"/>
                <a:gd name="connsiteX11" fmla="*/ 1684623 w 2258398"/>
                <a:gd name="connsiteY11" fmla="*/ 3234136 h 3234136"/>
                <a:gd name="connsiteX12" fmla="*/ 1532364 w 2258398"/>
                <a:gd name="connsiteY12" fmla="*/ 3166542 h 3234136"/>
                <a:gd name="connsiteX13" fmla="*/ 1592169 w 2258398"/>
                <a:gd name="connsiteY13" fmla="*/ 3166542 h 3234136"/>
                <a:gd name="connsiteX14" fmla="*/ 1592169 w 2258398"/>
                <a:gd name="connsiteY14" fmla="*/ 3234136 h 3234136"/>
                <a:gd name="connsiteX15" fmla="*/ 1532364 w 2258398"/>
                <a:gd name="connsiteY15" fmla="*/ 3234136 h 3234136"/>
                <a:gd name="connsiteX16" fmla="*/ 1380105 w 2258398"/>
                <a:gd name="connsiteY16" fmla="*/ 3166542 h 3234136"/>
                <a:gd name="connsiteX17" fmla="*/ 1439910 w 2258398"/>
                <a:gd name="connsiteY17" fmla="*/ 3166542 h 3234136"/>
                <a:gd name="connsiteX18" fmla="*/ 1439910 w 2258398"/>
                <a:gd name="connsiteY18" fmla="*/ 3234136 h 3234136"/>
                <a:gd name="connsiteX19" fmla="*/ 1380105 w 2258398"/>
                <a:gd name="connsiteY19" fmla="*/ 3234136 h 3234136"/>
                <a:gd name="connsiteX20" fmla="*/ 1227846 w 2258398"/>
                <a:gd name="connsiteY20" fmla="*/ 3166542 h 3234136"/>
                <a:gd name="connsiteX21" fmla="*/ 1287651 w 2258398"/>
                <a:gd name="connsiteY21" fmla="*/ 3166542 h 3234136"/>
                <a:gd name="connsiteX22" fmla="*/ 1287651 w 2258398"/>
                <a:gd name="connsiteY22" fmla="*/ 3234136 h 3234136"/>
                <a:gd name="connsiteX23" fmla="*/ 1227846 w 2258398"/>
                <a:gd name="connsiteY23" fmla="*/ 3234136 h 3234136"/>
                <a:gd name="connsiteX24" fmla="*/ 1075587 w 2258398"/>
                <a:gd name="connsiteY24" fmla="*/ 3166542 h 3234136"/>
                <a:gd name="connsiteX25" fmla="*/ 1135392 w 2258398"/>
                <a:gd name="connsiteY25" fmla="*/ 3166542 h 3234136"/>
                <a:gd name="connsiteX26" fmla="*/ 1135392 w 2258398"/>
                <a:gd name="connsiteY26" fmla="*/ 3234136 h 3234136"/>
                <a:gd name="connsiteX27" fmla="*/ 1075587 w 2258398"/>
                <a:gd name="connsiteY27" fmla="*/ 3234136 h 3234136"/>
                <a:gd name="connsiteX28" fmla="*/ 923328 w 2258398"/>
                <a:gd name="connsiteY28" fmla="*/ 3166542 h 3234136"/>
                <a:gd name="connsiteX29" fmla="*/ 983133 w 2258398"/>
                <a:gd name="connsiteY29" fmla="*/ 3166542 h 3234136"/>
                <a:gd name="connsiteX30" fmla="*/ 983133 w 2258398"/>
                <a:gd name="connsiteY30" fmla="*/ 3234136 h 3234136"/>
                <a:gd name="connsiteX31" fmla="*/ 923328 w 2258398"/>
                <a:gd name="connsiteY31" fmla="*/ 3234136 h 3234136"/>
                <a:gd name="connsiteX32" fmla="*/ 770928 w 2258398"/>
                <a:gd name="connsiteY32" fmla="*/ 3166542 h 3234136"/>
                <a:gd name="connsiteX33" fmla="*/ 830874 w 2258398"/>
                <a:gd name="connsiteY33" fmla="*/ 3166542 h 3234136"/>
                <a:gd name="connsiteX34" fmla="*/ 830874 w 2258398"/>
                <a:gd name="connsiteY34" fmla="*/ 3234136 h 3234136"/>
                <a:gd name="connsiteX35" fmla="*/ 770928 w 2258398"/>
                <a:gd name="connsiteY35" fmla="*/ 3234136 h 3234136"/>
                <a:gd name="connsiteX36" fmla="*/ 618528 w 2258398"/>
                <a:gd name="connsiteY36" fmla="*/ 3166542 h 3234136"/>
                <a:gd name="connsiteX37" fmla="*/ 678474 w 2258398"/>
                <a:gd name="connsiteY37" fmla="*/ 3166542 h 3234136"/>
                <a:gd name="connsiteX38" fmla="*/ 678474 w 2258398"/>
                <a:gd name="connsiteY38" fmla="*/ 3234136 h 3234136"/>
                <a:gd name="connsiteX39" fmla="*/ 618528 w 2258398"/>
                <a:gd name="connsiteY39" fmla="*/ 3234136 h 3234136"/>
                <a:gd name="connsiteX40" fmla="*/ 466128 w 2258398"/>
                <a:gd name="connsiteY40" fmla="*/ 3166542 h 3234136"/>
                <a:gd name="connsiteX41" fmla="*/ 526074 w 2258398"/>
                <a:gd name="connsiteY41" fmla="*/ 3166542 h 3234136"/>
                <a:gd name="connsiteX42" fmla="*/ 526074 w 2258398"/>
                <a:gd name="connsiteY42" fmla="*/ 3234136 h 3234136"/>
                <a:gd name="connsiteX43" fmla="*/ 466128 w 2258398"/>
                <a:gd name="connsiteY43" fmla="*/ 3234136 h 3234136"/>
                <a:gd name="connsiteX44" fmla="*/ 313728 w 2258398"/>
                <a:gd name="connsiteY44" fmla="*/ 3166542 h 3234136"/>
                <a:gd name="connsiteX45" fmla="*/ 373674 w 2258398"/>
                <a:gd name="connsiteY45" fmla="*/ 3166542 h 3234136"/>
                <a:gd name="connsiteX46" fmla="*/ 373674 w 2258398"/>
                <a:gd name="connsiteY46" fmla="*/ 3234136 h 3234136"/>
                <a:gd name="connsiteX47" fmla="*/ 313728 w 2258398"/>
                <a:gd name="connsiteY47" fmla="*/ 3234136 h 3234136"/>
                <a:gd name="connsiteX48" fmla="*/ 160721 w 2258398"/>
                <a:gd name="connsiteY48" fmla="*/ 3166542 h 3234136"/>
                <a:gd name="connsiteX49" fmla="*/ 220667 w 2258398"/>
                <a:gd name="connsiteY49" fmla="*/ 3166542 h 3234136"/>
                <a:gd name="connsiteX50" fmla="*/ 220667 w 2258398"/>
                <a:gd name="connsiteY50" fmla="*/ 3234136 h 3234136"/>
                <a:gd name="connsiteX51" fmla="*/ 160721 w 2258398"/>
                <a:gd name="connsiteY51" fmla="*/ 3234136 h 3234136"/>
                <a:gd name="connsiteX52" fmla="*/ 2190804 w 2258398"/>
                <a:gd name="connsiteY52" fmla="*/ 3102966 h 3234136"/>
                <a:gd name="connsiteX53" fmla="*/ 2258398 w 2258398"/>
                <a:gd name="connsiteY53" fmla="*/ 3102966 h 3234136"/>
                <a:gd name="connsiteX54" fmla="*/ 2258398 w 2258398"/>
                <a:gd name="connsiteY54" fmla="*/ 3234136 h 3234136"/>
                <a:gd name="connsiteX55" fmla="*/ 2141823 w 2258398"/>
                <a:gd name="connsiteY55" fmla="*/ 3234136 h 3234136"/>
                <a:gd name="connsiteX56" fmla="*/ 2141823 w 2258398"/>
                <a:gd name="connsiteY56" fmla="*/ 3166542 h 3234136"/>
                <a:gd name="connsiteX57" fmla="*/ 2190804 w 2258398"/>
                <a:gd name="connsiteY57" fmla="*/ 3166542 h 3234136"/>
                <a:gd name="connsiteX58" fmla="*/ 0 w 2258398"/>
                <a:gd name="connsiteY58" fmla="*/ 3102966 h 3234136"/>
                <a:gd name="connsiteX59" fmla="*/ 67275 w 2258398"/>
                <a:gd name="connsiteY59" fmla="*/ 3102966 h 3234136"/>
                <a:gd name="connsiteX60" fmla="*/ 67275 w 2258398"/>
                <a:gd name="connsiteY60" fmla="*/ 3234136 h 3234136"/>
                <a:gd name="connsiteX61" fmla="*/ 0 w 2258398"/>
                <a:gd name="connsiteY61" fmla="*/ 3234136 h 3234136"/>
                <a:gd name="connsiteX62" fmla="*/ 2190804 w 2258398"/>
                <a:gd name="connsiteY62" fmla="*/ 2949638 h 3234136"/>
                <a:gd name="connsiteX63" fmla="*/ 2258398 w 2258398"/>
                <a:gd name="connsiteY63" fmla="*/ 2949638 h 3234136"/>
                <a:gd name="connsiteX64" fmla="*/ 2258398 w 2258398"/>
                <a:gd name="connsiteY64" fmla="*/ 3010512 h 3234136"/>
                <a:gd name="connsiteX65" fmla="*/ 2190804 w 2258398"/>
                <a:gd name="connsiteY65" fmla="*/ 3010512 h 3234136"/>
                <a:gd name="connsiteX66" fmla="*/ 0 w 2258398"/>
                <a:gd name="connsiteY66" fmla="*/ 2949638 h 3234136"/>
                <a:gd name="connsiteX67" fmla="*/ 67275 w 2258398"/>
                <a:gd name="connsiteY67" fmla="*/ 2949638 h 3234136"/>
                <a:gd name="connsiteX68" fmla="*/ 67275 w 2258398"/>
                <a:gd name="connsiteY68" fmla="*/ 3010512 h 3234136"/>
                <a:gd name="connsiteX69" fmla="*/ 0 w 2258398"/>
                <a:gd name="connsiteY69" fmla="*/ 3010512 h 3234136"/>
                <a:gd name="connsiteX70" fmla="*/ 2190804 w 2258398"/>
                <a:gd name="connsiteY70" fmla="*/ 2796310 h 3234136"/>
                <a:gd name="connsiteX71" fmla="*/ 2258398 w 2258398"/>
                <a:gd name="connsiteY71" fmla="*/ 2796310 h 3234136"/>
                <a:gd name="connsiteX72" fmla="*/ 2258398 w 2258398"/>
                <a:gd name="connsiteY72" fmla="*/ 2857184 h 3234136"/>
                <a:gd name="connsiteX73" fmla="*/ 2190804 w 2258398"/>
                <a:gd name="connsiteY73" fmla="*/ 2857184 h 3234136"/>
                <a:gd name="connsiteX74" fmla="*/ 0 w 2258398"/>
                <a:gd name="connsiteY74" fmla="*/ 2796310 h 3234136"/>
                <a:gd name="connsiteX75" fmla="*/ 67275 w 2258398"/>
                <a:gd name="connsiteY75" fmla="*/ 2796310 h 3234136"/>
                <a:gd name="connsiteX76" fmla="*/ 67275 w 2258398"/>
                <a:gd name="connsiteY76" fmla="*/ 2857184 h 3234136"/>
                <a:gd name="connsiteX77" fmla="*/ 0 w 2258398"/>
                <a:gd name="connsiteY77" fmla="*/ 2857184 h 3234136"/>
                <a:gd name="connsiteX78" fmla="*/ 2190804 w 2258398"/>
                <a:gd name="connsiteY78" fmla="*/ 2642982 h 3234136"/>
                <a:gd name="connsiteX79" fmla="*/ 2258398 w 2258398"/>
                <a:gd name="connsiteY79" fmla="*/ 2642982 h 3234136"/>
                <a:gd name="connsiteX80" fmla="*/ 2258398 w 2258398"/>
                <a:gd name="connsiteY80" fmla="*/ 2703856 h 3234136"/>
                <a:gd name="connsiteX81" fmla="*/ 2190804 w 2258398"/>
                <a:gd name="connsiteY81" fmla="*/ 2703856 h 3234136"/>
                <a:gd name="connsiteX82" fmla="*/ 0 w 2258398"/>
                <a:gd name="connsiteY82" fmla="*/ 2642982 h 3234136"/>
                <a:gd name="connsiteX83" fmla="*/ 67275 w 2258398"/>
                <a:gd name="connsiteY83" fmla="*/ 2642982 h 3234136"/>
                <a:gd name="connsiteX84" fmla="*/ 67275 w 2258398"/>
                <a:gd name="connsiteY84" fmla="*/ 2703856 h 3234136"/>
                <a:gd name="connsiteX85" fmla="*/ 0 w 2258398"/>
                <a:gd name="connsiteY85" fmla="*/ 2703856 h 3234136"/>
                <a:gd name="connsiteX86" fmla="*/ 2190804 w 2258398"/>
                <a:gd name="connsiteY86" fmla="*/ 2489654 h 3234136"/>
                <a:gd name="connsiteX87" fmla="*/ 2258398 w 2258398"/>
                <a:gd name="connsiteY87" fmla="*/ 2489654 h 3234136"/>
                <a:gd name="connsiteX88" fmla="*/ 2258398 w 2258398"/>
                <a:gd name="connsiteY88" fmla="*/ 2550528 h 3234136"/>
                <a:gd name="connsiteX89" fmla="*/ 2190804 w 2258398"/>
                <a:gd name="connsiteY89" fmla="*/ 2550528 h 3234136"/>
                <a:gd name="connsiteX90" fmla="*/ 0 w 2258398"/>
                <a:gd name="connsiteY90" fmla="*/ 2489654 h 3234136"/>
                <a:gd name="connsiteX91" fmla="*/ 67275 w 2258398"/>
                <a:gd name="connsiteY91" fmla="*/ 2489654 h 3234136"/>
                <a:gd name="connsiteX92" fmla="*/ 67275 w 2258398"/>
                <a:gd name="connsiteY92" fmla="*/ 2550528 h 3234136"/>
                <a:gd name="connsiteX93" fmla="*/ 0 w 2258398"/>
                <a:gd name="connsiteY93" fmla="*/ 2550528 h 3234136"/>
                <a:gd name="connsiteX94" fmla="*/ 2190804 w 2258398"/>
                <a:gd name="connsiteY94" fmla="*/ 2336326 h 3234136"/>
                <a:gd name="connsiteX95" fmla="*/ 2258398 w 2258398"/>
                <a:gd name="connsiteY95" fmla="*/ 2336326 h 3234136"/>
                <a:gd name="connsiteX96" fmla="*/ 2258398 w 2258398"/>
                <a:gd name="connsiteY96" fmla="*/ 2397200 h 3234136"/>
                <a:gd name="connsiteX97" fmla="*/ 2190804 w 2258398"/>
                <a:gd name="connsiteY97" fmla="*/ 2397200 h 3234136"/>
                <a:gd name="connsiteX98" fmla="*/ 0 w 2258398"/>
                <a:gd name="connsiteY98" fmla="*/ 2336326 h 3234136"/>
                <a:gd name="connsiteX99" fmla="*/ 67275 w 2258398"/>
                <a:gd name="connsiteY99" fmla="*/ 2336326 h 3234136"/>
                <a:gd name="connsiteX100" fmla="*/ 67275 w 2258398"/>
                <a:gd name="connsiteY100" fmla="*/ 2397200 h 3234136"/>
                <a:gd name="connsiteX101" fmla="*/ 0 w 2258398"/>
                <a:gd name="connsiteY101" fmla="*/ 2397200 h 3234136"/>
                <a:gd name="connsiteX102" fmla="*/ 2190804 w 2258398"/>
                <a:gd name="connsiteY102" fmla="*/ 2182998 h 3234136"/>
                <a:gd name="connsiteX103" fmla="*/ 2258398 w 2258398"/>
                <a:gd name="connsiteY103" fmla="*/ 2182998 h 3234136"/>
                <a:gd name="connsiteX104" fmla="*/ 2258398 w 2258398"/>
                <a:gd name="connsiteY104" fmla="*/ 2243872 h 3234136"/>
                <a:gd name="connsiteX105" fmla="*/ 2190804 w 2258398"/>
                <a:gd name="connsiteY105" fmla="*/ 2243872 h 3234136"/>
                <a:gd name="connsiteX106" fmla="*/ 0 w 2258398"/>
                <a:gd name="connsiteY106" fmla="*/ 2182998 h 3234136"/>
                <a:gd name="connsiteX107" fmla="*/ 67275 w 2258398"/>
                <a:gd name="connsiteY107" fmla="*/ 2182998 h 3234136"/>
                <a:gd name="connsiteX108" fmla="*/ 67275 w 2258398"/>
                <a:gd name="connsiteY108" fmla="*/ 2243872 h 3234136"/>
                <a:gd name="connsiteX109" fmla="*/ 0 w 2258398"/>
                <a:gd name="connsiteY109" fmla="*/ 2243872 h 3234136"/>
                <a:gd name="connsiteX110" fmla="*/ 2190804 w 2258398"/>
                <a:gd name="connsiteY110" fmla="*/ 2029670 h 3234136"/>
                <a:gd name="connsiteX111" fmla="*/ 2258398 w 2258398"/>
                <a:gd name="connsiteY111" fmla="*/ 2029670 h 3234136"/>
                <a:gd name="connsiteX112" fmla="*/ 2258398 w 2258398"/>
                <a:gd name="connsiteY112" fmla="*/ 2090544 h 3234136"/>
                <a:gd name="connsiteX113" fmla="*/ 2190804 w 2258398"/>
                <a:gd name="connsiteY113" fmla="*/ 2090544 h 3234136"/>
                <a:gd name="connsiteX114" fmla="*/ 0 w 2258398"/>
                <a:gd name="connsiteY114" fmla="*/ 2029670 h 3234136"/>
                <a:gd name="connsiteX115" fmla="*/ 67275 w 2258398"/>
                <a:gd name="connsiteY115" fmla="*/ 2029670 h 3234136"/>
                <a:gd name="connsiteX116" fmla="*/ 67275 w 2258398"/>
                <a:gd name="connsiteY116" fmla="*/ 2090544 h 3234136"/>
                <a:gd name="connsiteX117" fmla="*/ 0 w 2258398"/>
                <a:gd name="connsiteY117" fmla="*/ 2090544 h 3234136"/>
                <a:gd name="connsiteX118" fmla="*/ 2190804 w 2258398"/>
                <a:gd name="connsiteY118" fmla="*/ 1876342 h 3234136"/>
                <a:gd name="connsiteX119" fmla="*/ 2258398 w 2258398"/>
                <a:gd name="connsiteY119" fmla="*/ 1876342 h 3234136"/>
                <a:gd name="connsiteX120" fmla="*/ 2258398 w 2258398"/>
                <a:gd name="connsiteY120" fmla="*/ 1937216 h 3234136"/>
                <a:gd name="connsiteX121" fmla="*/ 2190804 w 2258398"/>
                <a:gd name="connsiteY121" fmla="*/ 1937216 h 3234136"/>
                <a:gd name="connsiteX122" fmla="*/ 0 w 2258398"/>
                <a:gd name="connsiteY122" fmla="*/ 1876342 h 3234136"/>
                <a:gd name="connsiteX123" fmla="*/ 67275 w 2258398"/>
                <a:gd name="connsiteY123" fmla="*/ 1876342 h 3234136"/>
                <a:gd name="connsiteX124" fmla="*/ 67275 w 2258398"/>
                <a:gd name="connsiteY124" fmla="*/ 1937216 h 3234136"/>
                <a:gd name="connsiteX125" fmla="*/ 0 w 2258398"/>
                <a:gd name="connsiteY125" fmla="*/ 1937216 h 3234136"/>
                <a:gd name="connsiteX126" fmla="*/ 2190804 w 2258398"/>
                <a:gd name="connsiteY126" fmla="*/ 1723014 h 3234136"/>
                <a:gd name="connsiteX127" fmla="*/ 2258398 w 2258398"/>
                <a:gd name="connsiteY127" fmla="*/ 1723014 h 3234136"/>
                <a:gd name="connsiteX128" fmla="*/ 2258398 w 2258398"/>
                <a:gd name="connsiteY128" fmla="*/ 1783888 h 3234136"/>
                <a:gd name="connsiteX129" fmla="*/ 2190804 w 2258398"/>
                <a:gd name="connsiteY129" fmla="*/ 1783888 h 3234136"/>
                <a:gd name="connsiteX130" fmla="*/ 0 w 2258398"/>
                <a:gd name="connsiteY130" fmla="*/ 1723014 h 3234136"/>
                <a:gd name="connsiteX131" fmla="*/ 67275 w 2258398"/>
                <a:gd name="connsiteY131" fmla="*/ 1723014 h 3234136"/>
                <a:gd name="connsiteX132" fmla="*/ 67275 w 2258398"/>
                <a:gd name="connsiteY132" fmla="*/ 1783888 h 3234136"/>
                <a:gd name="connsiteX133" fmla="*/ 0 w 2258398"/>
                <a:gd name="connsiteY133" fmla="*/ 1783888 h 3234136"/>
                <a:gd name="connsiteX134" fmla="*/ 2190804 w 2258398"/>
                <a:gd name="connsiteY134" fmla="*/ 1569686 h 3234136"/>
                <a:gd name="connsiteX135" fmla="*/ 2258398 w 2258398"/>
                <a:gd name="connsiteY135" fmla="*/ 1569686 h 3234136"/>
                <a:gd name="connsiteX136" fmla="*/ 2258398 w 2258398"/>
                <a:gd name="connsiteY136" fmla="*/ 1630560 h 3234136"/>
                <a:gd name="connsiteX137" fmla="*/ 2190804 w 2258398"/>
                <a:gd name="connsiteY137" fmla="*/ 1630560 h 3234136"/>
                <a:gd name="connsiteX138" fmla="*/ 0 w 2258398"/>
                <a:gd name="connsiteY138" fmla="*/ 1569686 h 3234136"/>
                <a:gd name="connsiteX139" fmla="*/ 67275 w 2258398"/>
                <a:gd name="connsiteY139" fmla="*/ 1569686 h 3234136"/>
                <a:gd name="connsiteX140" fmla="*/ 67275 w 2258398"/>
                <a:gd name="connsiteY140" fmla="*/ 1630560 h 3234136"/>
                <a:gd name="connsiteX141" fmla="*/ 0 w 2258398"/>
                <a:gd name="connsiteY141" fmla="*/ 1630560 h 3234136"/>
                <a:gd name="connsiteX142" fmla="*/ 2190804 w 2258398"/>
                <a:gd name="connsiteY142" fmla="*/ 1416358 h 3234136"/>
                <a:gd name="connsiteX143" fmla="*/ 2258398 w 2258398"/>
                <a:gd name="connsiteY143" fmla="*/ 1416358 h 3234136"/>
                <a:gd name="connsiteX144" fmla="*/ 2258398 w 2258398"/>
                <a:gd name="connsiteY144" fmla="*/ 1477232 h 3234136"/>
                <a:gd name="connsiteX145" fmla="*/ 2190804 w 2258398"/>
                <a:gd name="connsiteY145" fmla="*/ 1477232 h 3234136"/>
                <a:gd name="connsiteX146" fmla="*/ 0 w 2258398"/>
                <a:gd name="connsiteY146" fmla="*/ 1416358 h 3234136"/>
                <a:gd name="connsiteX147" fmla="*/ 67275 w 2258398"/>
                <a:gd name="connsiteY147" fmla="*/ 1416358 h 3234136"/>
                <a:gd name="connsiteX148" fmla="*/ 67275 w 2258398"/>
                <a:gd name="connsiteY148" fmla="*/ 1477232 h 3234136"/>
                <a:gd name="connsiteX149" fmla="*/ 0 w 2258398"/>
                <a:gd name="connsiteY149" fmla="*/ 1477232 h 3234136"/>
                <a:gd name="connsiteX150" fmla="*/ 2190804 w 2258398"/>
                <a:gd name="connsiteY150" fmla="*/ 1263030 h 3234136"/>
                <a:gd name="connsiteX151" fmla="*/ 2258398 w 2258398"/>
                <a:gd name="connsiteY151" fmla="*/ 1263030 h 3234136"/>
                <a:gd name="connsiteX152" fmla="*/ 2258398 w 2258398"/>
                <a:gd name="connsiteY152" fmla="*/ 1323904 h 3234136"/>
                <a:gd name="connsiteX153" fmla="*/ 2190804 w 2258398"/>
                <a:gd name="connsiteY153" fmla="*/ 1323904 h 3234136"/>
                <a:gd name="connsiteX154" fmla="*/ 0 w 2258398"/>
                <a:gd name="connsiteY154" fmla="*/ 1263030 h 3234136"/>
                <a:gd name="connsiteX155" fmla="*/ 67275 w 2258398"/>
                <a:gd name="connsiteY155" fmla="*/ 1263030 h 3234136"/>
                <a:gd name="connsiteX156" fmla="*/ 67275 w 2258398"/>
                <a:gd name="connsiteY156" fmla="*/ 1323904 h 3234136"/>
                <a:gd name="connsiteX157" fmla="*/ 0 w 2258398"/>
                <a:gd name="connsiteY157" fmla="*/ 1323904 h 3234136"/>
                <a:gd name="connsiteX158" fmla="*/ 2190804 w 2258398"/>
                <a:gd name="connsiteY158" fmla="*/ 1109702 h 3234136"/>
                <a:gd name="connsiteX159" fmla="*/ 2258398 w 2258398"/>
                <a:gd name="connsiteY159" fmla="*/ 1109702 h 3234136"/>
                <a:gd name="connsiteX160" fmla="*/ 2258398 w 2258398"/>
                <a:gd name="connsiteY160" fmla="*/ 1170576 h 3234136"/>
                <a:gd name="connsiteX161" fmla="*/ 2190804 w 2258398"/>
                <a:gd name="connsiteY161" fmla="*/ 1170576 h 3234136"/>
                <a:gd name="connsiteX162" fmla="*/ 0 w 2258398"/>
                <a:gd name="connsiteY162" fmla="*/ 1109702 h 3234136"/>
                <a:gd name="connsiteX163" fmla="*/ 67275 w 2258398"/>
                <a:gd name="connsiteY163" fmla="*/ 1109702 h 3234136"/>
                <a:gd name="connsiteX164" fmla="*/ 67275 w 2258398"/>
                <a:gd name="connsiteY164" fmla="*/ 1170576 h 3234136"/>
                <a:gd name="connsiteX165" fmla="*/ 0 w 2258398"/>
                <a:gd name="connsiteY165" fmla="*/ 1170576 h 3234136"/>
                <a:gd name="connsiteX166" fmla="*/ 2190804 w 2258398"/>
                <a:gd name="connsiteY166" fmla="*/ 956374 h 3234136"/>
                <a:gd name="connsiteX167" fmla="*/ 2258398 w 2258398"/>
                <a:gd name="connsiteY167" fmla="*/ 956374 h 3234136"/>
                <a:gd name="connsiteX168" fmla="*/ 2258398 w 2258398"/>
                <a:gd name="connsiteY168" fmla="*/ 1017248 h 3234136"/>
                <a:gd name="connsiteX169" fmla="*/ 2190804 w 2258398"/>
                <a:gd name="connsiteY169" fmla="*/ 1017248 h 3234136"/>
                <a:gd name="connsiteX170" fmla="*/ 0 w 2258398"/>
                <a:gd name="connsiteY170" fmla="*/ 956374 h 3234136"/>
                <a:gd name="connsiteX171" fmla="*/ 67275 w 2258398"/>
                <a:gd name="connsiteY171" fmla="*/ 956374 h 3234136"/>
                <a:gd name="connsiteX172" fmla="*/ 67275 w 2258398"/>
                <a:gd name="connsiteY172" fmla="*/ 1017248 h 3234136"/>
                <a:gd name="connsiteX173" fmla="*/ 0 w 2258398"/>
                <a:gd name="connsiteY173" fmla="*/ 1017248 h 3234136"/>
                <a:gd name="connsiteX174" fmla="*/ 2190804 w 2258398"/>
                <a:gd name="connsiteY174" fmla="*/ 803046 h 3234136"/>
                <a:gd name="connsiteX175" fmla="*/ 2258398 w 2258398"/>
                <a:gd name="connsiteY175" fmla="*/ 803046 h 3234136"/>
                <a:gd name="connsiteX176" fmla="*/ 2258398 w 2258398"/>
                <a:gd name="connsiteY176" fmla="*/ 863920 h 3234136"/>
                <a:gd name="connsiteX177" fmla="*/ 2190804 w 2258398"/>
                <a:gd name="connsiteY177" fmla="*/ 863920 h 3234136"/>
                <a:gd name="connsiteX178" fmla="*/ 0 w 2258398"/>
                <a:gd name="connsiteY178" fmla="*/ 803046 h 3234136"/>
                <a:gd name="connsiteX179" fmla="*/ 67275 w 2258398"/>
                <a:gd name="connsiteY179" fmla="*/ 803046 h 3234136"/>
                <a:gd name="connsiteX180" fmla="*/ 67275 w 2258398"/>
                <a:gd name="connsiteY180" fmla="*/ 863920 h 3234136"/>
                <a:gd name="connsiteX181" fmla="*/ 0 w 2258398"/>
                <a:gd name="connsiteY181" fmla="*/ 863920 h 3234136"/>
                <a:gd name="connsiteX182" fmla="*/ 2190804 w 2258398"/>
                <a:gd name="connsiteY182" fmla="*/ 649718 h 3234136"/>
                <a:gd name="connsiteX183" fmla="*/ 2258398 w 2258398"/>
                <a:gd name="connsiteY183" fmla="*/ 649718 h 3234136"/>
                <a:gd name="connsiteX184" fmla="*/ 2258398 w 2258398"/>
                <a:gd name="connsiteY184" fmla="*/ 710592 h 3234136"/>
                <a:gd name="connsiteX185" fmla="*/ 2190804 w 2258398"/>
                <a:gd name="connsiteY185" fmla="*/ 710592 h 3234136"/>
                <a:gd name="connsiteX186" fmla="*/ 0 w 2258398"/>
                <a:gd name="connsiteY186" fmla="*/ 649718 h 3234136"/>
                <a:gd name="connsiteX187" fmla="*/ 67275 w 2258398"/>
                <a:gd name="connsiteY187" fmla="*/ 649718 h 3234136"/>
                <a:gd name="connsiteX188" fmla="*/ 67275 w 2258398"/>
                <a:gd name="connsiteY188" fmla="*/ 710592 h 3234136"/>
                <a:gd name="connsiteX189" fmla="*/ 0 w 2258398"/>
                <a:gd name="connsiteY189" fmla="*/ 710592 h 3234136"/>
                <a:gd name="connsiteX190" fmla="*/ 2190804 w 2258398"/>
                <a:gd name="connsiteY190" fmla="*/ 496390 h 3234136"/>
                <a:gd name="connsiteX191" fmla="*/ 2258398 w 2258398"/>
                <a:gd name="connsiteY191" fmla="*/ 496390 h 3234136"/>
                <a:gd name="connsiteX192" fmla="*/ 2258398 w 2258398"/>
                <a:gd name="connsiteY192" fmla="*/ 557264 h 3234136"/>
                <a:gd name="connsiteX193" fmla="*/ 2190804 w 2258398"/>
                <a:gd name="connsiteY193" fmla="*/ 557264 h 3234136"/>
                <a:gd name="connsiteX194" fmla="*/ 0 w 2258398"/>
                <a:gd name="connsiteY194" fmla="*/ 496390 h 3234136"/>
                <a:gd name="connsiteX195" fmla="*/ 67275 w 2258398"/>
                <a:gd name="connsiteY195" fmla="*/ 496390 h 3234136"/>
                <a:gd name="connsiteX196" fmla="*/ 67275 w 2258398"/>
                <a:gd name="connsiteY196" fmla="*/ 557264 h 3234136"/>
                <a:gd name="connsiteX197" fmla="*/ 0 w 2258398"/>
                <a:gd name="connsiteY197" fmla="*/ 557264 h 3234136"/>
                <a:gd name="connsiteX198" fmla="*/ 2190804 w 2258398"/>
                <a:gd name="connsiteY198" fmla="*/ 343062 h 3234136"/>
                <a:gd name="connsiteX199" fmla="*/ 2258398 w 2258398"/>
                <a:gd name="connsiteY199" fmla="*/ 343062 h 3234136"/>
                <a:gd name="connsiteX200" fmla="*/ 2258398 w 2258398"/>
                <a:gd name="connsiteY200" fmla="*/ 403936 h 3234136"/>
                <a:gd name="connsiteX201" fmla="*/ 2190804 w 2258398"/>
                <a:gd name="connsiteY201" fmla="*/ 403936 h 3234136"/>
                <a:gd name="connsiteX202" fmla="*/ 0 w 2258398"/>
                <a:gd name="connsiteY202" fmla="*/ 343062 h 3234136"/>
                <a:gd name="connsiteX203" fmla="*/ 67275 w 2258398"/>
                <a:gd name="connsiteY203" fmla="*/ 343062 h 3234136"/>
                <a:gd name="connsiteX204" fmla="*/ 67275 w 2258398"/>
                <a:gd name="connsiteY204" fmla="*/ 403936 h 3234136"/>
                <a:gd name="connsiteX205" fmla="*/ 0 w 2258398"/>
                <a:gd name="connsiteY205" fmla="*/ 403936 h 3234136"/>
                <a:gd name="connsiteX206" fmla="*/ 2190804 w 2258398"/>
                <a:gd name="connsiteY206" fmla="*/ 189734 h 3234136"/>
                <a:gd name="connsiteX207" fmla="*/ 2258398 w 2258398"/>
                <a:gd name="connsiteY207" fmla="*/ 189734 h 3234136"/>
                <a:gd name="connsiteX208" fmla="*/ 2258398 w 2258398"/>
                <a:gd name="connsiteY208" fmla="*/ 250608 h 3234136"/>
                <a:gd name="connsiteX209" fmla="*/ 2190804 w 2258398"/>
                <a:gd name="connsiteY209" fmla="*/ 250608 h 3234136"/>
                <a:gd name="connsiteX210" fmla="*/ 0 w 2258398"/>
                <a:gd name="connsiteY210" fmla="*/ 189734 h 3234136"/>
                <a:gd name="connsiteX211" fmla="*/ 67275 w 2258398"/>
                <a:gd name="connsiteY211" fmla="*/ 189734 h 3234136"/>
                <a:gd name="connsiteX212" fmla="*/ 67275 w 2258398"/>
                <a:gd name="connsiteY212" fmla="*/ 250608 h 3234136"/>
                <a:gd name="connsiteX213" fmla="*/ 0 w 2258398"/>
                <a:gd name="connsiteY213" fmla="*/ 250608 h 3234136"/>
                <a:gd name="connsiteX214" fmla="*/ 2141823 w 2258398"/>
                <a:gd name="connsiteY214" fmla="*/ 0 h 3234136"/>
                <a:gd name="connsiteX215" fmla="*/ 2258398 w 2258398"/>
                <a:gd name="connsiteY215" fmla="*/ 0 h 3234136"/>
                <a:gd name="connsiteX216" fmla="*/ 2258398 w 2258398"/>
                <a:gd name="connsiteY216" fmla="*/ 97280 h 3234136"/>
                <a:gd name="connsiteX217" fmla="*/ 2190804 w 2258398"/>
                <a:gd name="connsiteY217" fmla="*/ 97280 h 3234136"/>
                <a:gd name="connsiteX218" fmla="*/ 2190804 w 2258398"/>
                <a:gd name="connsiteY218" fmla="*/ 67594 h 3234136"/>
                <a:gd name="connsiteX219" fmla="*/ 2141823 w 2258398"/>
                <a:gd name="connsiteY219" fmla="*/ 67594 h 3234136"/>
                <a:gd name="connsiteX220" fmla="*/ 1989423 w 2258398"/>
                <a:gd name="connsiteY220" fmla="*/ 0 h 3234136"/>
                <a:gd name="connsiteX221" fmla="*/ 2049369 w 2258398"/>
                <a:gd name="connsiteY221" fmla="*/ 0 h 3234136"/>
                <a:gd name="connsiteX222" fmla="*/ 2049369 w 2258398"/>
                <a:gd name="connsiteY222" fmla="*/ 67594 h 3234136"/>
                <a:gd name="connsiteX223" fmla="*/ 1989423 w 2258398"/>
                <a:gd name="connsiteY223" fmla="*/ 67594 h 3234136"/>
                <a:gd name="connsiteX224" fmla="*/ 1837023 w 2258398"/>
                <a:gd name="connsiteY224" fmla="*/ 0 h 3234136"/>
                <a:gd name="connsiteX225" fmla="*/ 1896969 w 2258398"/>
                <a:gd name="connsiteY225" fmla="*/ 0 h 3234136"/>
                <a:gd name="connsiteX226" fmla="*/ 1896969 w 2258398"/>
                <a:gd name="connsiteY226" fmla="*/ 67594 h 3234136"/>
                <a:gd name="connsiteX227" fmla="*/ 1837023 w 2258398"/>
                <a:gd name="connsiteY227" fmla="*/ 67594 h 3234136"/>
                <a:gd name="connsiteX228" fmla="*/ 1684623 w 2258398"/>
                <a:gd name="connsiteY228" fmla="*/ 0 h 3234136"/>
                <a:gd name="connsiteX229" fmla="*/ 1744569 w 2258398"/>
                <a:gd name="connsiteY229" fmla="*/ 0 h 3234136"/>
                <a:gd name="connsiteX230" fmla="*/ 1744569 w 2258398"/>
                <a:gd name="connsiteY230" fmla="*/ 67594 h 3234136"/>
                <a:gd name="connsiteX231" fmla="*/ 1684623 w 2258398"/>
                <a:gd name="connsiteY231" fmla="*/ 67594 h 3234136"/>
                <a:gd name="connsiteX232" fmla="*/ 1532364 w 2258398"/>
                <a:gd name="connsiteY232" fmla="*/ 0 h 3234136"/>
                <a:gd name="connsiteX233" fmla="*/ 1592169 w 2258398"/>
                <a:gd name="connsiteY233" fmla="*/ 0 h 3234136"/>
                <a:gd name="connsiteX234" fmla="*/ 1592169 w 2258398"/>
                <a:gd name="connsiteY234" fmla="*/ 67594 h 3234136"/>
                <a:gd name="connsiteX235" fmla="*/ 1532364 w 2258398"/>
                <a:gd name="connsiteY235" fmla="*/ 67594 h 3234136"/>
                <a:gd name="connsiteX236" fmla="*/ 1380105 w 2258398"/>
                <a:gd name="connsiteY236" fmla="*/ 0 h 3234136"/>
                <a:gd name="connsiteX237" fmla="*/ 1439910 w 2258398"/>
                <a:gd name="connsiteY237" fmla="*/ 0 h 3234136"/>
                <a:gd name="connsiteX238" fmla="*/ 1439910 w 2258398"/>
                <a:gd name="connsiteY238" fmla="*/ 67594 h 3234136"/>
                <a:gd name="connsiteX239" fmla="*/ 1380105 w 2258398"/>
                <a:gd name="connsiteY239" fmla="*/ 67594 h 3234136"/>
                <a:gd name="connsiteX240" fmla="*/ 1227846 w 2258398"/>
                <a:gd name="connsiteY240" fmla="*/ 0 h 3234136"/>
                <a:gd name="connsiteX241" fmla="*/ 1287651 w 2258398"/>
                <a:gd name="connsiteY241" fmla="*/ 0 h 3234136"/>
                <a:gd name="connsiteX242" fmla="*/ 1287651 w 2258398"/>
                <a:gd name="connsiteY242" fmla="*/ 67594 h 3234136"/>
                <a:gd name="connsiteX243" fmla="*/ 1227846 w 2258398"/>
                <a:gd name="connsiteY243" fmla="*/ 67594 h 3234136"/>
                <a:gd name="connsiteX244" fmla="*/ 1075587 w 2258398"/>
                <a:gd name="connsiteY244" fmla="*/ 0 h 3234136"/>
                <a:gd name="connsiteX245" fmla="*/ 1135392 w 2258398"/>
                <a:gd name="connsiteY245" fmla="*/ 0 h 3234136"/>
                <a:gd name="connsiteX246" fmla="*/ 1135392 w 2258398"/>
                <a:gd name="connsiteY246" fmla="*/ 67594 h 3234136"/>
                <a:gd name="connsiteX247" fmla="*/ 1075587 w 2258398"/>
                <a:gd name="connsiteY247" fmla="*/ 67594 h 3234136"/>
                <a:gd name="connsiteX248" fmla="*/ 923328 w 2258398"/>
                <a:gd name="connsiteY248" fmla="*/ 0 h 3234136"/>
                <a:gd name="connsiteX249" fmla="*/ 983133 w 2258398"/>
                <a:gd name="connsiteY249" fmla="*/ 0 h 3234136"/>
                <a:gd name="connsiteX250" fmla="*/ 983133 w 2258398"/>
                <a:gd name="connsiteY250" fmla="*/ 67594 h 3234136"/>
                <a:gd name="connsiteX251" fmla="*/ 923328 w 2258398"/>
                <a:gd name="connsiteY251" fmla="*/ 67594 h 3234136"/>
                <a:gd name="connsiteX252" fmla="*/ 770928 w 2258398"/>
                <a:gd name="connsiteY252" fmla="*/ 0 h 3234136"/>
                <a:gd name="connsiteX253" fmla="*/ 830874 w 2258398"/>
                <a:gd name="connsiteY253" fmla="*/ 0 h 3234136"/>
                <a:gd name="connsiteX254" fmla="*/ 830874 w 2258398"/>
                <a:gd name="connsiteY254" fmla="*/ 67594 h 3234136"/>
                <a:gd name="connsiteX255" fmla="*/ 770928 w 2258398"/>
                <a:gd name="connsiteY255" fmla="*/ 67594 h 3234136"/>
                <a:gd name="connsiteX256" fmla="*/ 618528 w 2258398"/>
                <a:gd name="connsiteY256" fmla="*/ 0 h 3234136"/>
                <a:gd name="connsiteX257" fmla="*/ 678474 w 2258398"/>
                <a:gd name="connsiteY257" fmla="*/ 0 h 3234136"/>
                <a:gd name="connsiteX258" fmla="*/ 678474 w 2258398"/>
                <a:gd name="connsiteY258" fmla="*/ 67594 h 3234136"/>
                <a:gd name="connsiteX259" fmla="*/ 618528 w 2258398"/>
                <a:gd name="connsiteY259" fmla="*/ 67594 h 3234136"/>
                <a:gd name="connsiteX260" fmla="*/ 466128 w 2258398"/>
                <a:gd name="connsiteY260" fmla="*/ 0 h 3234136"/>
                <a:gd name="connsiteX261" fmla="*/ 526074 w 2258398"/>
                <a:gd name="connsiteY261" fmla="*/ 0 h 3234136"/>
                <a:gd name="connsiteX262" fmla="*/ 526074 w 2258398"/>
                <a:gd name="connsiteY262" fmla="*/ 67594 h 3234136"/>
                <a:gd name="connsiteX263" fmla="*/ 466128 w 2258398"/>
                <a:gd name="connsiteY263" fmla="*/ 67594 h 3234136"/>
                <a:gd name="connsiteX264" fmla="*/ 313728 w 2258398"/>
                <a:gd name="connsiteY264" fmla="*/ 0 h 3234136"/>
                <a:gd name="connsiteX265" fmla="*/ 373674 w 2258398"/>
                <a:gd name="connsiteY265" fmla="*/ 0 h 3234136"/>
                <a:gd name="connsiteX266" fmla="*/ 373674 w 2258398"/>
                <a:gd name="connsiteY266" fmla="*/ 67594 h 3234136"/>
                <a:gd name="connsiteX267" fmla="*/ 313728 w 2258398"/>
                <a:gd name="connsiteY267" fmla="*/ 67594 h 3234136"/>
                <a:gd name="connsiteX268" fmla="*/ 160721 w 2258398"/>
                <a:gd name="connsiteY268" fmla="*/ 0 h 3234136"/>
                <a:gd name="connsiteX269" fmla="*/ 220667 w 2258398"/>
                <a:gd name="connsiteY269" fmla="*/ 0 h 3234136"/>
                <a:gd name="connsiteX270" fmla="*/ 220667 w 2258398"/>
                <a:gd name="connsiteY270" fmla="*/ 67594 h 3234136"/>
                <a:gd name="connsiteX271" fmla="*/ 160721 w 2258398"/>
                <a:gd name="connsiteY271" fmla="*/ 67594 h 3234136"/>
                <a:gd name="connsiteX272" fmla="*/ 0 w 2258398"/>
                <a:gd name="connsiteY272" fmla="*/ 0 h 3234136"/>
                <a:gd name="connsiteX273" fmla="*/ 67275 w 2258398"/>
                <a:gd name="connsiteY273" fmla="*/ 0 h 3234136"/>
                <a:gd name="connsiteX274" fmla="*/ 67275 w 2258398"/>
                <a:gd name="connsiteY274" fmla="*/ 97280 h 3234136"/>
                <a:gd name="connsiteX275" fmla="*/ 0 w 2258398"/>
                <a:gd name="connsiteY275" fmla="*/ 97280 h 323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258398" h="3234136">
                  <a:moveTo>
                    <a:pt x="1989423" y="3166542"/>
                  </a:moveTo>
                  <a:lnTo>
                    <a:pt x="2049369" y="3166542"/>
                  </a:lnTo>
                  <a:lnTo>
                    <a:pt x="2049369" y="3234136"/>
                  </a:lnTo>
                  <a:lnTo>
                    <a:pt x="1989423" y="3234136"/>
                  </a:lnTo>
                  <a:close/>
                  <a:moveTo>
                    <a:pt x="1837023" y="3166542"/>
                  </a:moveTo>
                  <a:lnTo>
                    <a:pt x="1896969" y="3166542"/>
                  </a:lnTo>
                  <a:lnTo>
                    <a:pt x="1896969" y="3234136"/>
                  </a:lnTo>
                  <a:lnTo>
                    <a:pt x="1837023" y="3234136"/>
                  </a:lnTo>
                  <a:close/>
                  <a:moveTo>
                    <a:pt x="1684623" y="3166542"/>
                  </a:moveTo>
                  <a:lnTo>
                    <a:pt x="1744569" y="3166542"/>
                  </a:lnTo>
                  <a:lnTo>
                    <a:pt x="1744569" y="3234136"/>
                  </a:lnTo>
                  <a:lnTo>
                    <a:pt x="1684623" y="3234136"/>
                  </a:lnTo>
                  <a:close/>
                  <a:moveTo>
                    <a:pt x="1532364" y="3166542"/>
                  </a:moveTo>
                  <a:lnTo>
                    <a:pt x="1592169" y="3166542"/>
                  </a:lnTo>
                  <a:lnTo>
                    <a:pt x="1592169" y="3234136"/>
                  </a:lnTo>
                  <a:lnTo>
                    <a:pt x="1532364" y="3234136"/>
                  </a:lnTo>
                  <a:close/>
                  <a:moveTo>
                    <a:pt x="1380105" y="3166542"/>
                  </a:moveTo>
                  <a:lnTo>
                    <a:pt x="1439910" y="3166542"/>
                  </a:lnTo>
                  <a:lnTo>
                    <a:pt x="1439910" y="3234136"/>
                  </a:lnTo>
                  <a:lnTo>
                    <a:pt x="1380105" y="3234136"/>
                  </a:lnTo>
                  <a:close/>
                  <a:moveTo>
                    <a:pt x="1227846" y="3166542"/>
                  </a:moveTo>
                  <a:lnTo>
                    <a:pt x="1287651" y="3166542"/>
                  </a:lnTo>
                  <a:lnTo>
                    <a:pt x="1287651" y="3234136"/>
                  </a:lnTo>
                  <a:lnTo>
                    <a:pt x="1227846" y="3234136"/>
                  </a:lnTo>
                  <a:close/>
                  <a:moveTo>
                    <a:pt x="1075587" y="3166542"/>
                  </a:moveTo>
                  <a:lnTo>
                    <a:pt x="1135392" y="3166542"/>
                  </a:lnTo>
                  <a:lnTo>
                    <a:pt x="1135392" y="3234136"/>
                  </a:lnTo>
                  <a:lnTo>
                    <a:pt x="1075587" y="3234136"/>
                  </a:lnTo>
                  <a:close/>
                  <a:moveTo>
                    <a:pt x="923328" y="3166542"/>
                  </a:moveTo>
                  <a:lnTo>
                    <a:pt x="983133" y="3166542"/>
                  </a:lnTo>
                  <a:lnTo>
                    <a:pt x="983133" y="3234136"/>
                  </a:lnTo>
                  <a:lnTo>
                    <a:pt x="923328" y="3234136"/>
                  </a:lnTo>
                  <a:close/>
                  <a:moveTo>
                    <a:pt x="770928" y="3166542"/>
                  </a:moveTo>
                  <a:lnTo>
                    <a:pt x="830874" y="3166542"/>
                  </a:lnTo>
                  <a:lnTo>
                    <a:pt x="830874" y="3234136"/>
                  </a:lnTo>
                  <a:lnTo>
                    <a:pt x="770928" y="3234136"/>
                  </a:lnTo>
                  <a:close/>
                  <a:moveTo>
                    <a:pt x="618528" y="3166542"/>
                  </a:moveTo>
                  <a:lnTo>
                    <a:pt x="678474" y="3166542"/>
                  </a:lnTo>
                  <a:lnTo>
                    <a:pt x="678474" y="3234136"/>
                  </a:lnTo>
                  <a:lnTo>
                    <a:pt x="618528" y="3234136"/>
                  </a:lnTo>
                  <a:close/>
                  <a:moveTo>
                    <a:pt x="466128" y="3166542"/>
                  </a:moveTo>
                  <a:lnTo>
                    <a:pt x="526074" y="3166542"/>
                  </a:lnTo>
                  <a:lnTo>
                    <a:pt x="526074" y="3234136"/>
                  </a:lnTo>
                  <a:lnTo>
                    <a:pt x="466128" y="3234136"/>
                  </a:lnTo>
                  <a:close/>
                  <a:moveTo>
                    <a:pt x="313728" y="3166542"/>
                  </a:moveTo>
                  <a:lnTo>
                    <a:pt x="373674" y="3166542"/>
                  </a:lnTo>
                  <a:lnTo>
                    <a:pt x="373674" y="3234136"/>
                  </a:lnTo>
                  <a:lnTo>
                    <a:pt x="313728" y="3234136"/>
                  </a:lnTo>
                  <a:close/>
                  <a:moveTo>
                    <a:pt x="160721" y="3166542"/>
                  </a:moveTo>
                  <a:lnTo>
                    <a:pt x="220667" y="3166542"/>
                  </a:lnTo>
                  <a:lnTo>
                    <a:pt x="220667" y="3234136"/>
                  </a:lnTo>
                  <a:lnTo>
                    <a:pt x="160721" y="3234136"/>
                  </a:lnTo>
                  <a:close/>
                  <a:moveTo>
                    <a:pt x="2190804" y="3102966"/>
                  </a:moveTo>
                  <a:lnTo>
                    <a:pt x="2258398" y="3102966"/>
                  </a:lnTo>
                  <a:lnTo>
                    <a:pt x="2258398" y="3234136"/>
                  </a:lnTo>
                  <a:lnTo>
                    <a:pt x="2141823" y="3234136"/>
                  </a:lnTo>
                  <a:lnTo>
                    <a:pt x="2141823" y="3166542"/>
                  </a:lnTo>
                  <a:lnTo>
                    <a:pt x="2190804" y="3166542"/>
                  </a:lnTo>
                  <a:close/>
                  <a:moveTo>
                    <a:pt x="0" y="3102966"/>
                  </a:moveTo>
                  <a:lnTo>
                    <a:pt x="67275" y="3102966"/>
                  </a:lnTo>
                  <a:lnTo>
                    <a:pt x="67275" y="3234136"/>
                  </a:lnTo>
                  <a:lnTo>
                    <a:pt x="0" y="3234136"/>
                  </a:lnTo>
                  <a:close/>
                  <a:moveTo>
                    <a:pt x="2190804" y="2949638"/>
                  </a:moveTo>
                  <a:lnTo>
                    <a:pt x="2258398" y="2949638"/>
                  </a:lnTo>
                  <a:lnTo>
                    <a:pt x="2258398" y="3010512"/>
                  </a:lnTo>
                  <a:lnTo>
                    <a:pt x="2190804" y="3010512"/>
                  </a:lnTo>
                  <a:close/>
                  <a:moveTo>
                    <a:pt x="0" y="2949638"/>
                  </a:moveTo>
                  <a:lnTo>
                    <a:pt x="67275" y="2949638"/>
                  </a:lnTo>
                  <a:lnTo>
                    <a:pt x="67275" y="3010512"/>
                  </a:lnTo>
                  <a:lnTo>
                    <a:pt x="0" y="3010512"/>
                  </a:lnTo>
                  <a:close/>
                  <a:moveTo>
                    <a:pt x="2190804" y="2796310"/>
                  </a:moveTo>
                  <a:lnTo>
                    <a:pt x="2258398" y="2796310"/>
                  </a:lnTo>
                  <a:lnTo>
                    <a:pt x="2258398" y="2857184"/>
                  </a:lnTo>
                  <a:lnTo>
                    <a:pt x="2190804" y="2857184"/>
                  </a:lnTo>
                  <a:close/>
                  <a:moveTo>
                    <a:pt x="0" y="2796310"/>
                  </a:moveTo>
                  <a:lnTo>
                    <a:pt x="67275" y="2796310"/>
                  </a:lnTo>
                  <a:lnTo>
                    <a:pt x="67275" y="2857184"/>
                  </a:lnTo>
                  <a:lnTo>
                    <a:pt x="0" y="2857184"/>
                  </a:lnTo>
                  <a:close/>
                  <a:moveTo>
                    <a:pt x="2190804" y="2642982"/>
                  </a:moveTo>
                  <a:lnTo>
                    <a:pt x="2258398" y="2642982"/>
                  </a:lnTo>
                  <a:lnTo>
                    <a:pt x="2258398" y="2703856"/>
                  </a:lnTo>
                  <a:lnTo>
                    <a:pt x="2190804" y="2703856"/>
                  </a:lnTo>
                  <a:close/>
                  <a:moveTo>
                    <a:pt x="0" y="2642982"/>
                  </a:moveTo>
                  <a:lnTo>
                    <a:pt x="67275" y="2642982"/>
                  </a:lnTo>
                  <a:lnTo>
                    <a:pt x="67275" y="2703856"/>
                  </a:lnTo>
                  <a:lnTo>
                    <a:pt x="0" y="2703856"/>
                  </a:lnTo>
                  <a:close/>
                  <a:moveTo>
                    <a:pt x="2190804" y="2489654"/>
                  </a:moveTo>
                  <a:lnTo>
                    <a:pt x="2258398" y="2489654"/>
                  </a:lnTo>
                  <a:lnTo>
                    <a:pt x="2258398" y="2550528"/>
                  </a:lnTo>
                  <a:lnTo>
                    <a:pt x="2190804" y="2550528"/>
                  </a:lnTo>
                  <a:close/>
                  <a:moveTo>
                    <a:pt x="0" y="2489654"/>
                  </a:moveTo>
                  <a:lnTo>
                    <a:pt x="67275" y="2489654"/>
                  </a:lnTo>
                  <a:lnTo>
                    <a:pt x="67275" y="2550528"/>
                  </a:lnTo>
                  <a:lnTo>
                    <a:pt x="0" y="2550528"/>
                  </a:lnTo>
                  <a:close/>
                  <a:moveTo>
                    <a:pt x="2190804" y="2336326"/>
                  </a:moveTo>
                  <a:lnTo>
                    <a:pt x="2258398" y="2336326"/>
                  </a:lnTo>
                  <a:lnTo>
                    <a:pt x="2258398" y="2397200"/>
                  </a:lnTo>
                  <a:lnTo>
                    <a:pt x="2190804" y="2397200"/>
                  </a:lnTo>
                  <a:close/>
                  <a:moveTo>
                    <a:pt x="0" y="2336326"/>
                  </a:moveTo>
                  <a:lnTo>
                    <a:pt x="67275" y="2336326"/>
                  </a:lnTo>
                  <a:lnTo>
                    <a:pt x="67275" y="2397200"/>
                  </a:lnTo>
                  <a:lnTo>
                    <a:pt x="0" y="2397200"/>
                  </a:lnTo>
                  <a:close/>
                  <a:moveTo>
                    <a:pt x="2190804" y="2182998"/>
                  </a:moveTo>
                  <a:lnTo>
                    <a:pt x="2258398" y="2182998"/>
                  </a:lnTo>
                  <a:lnTo>
                    <a:pt x="2258398" y="2243872"/>
                  </a:lnTo>
                  <a:lnTo>
                    <a:pt x="2190804" y="2243872"/>
                  </a:lnTo>
                  <a:close/>
                  <a:moveTo>
                    <a:pt x="0" y="2182998"/>
                  </a:moveTo>
                  <a:lnTo>
                    <a:pt x="67275" y="2182998"/>
                  </a:lnTo>
                  <a:lnTo>
                    <a:pt x="67275" y="2243872"/>
                  </a:lnTo>
                  <a:lnTo>
                    <a:pt x="0" y="2243872"/>
                  </a:lnTo>
                  <a:close/>
                  <a:moveTo>
                    <a:pt x="2190804" y="2029670"/>
                  </a:moveTo>
                  <a:lnTo>
                    <a:pt x="2258398" y="2029670"/>
                  </a:lnTo>
                  <a:lnTo>
                    <a:pt x="2258398" y="2090544"/>
                  </a:lnTo>
                  <a:lnTo>
                    <a:pt x="2190804" y="2090544"/>
                  </a:lnTo>
                  <a:close/>
                  <a:moveTo>
                    <a:pt x="0" y="2029670"/>
                  </a:moveTo>
                  <a:lnTo>
                    <a:pt x="67275" y="2029670"/>
                  </a:lnTo>
                  <a:lnTo>
                    <a:pt x="67275" y="2090544"/>
                  </a:lnTo>
                  <a:lnTo>
                    <a:pt x="0" y="2090544"/>
                  </a:lnTo>
                  <a:close/>
                  <a:moveTo>
                    <a:pt x="2190804" y="1876342"/>
                  </a:moveTo>
                  <a:lnTo>
                    <a:pt x="2258398" y="1876342"/>
                  </a:lnTo>
                  <a:lnTo>
                    <a:pt x="2258398" y="1937216"/>
                  </a:lnTo>
                  <a:lnTo>
                    <a:pt x="2190804" y="1937216"/>
                  </a:lnTo>
                  <a:close/>
                  <a:moveTo>
                    <a:pt x="0" y="1876342"/>
                  </a:moveTo>
                  <a:lnTo>
                    <a:pt x="67275" y="1876342"/>
                  </a:lnTo>
                  <a:lnTo>
                    <a:pt x="67275" y="1937216"/>
                  </a:lnTo>
                  <a:lnTo>
                    <a:pt x="0" y="1937216"/>
                  </a:lnTo>
                  <a:close/>
                  <a:moveTo>
                    <a:pt x="2190804" y="1723014"/>
                  </a:moveTo>
                  <a:lnTo>
                    <a:pt x="2258398" y="1723014"/>
                  </a:lnTo>
                  <a:lnTo>
                    <a:pt x="2258398" y="1783888"/>
                  </a:lnTo>
                  <a:lnTo>
                    <a:pt x="2190804" y="1783888"/>
                  </a:lnTo>
                  <a:close/>
                  <a:moveTo>
                    <a:pt x="0" y="1723014"/>
                  </a:moveTo>
                  <a:lnTo>
                    <a:pt x="67275" y="1723014"/>
                  </a:lnTo>
                  <a:lnTo>
                    <a:pt x="67275" y="1783888"/>
                  </a:lnTo>
                  <a:lnTo>
                    <a:pt x="0" y="1783888"/>
                  </a:lnTo>
                  <a:close/>
                  <a:moveTo>
                    <a:pt x="2190804" y="1569686"/>
                  </a:moveTo>
                  <a:lnTo>
                    <a:pt x="2258398" y="1569686"/>
                  </a:lnTo>
                  <a:lnTo>
                    <a:pt x="2258398" y="1630560"/>
                  </a:lnTo>
                  <a:lnTo>
                    <a:pt x="2190804" y="1630560"/>
                  </a:lnTo>
                  <a:close/>
                  <a:moveTo>
                    <a:pt x="0" y="1569686"/>
                  </a:moveTo>
                  <a:lnTo>
                    <a:pt x="67275" y="1569686"/>
                  </a:lnTo>
                  <a:lnTo>
                    <a:pt x="67275" y="1630560"/>
                  </a:lnTo>
                  <a:lnTo>
                    <a:pt x="0" y="1630560"/>
                  </a:lnTo>
                  <a:close/>
                  <a:moveTo>
                    <a:pt x="2190804" y="1416358"/>
                  </a:moveTo>
                  <a:lnTo>
                    <a:pt x="2258398" y="1416358"/>
                  </a:lnTo>
                  <a:lnTo>
                    <a:pt x="2258398" y="1477232"/>
                  </a:lnTo>
                  <a:lnTo>
                    <a:pt x="2190804" y="1477232"/>
                  </a:lnTo>
                  <a:close/>
                  <a:moveTo>
                    <a:pt x="0" y="1416358"/>
                  </a:moveTo>
                  <a:lnTo>
                    <a:pt x="67275" y="1416358"/>
                  </a:lnTo>
                  <a:lnTo>
                    <a:pt x="67275" y="1477232"/>
                  </a:lnTo>
                  <a:lnTo>
                    <a:pt x="0" y="1477232"/>
                  </a:lnTo>
                  <a:close/>
                  <a:moveTo>
                    <a:pt x="2190804" y="1263030"/>
                  </a:moveTo>
                  <a:lnTo>
                    <a:pt x="2258398" y="1263030"/>
                  </a:lnTo>
                  <a:lnTo>
                    <a:pt x="2258398" y="1323904"/>
                  </a:lnTo>
                  <a:lnTo>
                    <a:pt x="2190804" y="1323904"/>
                  </a:lnTo>
                  <a:close/>
                  <a:moveTo>
                    <a:pt x="0" y="1263030"/>
                  </a:moveTo>
                  <a:lnTo>
                    <a:pt x="67275" y="1263030"/>
                  </a:lnTo>
                  <a:lnTo>
                    <a:pt x="67275" y="1323904"/>
                  </a:lnTo>
                  <a:lnTo>
                    <a:pt x="0" y="1323904"/>
                  </a:lnTo>
                  <a:close/>
                  <a:moveTo>
                    <a:pt x="2190804" y="1109702"/>
                  </a:moveTo>
                  <a:lnTo>
                    <a:pt x="2258398" y="1109702"/>
                  </a:lnTo>
                  <a:lnTo>
                    <a:pt x="2258398" y="1170576"/>
                  </a:lnTo>
                  <a:lnTo>
                    <a:pt x="2190804" y="1170576"/>
                  </a:lnTo>
                  <a:close/>
                  <a:moveTo>
                    <a:pt x="0" y="1109702"/>
                  </a:moveTo>
                  <a:lnTo>
                    <a:pt x="67275" y="1109702"/>
                  </a:lnTo>
                  <a:lnTo>
                    <a:pt x="67275" y="1170576"/>
                  </a:lnTo>
                  <a:lnTo>
                    <a:pt x="0" y="1170576"/>
                  </a:lnTo>
                  <a:close/>
                  <a:moveTo>
                    <a:pt x="2190804" y="956374"/>
                  </a:moveTo>
                  <a:lnTo>
                    <a:pt x="2258398" y="956374"/>
                  </a:lnTo>
                  <a:lnTo>
                    <a:pt x="2258398" y="1017248"/>
                  </a:lnTo>
                  <a:lnTo>
                    <a:pt x="2190804" y="1017248"/>
                  </a:lnTo>
                  <a:close/>
                  <a:moveTo>
                    <a:pt x="0" y="956374"/>
                  </a:moveTo>
                  <a:lnTo>
                    <a:pt x="67275" y="956374"/>
                  </a:lnTo>
                  <a:lnTo>
                    <a:pt x="67275" y="1017248"/>
                  </a:lnTo>
                  <a:lnTo>
                    <a:pt x="0" y="1017248"/>
                  </a:lnTo>
                  <a:close/>
                  <a:moveTo>
                    <a:pt x="2190804" y="803046"/>
                  </a:moveTo>
                  <a:lnTo>
                    <a:pt x="2258398" y="803046"/>
                  </a:lnTo>
                  <a:lnTo>
                    <a:pt x="2258398" y="863920"/>
                  </a:lnTo>
                  <a:lnTo>
                    <a:pt x="2190804" y="863920"/>
                  </a:lnTo>
                  <a:close/>
                  <a:moveTo>
                    <a:pt x="0" y="803046"/>
                  </a:moveTo>
                  <a:lnTo>
                    <a:pt x="67275" y="803046"/>
                  </a:lnTo>
                  <a:lnTo>
                    <a:pt x="67275" y="863920"/>
                  </a:lnTo>
                  <a:lnTo>
                    <a:pt x="0" y="863920"/>
                  </a:lnTo>
                  <a:close/>
                  <a:moveTo>
                    <a:pt x="2190804" y="649718"/>
                  </a:moveTo>
                  <a:lnTo>
                    <a:pt x="2258398" y="649718"/>
                  </a:lnTo>
                  <a:lnTo>
                    <a:pt x="2258398" y="710592"/>
                  </a:lnTo>
                  <a:lnTo>
                    <a:pt x="2190804" y="710592"/>
                  </a:lnTo>
                  <a:close/>
                  <a:moveTo>
                    <a:pt x="0" y="649718"/>
                  </a:moveTo>
                  <a:lnTo>
                    <a:pt x="67275" y="649718"/>
                  </a:lnTo>
                  <a:lnTo>
                    <a:pt x="67275" y="710592"/>
                  </a:lnTo>
                  <a:lnTo>
                    <a:pt x="0" y="710592"/>
                  </a:lnTo>
                  <a:close/>
                  <a:moveTo>
                    <a:pt x="2190804" y="496390"/>
                  </a:moveTo>
                  <a:lnTo>
                    <a:pt x="2258398" y="496390"/>
                  </a:lnTo>
                  <a:lnTo>
                    <a:pt x="2258398" y="557264"/>
                  </a:lnTo>
                  <a:lnTo>
                    <a:pt x="2190804" y="557264"/>
                  </a:lnTo>
                  <a:close/>
                  <a:moveTo>
                    <a:pt x="0" y="496390"/>
                  </a:moveTo>
                  <a:lnTo>
                    <a:pt x="67275" y="496390"/>
                  </a:lnTo>
                  <a:lnTo>
                    <a:pt x="67275" y="557264"/>
                  </a:lnTo>
                  <a:lnTo>
                    <a:pt x="0" y="557264"/>
                  </a:lnTo>
                  <a:close/>
                  <a:moveTo>
                    <a:pt x="2190804" y="343062"/>
                  </a:moveTo>
                  <a:lnTo>
                    <a:pt x="2258398" y="343062"/>
                  </a:lnTo>
                  <a:lnTo>
                    <a:pt x="2258398" y="403936"/>
                  </a:lnTo>
                  <a:lnTo>
                    <a:pt x="2190804" y="403936"/>
                  </a:lnTo>
                  <a:close/>
                  <a:moveTo>
                    <a:pt x="0" y="343062"/>
                  </a:moveTo>
                  <a:lnTo>
                    <a:pt x="67275" y="343062"/>
                  </a:lnTo>
                  <a:lnTo>
                    <a:pt x="67275" y="403936"/>
                  </a:lnTo>
                  <a:lnTo>
                    <a:pt x="0" y="403936"/>
                  </a:lnTo>
                  <a:close/>
                  <a:moveTo>
                    <a:pt x="2190804" y="189734"/>
                  </a:moveTo>
                  <a:lnTo>
                    <a:pt x="2258398" y="189734"/>
                  </a:lnTo>
                  <a:lnTo>
                    <a:pt x="2258398" y="250608"/>
                  </a:lnTo>
                  <a:lnTo>
                    <a:pt x="2190804" y="250608"/>
                  </a:lnTo>
                  <a:close/>
                  <a:moveTo>
                    <a:pt x="0" y="189734"/>
                  </a:moveTo>
                  <a:lnTo>
                    <a:pt x="67275" y="189734"/>
                  </a:lnTo>
                  <a:lnTo>
                    <a:pt x="67275" y="250608"/>
                  </a:lnTo>
                  <a:lnTo>
                    <a:pt x="0" y="250608"/>
                  </a:lnTo>
                  <a:close/>
                  <a:moveTo>
                    <a:pt x="2141823" y="0"/>
                  </a:moveTo>
                  <a:lnTo>
                    <a:pt x="2258398" y="0"/>
                  </a:lnTo>
                  <a:lnTo>
                    <a:pt x="2258398" y="97280"/>
                  </a:lnTo>
                  <a:lnTo>
                    <a:pt x="2190804" y="97280"/>
                  </a:lnTo>
                  <a:lnTo>
                    <a:pt x="2190804" y="67594"/>
                  </a:lnTo>
                  <a:lnTo>
                    <a:pt x="2141823" y="67594"/>
                  </a:lnTo>
                  <a:close/>
                  <a:moveTo>
                    <a:pt x="1989423" y="0"/>
                  </a:moveTo>
                  <a:lnTo>
                    <a:pt x="2049369" y="0"/>
                  </a:lnTo>
                  <a:lnTo>
                    <a:pt x="2049369" y="67594"/>
                  </a:lnTo>
                  <a:lnTo>
                    <a:pt x="1989423" y="67594"/>
                  </a:lnTo>
                  <a:close/>
                  <a:moveTo>
                    <a:pt x="1837023" y="0"/>
                  </a:moveTo>
                  <a:lnTo>
                    <a:pt x="1896969" y="0"/>
                  </a:lnTo>
                  <a:lnTo>
                    <a:pt x="1896969" y="67594"/>
                  </a:lnTo>
                  <a:lnTo>
                    <a:pt x="1837023" y="67594"/>
                  </a:lnTo>
                  <a:close/>
                  <a:moveTo>
                    <a:pt x="1684623" y="0"/>
                  </a:moveTo>
                  <a:lnTo>
                    <a:pt x="1744569" y="0"/>
                  </a:lnTo>
                  <a:lnTo>
                    <a:pt x="1744569" y="67594"/>
                  </a:lnTo>
                  <a:lnTo>
                    <a:pt x="1684623" y="67594"/>
                  </a:lnTo>
                  <a:close/>
                  <a:moveTo>
                    <a:pt x="1532364" y="0"/>
                  </a:moveTo>
                  <a:lnTo>
                    <a:pt x="1592169" y="0"/>
                  </a:lnTo>
                  <a:lnTo>
                    <a:pt x="1592169" y="67594"/>
                  </a:lnTo>
                  <a:lnTo>
                    <a:pt x="1532364" y="67594"/>
                  </a:lnTo>
                  <a:close/>
                  <a:moveTo>
                    <a:pt x="1380105" y="0"/>
                  </a:moveTo>
                  <a:lnTo>
                    <a:pt x="1439910" y="0"/>
                  </a:lnTo>
                  <a:lnTo>
                    <a:pt x="1439910" y="67594"/>
                  </a:lnTo>
                  <a:lnTo>
                    <a:pt x="1380105" y="67594"/>
                  </a:lnTo>
                  <a:close/>
                  <a:moveTo>
                    <a:pt x="1227846" y="0"/>
                  </a:moveTo>
                  <a:lnTo>
                    <a:pt x="1287651" y="0"/>
                  </a:lnTo>
                  <a:lnTo>
                    <a:pt x="1287651" y="67594"/>
                  </a:lnTo>
                  <a:lnTo>
                    <a:pt x="1227846" y="67594"/>
                  </a:lnTo>
                  <a:close/>
                  <a:moveTo>
                    <a:pt x="1075587" y="0"/>
                  </a:moveTo>
                  <a:lnTo>
                    <a:pt x="1135392" y="0"/>
                  </a:lnTo>
                  <a:lnTo>
                    <a:pt x="1135392" y="67594"/>
                  </a:lnTo>
                  <a:lnTo>
                    <a:pt x="1075587" y="67594"/>
                  </a:lnTo>
                  <a:close/>
                  <a:moveTo>
                    <a:pt x="923328" y="0"/>
                  </a:moveTo>
                  <a:lnTo>
                    <a:pt x="983133" y="0"/>
                  </a:lnTo>
                  <a:lnTo>
                    <a:pt x="983133" y="67594"/>
                  </a:lnTo>
                  <a:lnTo>
                    <a:pt x="923328" y="67594"/>
                  </a:lnTo>
                  <a:close/>
                  <a:moveTo>
                    <a:pt x="770928" y="0"/>
                  </a:moveTo>
                  <a:lnTo>
                    <a:pt x="830874" y="0"/>
                  </a:lnTo>
                  <a:lnTo>
                    <a:pt x="830874" y="67594"/>
                  </a:lnTo>
                  <a:lnTo>
                    <a:pt x="770928" y="67594"/>
                  </a:lnTo>
                  <a:close/>
                  <a:moveTo>
                    <a:pt x="618528" y="0"/>
                  </a:moveTo>
                  <a:lnTo>
                    <a:pt x="678474" y="0"/>
                  </a:lnTo>
                  <a:lnTo>
                    <a:pt x="678474" y="67594"/>
                  </a:lnTo>
                  <a:lnTo>
                    <a:pt x="618528" y="67594"/>
                  </a:lnTo>
                  <a:close/>
                  <a:moveTo>
                    <a:pt x="466128" y="0"/>
                  </a:moveTo>
                  <a:lnTo>
                    <a:pt x="526074" y="0"/>
                  </a:lnTo>
                  <a:lnTo>
                    <a:pt x="526074" y="67594"/>
                  </a:lnTo>
                  <a:lnTo>
                    <a:pt x="466128" y="67594"/>
                  </a:lnTo>
                  <a:close/>
                  <a:moveTo>
                    <a:pt x="313728" y="0"/>
                  </a:moveTo>
                  <a:lnTo>
                    <a:pt x="373674" y="0"/>
                  </a:lnTo>
                  <a:lnTo>
                    <a:pt x="373674" y="67594"/>
                  </a:lnTo>
                  <a:lnTo>
                    <a:pt x="313728" y="67594"/>
                  </a:lnTo>
                  <a:close/>
                  <a:moveTo>
                    <a:pt x="160721" y="0"/>
                  </a:moveTo>
                  <a:lnTo>
                    <a:pt x="220667" y="0"/>
                  </a:lnTo>
                  <a:lnTo>
                    <a:pt x="220667" y="67594"/>
                  </a:lnTo>
                  <a:lnTo>
                    <a:pt x="160721" y="67594"/>
                  </a:lnTo>
                  <a:close/>
                  <a:moveTo>
                    <a:pt x="0" y="0"/>
                  </a:moveTo>
                  <a:lnTo>
                    <a:pt x="67275" y="0"/>
                  </a:lnTo>
                  <a:lnTo>
                    <a:pt x="67275" y="97280"/>
                  </a:lnTo>
                  <a:lnTo>
                    <a:pt x="0" y="97280"/>
                  </a:lnTo>
                  <a:close/>
                </a:path>
              </a:pathLst>
            </a:custGeom>
            <a:solidFill>
              <a:schemeClr val="tx1"/>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solidFill>
                  <a:schemeClr val="tx1"/>
                </a:solidFill>
              </a:endParaRPr>
            </a:p>
          </p:txBody>
        </p:sp>
        <p:grpSp>
          <p:nvGrpSpPr>
            <p:cNvPr id="95" name="Group 94">
              <a:extLst>
                <a:ext uri="{FF2B5EF4-FFF2-40B4-BE49-F238E27FC236}">
                  <a16:creationId xmlns:a16="http://schemas.microsoft.com/office/drawing/2014/main" id="{2E4FD3BD-D59A-4F38-9520-B5A43AFDAC8A}"/>
                </a:ext>
              </a:extLst>
            </p:cNvPr>
            <p:cNvGrpSpPr/>
            <p:nvPr/>
          </p:nvGrpSpPr>
          <p:grpSpPr>
            <a:xfrm>
              <a:off x="802472" y="1618106"/>
              <a:ext cx="2657008" cy="126874"/>
              <a:chOff x="863433" y="1618106"/>
              <a:chExt cx="2491024" cy="126874"/>
            </a:xfrm>
          </p:grpSpPr>
          <p:cxnSp>
            <p:nvCxnSpPr>
              <p:cNvPr id="120" name="Straight Connector 119">
                <a:extLst>
                  <a:ext uri="{FF2B5EF4-FFF2-40B4-BE49-F238E27FC236}">
                    <a16:creationId xmlns:a16="http://schemas.microsoft.com/office/drawing/2014/main" id="{33A05411-A178-4862-90CD-E9B491A5A719}"/>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E6139C0-41A4-4EC3-A8B3-386C337AB5B8}"/>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54F1544-B2D4-4E61-A91F-C0DFFFDAFF5C}"/>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FBD27B25-1C2E-4E5A-B372-EA56AAAE2EAC}"/>
                </a:ext>
              </a:extLst>
            </p:cNvPr>
            <p:cNvGrpSpPr/>
            <p:nvPr/>
          </p:nvGrpSpPr>
          <p:grpSpPr>
            <a:xfrm rot="16200000">
              <a:off x="-54490" y="2413276"/>
              <a:ext cx="1350646" cy="142333"/>
              <a:chOff x="863433" y="1618106"/>
              <a:chExt cx="2491024" cy="126874"/>
            </a:xfrm>
          </p:grpSpPr>
          <p:cxnSp>
            <p:nvCxnSpPr>
              <p:cNvPr id="117" name="Straight Connector 116">
                <a:extLst>
                  <a:ext uri="{FF2B5EF4-FFF2-40B4-BE49-F238E27FC236}">
                    <a16:creationId xmlns:a16="http://schemas.microsoft.com/office/drawing/2014/main" id="{794F505A-F56B-4DA6-A280-36781B5E959C}"/>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3543F69-1365-4920-8783-CBACB352C3D3}"/>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3BB92504-A8EA-442E-8549-5D91BDA0D116}"/>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7B9830A-F457-46BE-B7F6-DE60AA1989AB}"/>
                </a:ext>
              </a:extLst>
            </p:cNvPr>
            <p:cNvGrpSpPr/>
            <p:nvPr/>
          </p:nvGrpSpPr>
          <p:grpSpPr>
            <a:xfrm rot="16200000">
              <a:off x="3991090" y="3436562"/>
              <a:ext cx="366860" cy="83028"/>
              <a:chOff x="863433" y="1618106"/>
              <a:chExt cx="2491024" cy="126874"/>
            </a:xfrm>
          </p:grpSpPr>
          <p:cxnSp>
            <p:nvCxnSpPr>
              <p:cNvPr id="114" name="Straight Connector 113">
                <a:extLst>
                  <a:ext uri="{FF2B5EF4-FFF2-40B4-BE49-F238E27FC236}">
                    <a16:creationId xmlns:a16="http://schemas.microsoft.com/office/drawing/2014/main" id="{721E36C0-A44C-4C23-9A91-5C0E716A6B69}"/>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28D6A5F-A6BC-42A1-A1F1-4AF866633D97}"/>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44DFB4C-9B35-40A7-9411-A31924BED2E0}"/>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FD72B39C-ED90-4FB4-A497-AE38F7F3D96C}"/>
                </a:ext>
              </a:extLst>
            </p:cNvPr>
            <p:cNvGrpSpPr/>
            <p:nvPr/>
          </p:nvGrpSpPr>
          <p:grpSpPr>
            <a:xfrm rot="10800000">
              <a:off x="3604774" y="3798788"/>
              <a:ext cx="366860" cy="83028"/>
              <a:chOff x="863433" y="1618106"/>
              <a:chExt cx="2491024" cy="126874"/>
            </a:xfrm>
          </p:grpSpPr>
          <p:cxnSp>
            <p:nvCxnSpPr>
              <p:cNvPr id="111" name="Straight Connector 110">
                <a:extLst>
                  <a:ext uri="{FF2B5EF4-FFF2-40B4-BE49-F238E27FC236}">
                    <a16:creationId xmlns:a16="http://schemas.microsoft.com/office/drawing/2014/main" id="{7AC77672-124D-4C5A-B46D-688B9C990A33}"/>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B4BE498-00ED-45C0-AD7E-E8523AC0F936}"/>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6FED11F-3AF2-4B3A-AFF2-08F57B2341F9}"/>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9" name="Oval 98">
              <a:extLst>
                <a:ext uri="{FF2B5EF4-FFF2-40B4-BE49-F238E27FC236}">
                  <a16:creationId xmlns:a16="http://schemas.microsoft.com/office/drawing/2014/main" id="{F28E90C3-B5E9-45F2-8F61-19539D4A43A6}"/>
                </a:ext>
              </a:extLst>
            </p:cNvPr>
            <p:cNvSpPr/>
            <p:nvPr/>
          </p:nvSpPr>
          <p:spPr>
            <a:xfrm>
              <a:off x="4103478" y="3755506"/>
              <a:ext cx="146176" cy="146176"/>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0" name="TextBox 99">
              <a:extLst>
                <a:ext uri="{FF2B5EF4-FFF2-40B4-BE49-F238E27FC236}">
                  <a16:creationId xmlns:a16="http://schemas.microsoft.com/office/drawing/2014/main" id="{34D05F40-F696-49E7-9548-48A077F7B499}"/>
                </a:ext>
              </a:extLst>
            </p:cNvPr>
            <p:cNvSpPr txBox="1"/>
            <p:nvPr/>
          </p:nvSpPr>
          <p:spPr>
            <a:xfrm>
              <a:off x="1912942" y="1197927"/>
              <a:ext cx="1449558" cy="461665"/>
            </a:xfrm>
            <a:prstGeom prst="rect">
              <a:avLst/>
            </a:prstGeom>
            <a:noFill/>
          </p:spPr>
          <p:txBody>
            <a:bodyPr wrap="square" rtlCol="0">
              <a:spAutoFit/>
            </a:bodyPr>
            <a:lstStyle/>
            <a:p>
              <a:r>
                <a:rPr lang="en-US" sz="2400"/>
                <a:t>c</a:t>
              </a:r>
              <a:r>
                <a:rPr lang="en-US" sz="2400" baseline="-25000"/>
                <a:t>x</a:t>
              </a:r>
              <a:endParaRPr lang="en-US" sz="2000" baseline="-25000"/>
            </a:p>
          </p:txBody>
        </p:sp>
        <p:sp>
          <p:nvSpPr>
            <p:cNvPr id="101" name="TextBox 100">
              <a:extLst>
                <a:ext uri="{FF2B5EF4-FFF2-40B4-BE49-F238E27FC236}">
                  <a16:creationId xmlns:a16="http://schemas.microsoft.com/office/drawing/2014/main" id="{29E4ED1B-63E8-4815-ADB7-2ABAB93BC24E}"/>
                </a:ext>
              </a:extLst>
            </p:cNvPr>
            <p:cNvSpPr txBox="1"/>
            <p:nvPr/>
          </p:nvSpPr>
          <p:spPr>
            <a:xfrm>
              <a:off x="210799" y="2228804"/>
              <a:ext cx="1449558" cy="461665"/>
            </a:xfrm>
            <a:prstGeom prst="rect">
              <a:avLst/>
            </a:prstGeom>
            <a:noFill/>
          </p:spPr>
          <p:txBody>
            <a:bodyPr wrap="square" rtlCol="0">
              <a:spAutoFit/>
            </a:bodyPr>
            <a:lstStyle/>
            <a:p>
              <a:r>
                <a:rPr lang="en-US" sz="2400"/>
                <a:t>c</a:t>
              </a:r>
              <a:r>
                <a:rPr lang="en-US" sz="2400" baseline="-25000"/>
                <a:t>y</a:t>
              </a:r>
              <a:endParaRPr lang="en-US" sz="2000" baseline="-25000"/>
            </a:p>
          </p:txBody>
        </p:sp>
        <p:sp>
          <p:nvSpPr>
            <p:cNvPr id="102" name="TextBox 101">
              <a:extLst>
                <a:ext uri="{FF2B5EF4-FFF2-40B4-BE49-F238E27FC236}">
                  <a16:creationId xmlns:a16="http://schemas.microsoft.com/office/drawing/2014/main" id="{781ABB18-0FB7-436B-99BD-A7651FACA24A}"/>
                </a:ext>
              </a:extLst>
            </p:cNvPr>
            <p:cNvSpPr txBox="1"/>
            <p:nvPr/>
          </p:nvSpPr>
          <p:spPr>
            <a:xfrm>
              <a:off x="3964266" y="1909340"/>
              <a:ext cx="1449558" cy="461665"/>
            </a:xfrm>
            <a:prstGeom prst="rect">
              <a:avLst/>
            </a:prstGeom>
            <a:noFill/>
          </p:spPr>
          <p:txBody>
            <a:bodyPr wrap="square" rtlCol="0">
              <a:spAutoFit/>
            </a:bodyPr>
            <a:lstStyle/>
            <a:p>
              <a:r>
                <a:rPr lang="en-US" sz="2400"/>
                <a:t>p</a:t>
              </a:r>
              <a:r>
                <a:rPr lang="en-US" sz="2400" baseline="-25000"/>
                <a:t>w</a:t>
              </a:r>
              <a:endParaRPr lang="en-US" sz="2000" baseline="-25000"/>
            </a:p>
          </p:txBody>
        </p:sp>
        <p:sp>
          <p:nvSpPr>
            <p:cNvPr id="103" name="TextBox 102">
              <a:extLst>
                <a:ext uri="{FF2B5EF4-FFF2-40B4-BE49-F238E27FC236}">
                  <a16:creationId xmlns:a16="http://schemas.microsoft.com/office/drawing/2014/main" id="{58ED636E-DB45-4437-8DC9-C0D707E68067}"/>
                </a:ext>
              </a:extLst>
            </p:cNvPr>
            <p:cNvSpPr txBox="1"/>
            <p:nvPr/>
          </p:nvSpPr>
          <p:spPr>
            <a:xfrm>
              <a:off x="2612032" y="3661502"/>
              <a:ext cx="1449558" cy="461665"/>
            </a:xfrm>
            <a:prstGeom prst="rect">
              <a:avLst/>
            </a:prstGeom>
            <a:noFill/>
          </p:spPr>
          <p:txBody>
            <a:bodyPr wrap="square" rtlCol="0">
              <a:spAutoFit/>
            </a:bodyPr>
            <a:lstStyle/>
            <a:p>
              <a:r>
                <a:rPr lang="en-US" sz="2400"/>
                <a:t>p</a:t>
              </a:r>
              <a:r>
                <a:rPr lang="en-US" sz="2400" baseline="-25000"/>
                <a:t>h</a:t>
              </a:r>
              <a:endParaRPr lang="en-US" sz="2000" baseline="-25000"/>
            </a:p>
          </p:txBody>
        </p:sp>
        <p:sp>
          <p:nvSpPr>
            <p:cNvPr id="104" name="TextBox 103">
              <a:extLst>
                <a:ext uri="{FF2B5EF4-FFF2-40B4-BE49-F238E27FC236}">
                  <a16:creationId xmlns:a16="http://schemas.microsoft.com/office/drawing/2014/main" id="{B24F68A3-2554-49B4-B969-2A938D3A20B0}"/>
                </a:ext>
              </a:extLst>
            </p:cNvPr>
            <p:cNvSpPr txBox="1"/>
            <p:nvPr/>
          </p:nvSpPr>
          <p:spPr>
            <a:xfrm>
              <a:off x="4003822" y="2632503"/>
              <a:ext cx="1449558" cy="297517"/>
            </a:xfrm>
            <a:prstGeom prst="rect">
              <a:avLst/>
            </a:prstGeom>
            <a:noFill/>
          </p:spPr>
          <p:txBody>
            <a:bodyPr wrap="square" rtlCol="0">
              <a:spAutoFit/>
            </a:bodyPr>
            <a:lstStyle/>
            <a:p>
              <a:endParaRPr lang="en-US" sz="2000" baseline="-25000"/>
            </a:p>
          </p:txBody>
        </p:sp>
        <p:sp>
          <p:nvSpPr>
            <p:cNvPr id="105" name="TextBox 104">
              <a:extLst>
                <a:ext uri="{FF2B5EF4-FFF2-40B4-BE49-F238E27FC236}">
                  <a16:creationId xmlns:a16="http://schemas.microsoft.com/office/drawing/2014/main" id="{7F412062-CFC3-46F3-BB3D-48E25F848AD9}"/>
                </a:ext>
              </a:extLst>
            </p:cNvPr>
            <p:cNvSpPr txBox="1"/>
            <p:nvPr/>
          </p:nvSpPr>
          <p:spPr>
            <a:xfrm>
              <a:off x="4026058" y="2697584"/>
              <a:ext cx="832954" cy="377675"/>
            </a:xfrm>
            <a:prstGeom prst="rect">
              <a:avLst/>
            </a:prstGeom>
            <a:noFill/>
          </p:spPr>
          <p:txBody>
            <a:bodyPr wrap="square" rtlCol="0">
              <a:spAutoFit/>
            </a:bodyPr>
            <a:lstStyle/>
            <a:p>
              <a:r>
                <a:rPr lang="en-US">
                  <a:solidFill>
                    <a:srgbClr val="0070C0"/>
                  </a:solidFill>
                </a:rPr>
                <a:t>b</a:t>
              </a:r>
              <a:r>
                <a:rPr lang="en-US" baseline="-25000">
                  <a:solidFill>
                    <a:srgbClr val="0070C0"/>
                  </a:solidFill>
                </a:rPr>
                <a:t>h</a:t>
              </a:r>
            </a:p>
          </p:txBody>
        </p:sp>
        <p:sp>
          <p:nvSpPr>
            <p:cNvPr id="106" name="TextBox 105">
              <a:extLst>
                <a:ext uri="{FF2B5EF4-FFF2-40B4-BE49-F238E27FC236}">
                  <a16:creationId xmlns:a16="http://schemas.microsoft.com/office/drawing/2014/main" id="{F02845CB-A2C6-4C91-81EA-8C2975D128BC}"/>
                </a:ext>
              </a:extLst>
            </p:cNvPr>
            <p:cNvSpPr txBox="1"/>
            <p:nvPr/>
          </p:nvSpPr>
          <p:spPr>
            <a:xfrm>
              <a:off x="3168733" y="3605845"/>
              <a:ext cx="832954" cy="377675"/>
            </a:xfrm>
            <a:prstGeom prst="rect">
              <a:avLst/>
            </a:prstGeom>
            <a:noFill/>
          </p:spPr>
          <p:txBody>
            <a:bodyPr wrap="square" rtlCol="0">
              <a:spAutoFit/>
            </a:bodyPr>
            <a:lstStyle/>
            <a:p>
              <a:r>
                <a:rPr lang="en-US">
                  <a:solidFill>
                    <a:srgbClr val="0070C0"/>
                  </a:solidFill>
                </a:rPr>
                <a:t>b</a:t>
              </a:r>
              <a:r>
                <a:rPr lang="en-US" baseline="-25000">
                  <a:solidFill>
                    <a:srgbClr val="0070C0"/>
                  </a:solidFill>
                </a:rPr>
                <a:t>w</a:t>
              </a:r>
            </a:p>
          </p:txBody>
        </p:sp>
        <p:sp>
          <p:nvSpPr>
            <p:cNvPr id="107" name="TextBox 106">
              <a:extLst>
                <a:ext uri="{FF2B5EF4-FFF2-40B4-BE49-F238E27FC236}">
                  <a16:creationId xmlns:a16="http://schemas.microsoft.com/office/drawing/2014/main" id="{700793DA-293C-4BFE-9381-32BA5589AB82}"/>
                </a:ext>
              </a:extLst>
            </p:cNvPr>
            <p:cNvSpPr txBox="1"/>
            <p:nvPr/>
          </p:nvSpPr>
          <p:spPr>
            <a:xfrm>
              <a:off x="4157962" y="3264501"/>
              <a:ext cx="1559259" cy="338554"/>
            </a:xfrm>
            <a:prstGeom prst="rect">
              <a:avLst/>
            </a:prstGeom>
            <a:noFill/>
          </p:spPr>
          <p:txBody>
            <a:bodyPr wrap="square" rtlCol="0">
              <a:spAutoFit/>
            </a:bodyPr>
            <a:lstStyle/>
            <a:p>
              <a:r>
                <a:rPr lang="el-GR" sz="1600"/>
                <a:t>σ</a:t>
              </a:r>
              <a:r>
                <a:rPr lang="en-US" sz="1600"/>
                <a:t>(t</a:t>
              </a:r>
              <a:r>
                <a:rPr lang="en-US" sz="1600" baseline="-25000"/>
                <a:t>y</a:t>
              </a:r>
              <a:r>
                <a:rPr lang="en-US" sz="1600"/>
                <a:t>)</a:t>
              </a:r>
            </a:p>
          </p:txBody>
        </p:sp>
        <p:sp>
          <p:nvSpPr>
            <p:cNvPr id="108" name="TextBox 107">
              <a:extLst>
                <a:ext uri="{FF2B5EF4-FFF2-40B4-BE49-F238E27FC236}">
                  <a16:creationId xmlns:a16="http://schemas.microsoft.com/office/drawing/2014/main" id="{9FA3AAA5-A517-4345-A4BA-D9739A2D5244}"/>
                </a:ext>
              </a:extLst>
            </p:cNvPr>
            <p:cNvSpPr txBox="1"/>
            <p:nvPr/>
          </p:nvSpPr>
          <p:spPr>
            <a:xfrm>
              <a:off x="3528069" y="3815343"/>
              <a:ext cx="1559259" cy="338554"/>
            </a:xfrm>
            <a:prstGeom prst="rect">
              <a:avLst/>
            </a:prstGeom>
            <a:noFill/>
          </p:spPr>
          <p:txBody>
            <a:bodyPr wrap="square" rtlCol="0">
              <a:spAutoFit/>
            </a:bodyPr>
            <a:lstStyle/>
            <a:p>
              <a:r>
                <a:rPr lang="el-GR" sz="1600"/>
                <a:t>σ</a:t>
              </a:r>
              <a:r>
                <a:rPr lang="en-US" sz="1600"/>
                <a:t>(t</a:t>
              </a:r>
              <a:r>
                <a:rPr lang="en-US" sz="1600" baseline="-25000"/>
                <a:t>x</a:t>
              </a:r>
              <a:r>
                <a:rPr lang="en-US" sz="1600"/>
                <a:t>)</a:t>
              </a:r>
            </a:p>
          </p:txBody>
        </p:sp>
        <p:sp>
          <p:nvSpPr>
            <p:cNvPr id="109" name="TextBox 108">
              <a:extLst>
                <a:ext uri="{FF2B5EF4-FFF2-40B4-BE49-F238E27FC236}">
                  <a16:creationId xmlns:a16="http://schemas.microsoft.com/office/drawing/2014/main" id="{EC1218B5-9968-4357-8CCD-5DB2641FBB66}"/>
                </a:ext>
              </a:extLst>
            </p:cNvPr>
            <p:cNvSpPr txBox="1"/>
            <p:nvPr/>
          </p:nvSpPr>
          <p:spPr>
            <a:xfrm>
              <a:off x="4154566" y="3264566"/>
              <a:ext cx="1559259" cy="338554"/>
            </a:xfrm>
            <a:prstGeom prst="rect">
              <a:avLst/>
            </a:prstGeom>
            <a:noFill/>
          </p:spPr>
          <p:txBody>
            <a:bodyPr wrap="square" rtlCol="0">
              <a:spAutoFit/>
            </a:bodyPr>
            <a:lstStyle/>
            <a:p>
              <a:r>
                <a:rPr lang="el-GR" sz="1600"/>
                <a:t>σ</a:t>
              </a:r>
              <a:r>
                <a:rPr lang="en-US" sz="1600"/>
                <a:t>(t</a:t>
              </a:r>
              <a:r>
                <a:rPr lang="en-US" sz="1600" baseline="-25000"/>
                <a:t>y</a:t>
              </a:r>
              <a:r>
                <a:rPr lang="en-US" sz="1600"/>
                <a:t>)</a:t>
              </a:r>
            </a:p>
          </p:txBody>
        </p: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086FE051-0F5E-4F4B-81E3-43DC589255FB}"/>
                    </a:ext>
                  </a:extLst>
                </p:cNvPr>
                <p:cNvSpPr txBox="1"/>
                <p:nvPr/>
              </p:nvSpPr>
              <p:spPr>
                <a:xfrm>
                  <a:off x="1015568" y="4463598"/>
                  <a:ext cx="1559259" cy="1631216"/>
                </a:xfrm>
                <a:prstGeom prst="rect">
                  <a:avLst/>
                </a:prstGeom>
                <a:solidFill>
                  <a:srgbClr val="F3F3F3"/>
                </a:solidFill>
              </p:spPr>
              <p:txBody>
                <a:bodyPr wrap="square" rtlCol="0">
                  <a:spAutoFit/>
                </a:bodyPr>
                <a:lstStyle/>
                <a:p>
                  <a:r>
                    <a:rPr lang="en-US" sz="2000">
                      <a:solidFill>
                        <a:srgbClr val="0070C0"/>
                      </a:solidFill>
                    </a:rPr>
                    <a:t>b</a:t>
                  </a:r>
                  <a:r>
                    <a:rPr lang="en-US" sz="2000" baseline="-25000">
                      <a:solidFill>
                        <a:srgbClr val="0070C0"/>
                      </a:solidFill>
                    </a:rPr>
                    <a:t>x</a:t>
                  </a:r>
                  <a:r>
                    <a:rPr lang="en-US" sz="2000"/>
                    <a:t> = </a:t>
                  </a:r>
                  <a:r>
                    <a:rPr lang="el-GR" sz="2000"/>
                    <a:t>σ</a:t>
                  </a:r>
                  <a:r>
                    <a:rPr lang="en-US" sz="2000"/>
                    <a:t>(t</a:t>
                  </a:r>
                  <a:r>
                    <a:rPr lang="en-US" sz="2000" baseline="-25000"/>
                    <a:t>x</a:t>
                  </a:r>
                  <a:r>
                    <a:rPr lang="en-US" sz="2000"/>
                    <a:t>) + c</a:t>
                  </a:r>
                  <a:r>
                    <a:rPr lang="en-US" sz="2000" baseline="-25000"/>
                    <a:t>x</a:t>
                  </a:r>
                </a:p>
                <a:p>
                  <a:r>
                    <a:rPr lang="en-US" sz="2000">
                      <a:solidFill>
                        <a:srgbClr val="0070C0"/>
                      </a:solidFill>
                    </a:rPr>
                    <a:t>b</a:t>
                  </a:r>
                  <a:r>
                    <a:rPr lang="en-US" sz="2000" baseline="-25000">
                      <a:solidFill>
                        <a:srgbClr val="0070C0"/>
                      </a:solidFill>
                    </a:rPr>
                    <a:t>y</a:t>
                  </a:r>
                  <a:r>
                    <a:rPr lang="en-US" sz="2000"/>
                    <a:t> = </a:t>
                  </a:r>
                  <a:r>
                    <a:rPr lang="el-GR" sz="2000"/>
                    <a:t>σ</a:t>
                  </a:r>
                  <a:r>
                    <a:rPr lang="en-US" sz="2000"/>
                    <a:t>(t</a:t>
                  </a:r>
                  <a:r>
                    <a:rPr lang="en-US" sz="2000" baseline="-25000"/>
                    <a:t>y</a:t>
                  </a:r>
                  <a:r>
                    <a:rPr lang="en-US" sz="2000"/>
                    <a:t>) + c</a:t>
                  </a:r>
                  <a:r>
                    <a:rPr lang="en-US" sz="2000" baseline="-25000"/>
                    <a:t>y</a:t>
                  </a:r>
                </a:p>
                <a:p>
                  <a:r>
                    <a:rPr lang="en-US" sz="2000">
                      <a:solidFill>
                        <a:srgbClr val="0070C0"/>
                      </a:solidFill>
                    </a:rPr>
                    <a:t>b</a:t>
                  </a:r>
                  <a:r>
                    <a:rPr lang="en-US" sz="2000" baseline="-25000">
                      <a:solidFill>
                        <a:srgbClr val="0070C0"/>
                      </a:solidFill>
                    </a:rPr>
                    <a:t>w</a:t>
                  </a:r>
                  <a:r>
                    <a:rPr lang="en-US" sz="2000"/>
                    <a:t>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𝑝</m:t>
                          </m:r>
                          <m:r>
                            <a:rPr lang="en-US" sz="2000" b="0" i="1" baseline="-25000" smtClean="0">
                              <a:latin typeface="Cambria Math" panose="02040503050406030204" pitchFamily="18" charset="0"/>
                            </a:rPr>
                            <m:t>𝑤</m:t>
                          </m:r>
                          <m:r>
                            <a:rPr lang="en-US" sz="2000" b="0" i="1" smtClean="0">
                              <a:latin typeface="Cambria Math" panose="02040503050406030204" pitchFamily="18" charset="0"/>
                            </a:rPr>
                            <m:t>𝑒</m:t>
                          </m:r>
                        </m:e>
                        <m:sup>
                          <m:r>
                            <a:rPr lang="en-US" sz="2000" b="0" i="1" smtClean="0">
                              <a:latin typeface="Cambria Math" panose="02040503050406030204" pitchFamily="18" charset="0"/>
                            </a:rPr>
                            <m:t>𝑡</m:t>
                          </m:r>
                          <m:r>
                            <a:rPr lang="en-US" sz="2000" b="0" i="1" baseline="-25000" smtClean="0">
                              <a:latin typeface="Cambria Math" panose="02040503050406030204" pitchFamily="18" charset="0"/>
                            </a:rPr>
                            <m:t>𝑤</m:t>
                          </m:r>
                        </m:sup>
                      </m:sSup>
                    </m:oMath>
                  </a14:m>
                  <a:endParaRPr lang="en-US" sz="2000"/>
                </a:p>
                <a:p>
                  <a:r>
                    <a:rPr lang="en-US" sz="2000">
                      <a:solidFill>
                        <a:srgbClr val="0070C0"/>
                      </a:solidFill>
                    </a:rPr>
                    <a:t>b</a:t>
                  </a:r>
                  <a:r>
                    <a:rPr lang="en-US" sz="2000" baseline="-25000">
                      <a:solidFill>
                        <a:srgbClr val="0070C0"/>
                      </a:solidFill>
                    </a:rPr>
                    <a:t>h</a:t>
                  </a:r>
                  <a:r>
                    <a:rPr lang="en-US" sz="2000"/>
                    <a:t>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𝑝</m:t>
                          </m:r>
                          <m:r>
                            <a:rPr lang="en-US" sz="2000" b="0" i="1" baseline="-25000" smtClean="0">
                              <a:latin typeface="Cambria Math" panose="02040503050406030204" pitchFamily="18" charset="0"/>
                            </a:rPr>
                            <m:t>h</m:t>
                          </m:r>
                          <m:r>
                            <a:rPr lang="en-US" sz="2000" b="0" i="1" smtClean="0">
                              <a:latin typeface="Cambria Math" panose="02040503050406030204" pitchFamily="18" charset="0"/>
                            </a:rPr>
                            <m:t>𝑒</m:t>
                          </m:r>
                        </m:e>
                        <m:sup>
                          <m:r>
                            <a:rPr lang="en-US" sz="2000" b="0" i="1" smtClean="0">
                              <a:latin typeface="Cambria Math" panose="02040503050406030204" pitchFamily="18" charset="0"/>
                            </a:rPr>
                            <m:t>𝑡</m:t>
                          </m:r>
                          <m:r>
                            <a:rPr lang="en-US" sz="2000" b="0" i="1" baseline="-25000" smtClean="0">
                              <a:latin typeface="Cambria Math" panose="02040503050406030204" pitchFamily="18" charset="0"/>
                            </a:rPr>
                            <m:t>h</m:t>
                          </m:r>
                        </m:sup>
                      </m:sSup>
                    </m:oMath>
                  </a14:m>
                  <a:endParaRPr lang="en-US" sz="2000" b="0" baseline="-25000"/>
                </a:p>
                <a:p>
                  <a:r>
                    <a:rPr lang="en-US" sz="2000">
                      <a:solidFill>
                        <a:srgbClr val="0070C0"/>
                      </a:solidFill>
                    </a:rPr>
                    <a:t>P</a:t>
                  </a:r>
                  <a:r>
                    <a:rPr lang="en-US" sz="2000" baseline="-25000">
                      <a:solidFill>
                        <a:srgbClr val="0070C0"/>
                      </a:solidFill>
                    </a:rPr>
                    <a:t>c</a:t>
                  </a:r>
                  <a:r>
                    <a:rPr lang="en-US" sz="2000">
                      <a:solidFill>
                        <a:srgbClr val="0070C0"/>
                      </a:solidFill>
                    </a:rPr>
                    <a:t> </a:t>
                  </a:r>
                  <a:r>
                    <a:rPr lang="en-US" sz="2000"/>
                    <a:t>= </a:t>
                  </a:r>
                  <a:r>
                    <a:rPr lang="el-GR" sz="2000"/>
                    <a:t>σ</a:t>
                  </a:r>
                  <a:r>
                    <a:rPr lang="en-US" sz="2000"/>
                    <a:t>(t</a:t>
                  </a:r>
                  <a:r>
                    <a:rPr lang="en-US" sz="2000" baseline="-25000"/>
                    <a:t>0</a:t>
                  </a:r>
                  <a:r>
                    <a:rPr lang="en-US" sz="2000"/>
                    <a:t>)</a:t>
                  </a:r>
                </a:p>
              </p:txBody>
            </p:sp>
          </mc:Choice>
          <mc:Fallback>
            <p:sp>
              <p:nvSpPr>
                <p:cNvPr id="110" name="TextBox 109">
                  <a:extLst>
                    <a:ext uri="{FF2B5EF4-FFF2-40B4-BE49-F238E27FC236}">
                      <a16:creationId xmlns:a16="http://schemas.microsoft.com/office/drawing/2014/main" id="{086FE051-0F5E-4F4B-81E3-43DC589255FB}"/>
                    </a:ext>
                  </a:extLst>
                </p:cNvPr>
                <p:cNvSpPr txBox="1">
                  <a:spLocks noRot="1" noChangeAspect="1" noMove="1" noResize="1" noEditPoints="1" noAdjustHandles="1" noChangeArrowheads="1" noChangeShapeType="1" noTextEdit="1"/>
                </p:cNvSpPr>
                <p:nvPr/>
              </p:nvSpPr>
              <p:spPr>
                <a:xfrm>
                  <a:off x="1015568" y="4463598"/>
                  <a:ext cx="1559259" cy="1631216"/>
                </a:xfrm>
                <a:prstGeom prst="rect">
                  <a:avLst/>
                </a:prstGeom>
                <a:blipFill>
                  <a:blip r:embed="rId4"/>
                  <a:stretch>
                    <a:fillRect l="-3906" t="-1866" b="-5597"/>
                  </a:stretch>
                </a:blipFill>
              </p:spPr>
              <p:txBody>
                <a:bodyPr/>
                <a:lstStyle/>
                <a:p>
                  <a:r>
                    <a:rPr lang="en-US">
                      <a:noFill/>
                    </a:rPr>
                    <a:t> </a:t>
                  </a:r>
                </a:p>
              </p:txBody>
            </p:sp>
          </mc:Fallback>
        </mc:AlternateContent>
      </p:grpSp>
    </p:spTree>
    <p:extLst>
      <p:ext uri="{BB962C8B-B14F-4D97-AF65-F5344CB8AC3E}">
        <p14:creationId xmlns:p14="http://schemas.microsoft.com/office/powerpoint/2010/main" val="59432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nodePh="1">
                                  <p:stCondLst>
                                    <p:cond delay="0"/>
                                  </p:stCondLst>
                                  <p:endCondLst>
                                    <p:cond evt="begin" delay="0">
                                      <p:tn val="23"/>
                                    </p:cond>
                                  </p:end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Tiêu đề 1">
            <a:extLst>
              <a:ext uri="{FF2B5EF4-FFF2-40B4-BE49-F238E27FC236}">
                <a16:creationId xmlns:a16="http://schemas.microsoft.com/office/drawing/2014/main" id="{00A50A88-0DB9-4154-B032-21C5CFB1D27F}"/>
              </a:ext>
            </a:extLst>
          </p:cNvPr>
          <p:cNvSpPr>
            <a:spLocks noGrp="1"/>
          </p:cNvSpPr>
          <p:nvPr>
            <p:ph type="title"/>
          </p:nvPr>
        </p:nvSpPr>
        <p:spPr>
          <a:xfrm>
            <a:off x="630936" y="639520"/>
            <a:ext cx="3429000" cy="1719072"/>
          </a:xfrm>
        </p:spPr>
        <p:txBody>
          <a:bodyPr anchor="b">
            <a:normAutofit/>
          </a:bodyPr>
          <a:lstStyle/>
          <a:p>
            <a:r>
              <a:rPr lang="vi-VN" sz="3800">
                <a:latin typeface="Times New Roman" panose="02020603050405020304" pitchFamily="18" charset="0"/>
                <a:cs typeface="Times New Roman" panose="02020603050405020304" pitchFamily="18" charset="0"/>
              </a:rPr>
              <a:t>Vấn đề của các mô hình Object Detection</a:t>
            </a: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27AE0C82-03FF-4505-B7DF-5D8D4378685D}"/>
              </a:ext>
            </a:extLst>
          </p:cNvPr>
          <p:cNvSpPr>
            <a:spLocks noGrp="1"/>
          </p:cNvSpPr>
          <p:nvPr>
            <p:ph idx="1"/>
          </p:nvPr>
        </p:nvSpPr>
        <p:spPr>
          <a:xfrm>
            <a:off x="630936" y="2807208"/>
            <a:ext cx="3429000" cy="3410712"/>
          </a:xfrm>
        </p:spPr>
        <p:txBody>
          <a:bodyPr anchor="t">
            <a:normAutofit/>
          </a:bodyPr>
          <a:lstStyle/>
          <a:p>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mô</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đoán</a:t>
            </a:r>
            <a:r>
              <a:rPr lang="en-US" sz="2200">
                <a:latin typeface="Times New Roman" panose="02020603050405020304" pitchFamily="18" charset="0"/>
                <a:cs typeface="Times New Roman" panose="02020603050405020304" pitchFamily="18" charset="0"/>
              </a:rPr>
              <a:t> tương đối chính </a:t>
            </a:r>
            <a:r>
              <a:rPr lang="en-US" sz="2200" err="1">
                <a:latin typeface="Times New Roman" panose="02020603050405020304" pitchFamily="18" charset="0"/>
                <a:cs typeface="Times New Roman" panose="02020603050405020304" pitchFamily="18" charset="0"/>
              </a:rPr>
              <a:t>xác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a:t>
            </a: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ng </a:t>
            </a:r>
            <a:r>
              <a:rPr lang="en-US" sz="2200" err="1">
                <a:latin typeface="Times New Roman" panose="02020603050405020304" pitchFamily="18" charset="0"/>
                <a:cs typeface="Times New Roman" panose="02020603050405020304" pitchFamily="18" charset="0"/>
              </a:rPr>
              <a:t>tốc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độ</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lý</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lại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rất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chậm</a:t>
            </a:r>
            <a:r>
              <a:rPr lang="en-US" sz="2200">
                <a:latin typeface="Times New Roman" panose="02020603050405020304" pitchFamily="18" charset="0"/>
                <a:cs typeface="Times New Roman" panose="02020603050405020304" pitchFamily="18" charset="0"/>
              </a:rPr>
              <a:t>.</a:t>
            </a:r>
          </a:p>
          <a:p>
            <a:r>
              <a:rPr lang="en-US" sz="2200" err="1">
                <a:latin typeface="Times New Roman" panose="02020603050405020304" pitchFamily="18" charset="0"/>
                <a:cs typeface="Times New Roman" panose="02020603050405020304" pitchFamily="18" charset="0"/>
              </a:rPr>
              <a:t>Cần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tốc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độ</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xử</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lý</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để</a:t>
            </a:r>
            <a:r>
              <a:rPr lang="en-US" sz="2200">
                <a:latin typeface="Times New Roman" panose="02020603050405020304" pitchFamily="18" charset="0"/>
                <a:cs typeface="Times New Roman" panose="02020603050405020304" pitchFamily="18" charset="0"/>
              </a:rPr>
              <a:t> đ</a:t>
            </a:r>
            <a:r>
              <a:rPr lang="vi-VN" sz="2200">
                <a:latin typeface="Times New Roman" panose="02020603050405020304" pitchFamily="18" charset="0"/>
                <a:cs typeface="Times New Roman" panose="02020603050405020304" pitchFamily="18" charset="0"/>
              </a:rPr>
              <a:t>ư</a:t>
            </a:r>
            <a:r>
              <a:rPr lang="en-US" sz="2200" err="1">
                <a:latin typeface="Times New Roman" panose="02020603050405020304" pitchFamily="18" charset="0"/>
                <a:cs typeface="Times New Roman" panose="02020603050405020304" pitchFamily="18" charset="0"/>
              </a:rPr>
              <a:t>ợc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ứng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dụng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bài</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toán</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đòi</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hỏi</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tốc</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độ</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xử</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lý</a:t>
            </a:r>
            <a:r>
              <a:rPr lang="vi-VN" sz="2200">
                <a:latin typeface="Times New Roman" panose="02020603050405020304" pitchFamily="18" charset="0"/>
                <a:cs typeface="Times New Roman" panose="02020603050405020304" pitchFamily="18" charset="0"/>
              </a:rPr>
              <a:t> nhanh (</a:t>
            </a:r>
            <a:r>
              <a:rPr lang="vi-VN" sz="2200" err="1">
                <a:latin typeface="Times New Roman" panose="02020603050405020304" pitchFamily="18" charset="0"/>
                <a:cs typeface="Times New Roman" panose="02020603050405020304" pitchFamily="18" charset="0"/>
              </a:rPr>
              <a:t>real-time</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detection</a:t>
            </a:r>
            <a:r>
              <a:rPr lang="vi-VN" sz="2200">
                <a:latin typeface="Times New Roman" panose="02020603050405020304" pitchFamily="18" charset="0"/>
                <a:cs typeface="Times New Roman" panose="02020603050405020304" pitchFamily="18" charset="0"/>
              </a:rPr>
              <a:t>): phương </a:t>
            </a:r>
            <a:r>
              <a:rPr lang="vi-VN" sz="2200" err="1">
                <a:latin typeface="Times New Roman" panose="02020603050405020304" pitchFamily="18" charset="0"/>
                <a:cs typeface="Times New Roman" panose="02020603050405020304" pitchFamily="18" charset="0"/>
              </a:rPr>
              <a:t>tiện</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tự</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hành</a:t>
            </a:r>
            <a:r>
              <a:rPr lang="vi-VN" sz="2200">
                <a:latin typeface="Times New Roman" panose="02020603050405020304" pitchFamily="18" charset="0"/>
                <a:cs typeface="Times New Roman" panose="02020603050405020304" pitchFamily="18" charset="0"/>
              </a:rPr>
              <a:t>…</a:t>
            </a:r>
            <a:endParaRPr lang="en-US" sz="2200">
              <a:latin typeface="Times New Roman" panose="02020603050405020304" pitchFamily="18"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082A8E12-E985-4D9E-9283-B0AC501319DD}"/>
              </a:ext>
            </a:extLst>
          </p:cNvPr>
          <p:cNvGraphicFramePr>
            <a:graphicFrameLocks noGrp="1"/>
          </p:cNvGraphicFramePr>
          <p:nvPr>
            <p:extLst>
              <p:ext uri="{D42A27DB-BD31-4B8C-83A1-F6EECF244321}">
                <p14:modId xmlns:p14="http://schemas.microsoft.com/office/powerpoint/2010/main" val="976310949"/>
              </p:ext>
            </p:extLst>
          </p:nvPr>
        </p:nvGraphicFramePr>
        <p:xfrm>
          <a:off x="4654296" y="2067139"/>
          <a:ext cx="6903722" cy="2723726"/>
        </p:xfrm>
        <a:graphic>
          <a:graphicData uri="http://schemas.openxmlformats.org/drawingml/2006/table">
            <a:tbl>
              <a:tblPr firstRow="1" bandRow="1">
                <a:solidFill>
                  <a:srgbClr val="F2F2F2">
                    <a:alpha val="45098"/>
                  </a:srgbClr>
                </a:solidFill>
                <a:tableStyleId>{2D5ABB26-0587-4C30-8999-92F81FD0307C}</a:tableStyleId>
              </a:tblPr>
              <a:tblGrid>
                <a:gridCol w="1762885">
                  <a:extLst>
                    <a:ext uri="{9D8B030D-6E8A-4147-A177-3AD203B41FA5}">
                      <a16:colId xmlns:a16="http://schemas.microsoft.com/office/drawing/2014/main" val="2542874607"/>
                    </a:ext>
                  </a:extLst>
                </a:gridCol>
                <a:gridCol w="2344634">
                  <a:extLst>
                    <a:ext uri="{9D8B030D-6E8A-4147-A177-3AD203B41FA5}">
                      <a16:colId xmlns:a16="http://schemas.microsoft.com/office/drawing/2014/main" val="3538308444"/>
                    </a:ext>
                  </a:extLst>
                </a:gridCol>
                <a:gridCol w="1271738">
                  <a:extLst>
                    <a:ext uri="{9D8B030D-6E8A-4147-A177-3AD203B41FA5}">
                      <a16:colId xmlns:a16="http://schemas.microsoft.com/office/drawing/2014/main" val="2796714342"/>
                    </a:ext>
                  </a:extLst>
                </a:gridCol>
                <a:gridCol w="1524465">
                  <a:extLst>
                    <a:ext uri="{9D8B030D-6E8A-4147-A177-3AD203B41FA5}">
                      <a16:colId xmlns:a16="http://schemas.microsoft.com/office/drawing/2014/main" val="875573058"/>
                    </a:ext>
                  </a:extLst>
                </a:gridCol>
              </a:tblGrid>
              <a:tr h="581366">
                <a:tc>
                  <a:txBody>
                    <a:bodyPr/>
                    <a:lstStyle/>
                    <a:p>
                      <a:pPr algn="ctr"/>
                      <a:endParaRPr lang="vi-VN" sz="2100" b="0" cap="none" spc="0">
                        <a:solidFill>
                          <a:schemeClr val="bg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lnL>
                    <a:lnR w="12700" cmpd="sng">
                      <a:noFill/>
                    </a:lnR>
                    <a:lnT w="19050" cap="flat" cmpd="sng" algn="ctr">
                      <a:noFill/>
                      <a:prstDash val="solid"/>
                    </a:lnT>
                    <a:lnB w="38100" cmpd="sng">
                      <a:noFill/>
                    </a:lnB>
                    <a:solidFill>
                      <a:schemeClr val="tx1"/>
                    </a:solidFill>
                  </a:tcPr>
                </a:tc>
                <a:tc>
                  <a:txBody>
                    <a:bodyPr/>
                    <a:lstStyle/>
                    <a:p>
                      <a:pPr algn="ctr"/>
                      <a:r>
                        <a:rPr lang="en-US" sz="2100" b="0" cap="none" spc="0">
                          <a:solidFill>
                            <a:schemeClr val="bg1"/>
                          </a:solidFill>
                          <a:latin typeface="Times New Roman" panose="02020603050405020304" pitchFamily="18" charset="0"/>
                          <a:cs typeface="Times New Roman" panose="02020603050405020304" pitchFamily="18" charset="0"/>
                        </a:rPr>
                        <a:t>Pascal 2007 mAP</a:t>
                      </a:r>
                      <a:endParaRPr lang="vi-VN" sz="2100" b="0" cap="none" spc="0">
                        <a:solidFill>
                          <a:schemeClr val="bg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lnL>
                    <a:lnR w="12700" cmpd="sng">
                      <a:noFill/>
                    </a:lnR>
                    <a:lnT w="19050" cap="flat" cmpd="sng" algn="ctr">
                      <a:noFill/>
                      <a:prstDash val="solid"/>
                    </a:lnT>
                    <a:lnB w="38100" cmpd="sng">
                      <a:noFill/>
                    </a:lnB>
                    <a:solidFill>
                      <a:schemeClr val="tx1"/>
                    </a:solidFill>
                  </a:tcPr>
                </a:tc>
                <a:tc gridSpan="2">
                  <a:txBody>
                    <a:bodyPr/>
                    <a:lstStyle/>
                    <a:p>
                      <a:pPr algn="ctr"/>
                      <a:r>
                        <a:rPr lang="en-US" sz="2100" b="0" cap="none" spc="0">
                          <a:solidFill>
                            <a:schemeClr val="bg1"/>
                          </a:solidFill>
                          <a:latin typeface="Times New Roman" panose="02020603050405020304" pitchFamily="18" charset="0"/>
                          <a:cs typeface="Times New Roman" panose="02020603050405020304" pitchFamily="18" charset="0"/>
                        </a:rPr>
                        <a:t>Speed</a:t>
                      </a:r>
                      <a:endParaRPr lang="vi-VN" sz="2100" b="0" cap="none" spc="0">
                        <a:solidFill>
                          <a:schemeClr val="bg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lnL>
                    <a:lnR w="12700" cmpd="sng">
                      <a:noFill/>
                    </a:lnR>
                    <a:lnT w="19050" cap="flat" cmpd="sng" algn="ctr">
                      <a:noFill/>
                      <a:prstDash val="solid"/>
                    </a:lnT>
                    <a:lnB w="38100" cmpd="sng">
                      <a:noFill/>
                    </a:lnB>
                    <a:solidFill>
                      <a:schemeClr val="tx1"/>
                    </a:solidFill>
                  </a:tcPr>
                </a:tc>
                <a:tc hMerge="1">
                  <a:txBody>
                    <a:bodyPr/>
                    <a:lstStyle/>
                    <a:p>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5299319"/>
                  </a:ext>
                </a:extLst>
              </a:tr>
              <a:tr h="535590">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DPM v5</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33.7</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0.07 FPS</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14 s/img</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353722460"/>
                  </a:ext>
                </a:extLst>
              </a:tr>
              <a:tr h="535590">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R-CNN</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66.0</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0.05 FPS</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20 s/img</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2682403775"/>
                  </a:ext>
                </a:extLst>
              </a:tr>
              <a:tr h="535590">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Fast R-CNN</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70.0</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0.5 FPS</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2 s/img</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mpd="sng">
                      <a:noFill/>
                      <a:prstDash val="solid"/>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3643618315"/>
                  </a:ext>
                </a:extLst>
              </a:tr>
              <a:tr h="535590">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Faster R-CNN</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73.2</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7 FPS</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pPr algn="ctr"/>
                      <a:r>
                        <a:rPr lang="en-US" sz="1800" cap="none" spc="0">
                          <a:solidFill>
                            <a:schemeClr val="tx1"/>
                          </a:solidFill>
                          <a:latin typeface="Times New Roman" panose="02020603050405020304" pitchFamily="18" charset="0"/>
                          <a:cs typeface="Times New Roman" panose="02020603050405020304" pitchFamily="18" charset="0"/>
                        </a:rPr>
                        <a:t>140 ms/img</a:t>
                      </a:r>
                      <a:endParaRPr lang="vi-VN" sz="1800" cap="none" spc="0">
                        <a:solidFill>
                          <a:schemeClr val="tx1"/>
                        </a:solidFill>
                        <a:latin typeface="Times New Roman" panose="02020603050405020304" pitchFamily="18" charset="0"/>
                        <a:cs typeface="Times New Roman" panose="02020603050405020304" pitchFamily="18" charset="0"/>
                      </a:endParaRPr>
                    </a:p>
                  </a:txBody>
                  <a:tcPr marL="137331" marR="137331" marT="137331" marB="68665" anchor="ctr">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3051327355"/>
                  </a:ext>
                </a:extLst>
              </a:tr>
            </a:tbl>
          </a:graphicData>
        </a:graphic>
      </p:graphicFrame>
    </p:spTree>
    <p:extLst>
      <p:ext uri="{BB962C8B-B14F-4D97-AF65-F5344CB8AC3E}">
        <p14:creationId xmlns:p14="http://schemas.microsoft.com/office/powerpoint/2010/main" val="4221146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6" name="Chỗ dành sẵn cho Nội dung 5">
            <a:extLst>
              <a:ext uri="{FF2B5EF4-FFF2-40B4-BE49-F238E27FC236}">
                <a16:creationId xmlns:a16="http://schemas.microsoft.com/office/drawing/2014/main" id="{9341A496-B41B-425A-BACD-97809C3803B2}"/>
              </a:ext>
            </a:extLst>
          </p:cNvPr>
          <p:cNvSpPr txBox="1">
            <a:spLocks/>
          </p:cNvSpPr>
          <p:nvPr/>
        </p:nvSpPr>
        <p:spPr>
          <a:xfrm>
            <a:off x="6552324" y="685704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err="1">
                <a:latin typeface="Times New Roman" panose="02020603050405020304" pitchFamily="18" charset="0"/>
                <a:cs typeface="Times New Roman" panose="02020603050405020304" pitchFamily="18" charset="0"/>
              </a:rPr>
              <a:t>t</a:t>
            </a:r>
            <a:r>
              <a:rPr lang="vi-VN" baseline="-25000" err="1">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 t</a:t>
            </a:r>
            <a:r>
              <a:rPr lang="vi-VN" baseline="-25000">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t</a:t>
            </a:r>
            <a:r>
              <a:rPr lang="en-US" baseline="-25000">
                <a:latin typeface="Times New Roman" panose="02020603050405020304" pitchFamily="18" charset="0"/>
                <a:cs typeface="Times New Roman" panose="02020603050405020304" pitchFamily="18" charset="0"/>
              </a:rPr>
              <a:t>0</a:t>
            </a:r>
            <a:r>
              <a:rPr lang="vi-VN">
                <a:latin typeface="Times New Roman" panose="02020603050405020304" pitchFamily="18" charset="0"/>
                <a:cs typeface="Times New Roman" panose="02020603050405020304" pitchFamily="18" charset="0"/>
              </a:rPr>
              <a:t> : </a:t>
            </a:r>
            <a:r>
              <a:rPr lang="vi-VN" err="1">
                <a:latin typeface="Times New Roman" panose="02020603050405020304" pitchFamily="18" charset="0"/>
                <a:cs typeface="Times New Roman" panose="02020603050405020304" pitchFamily="18" charset="0"/>
              </a:rPr>
              <a:t>dự</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đoán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bởi</a:t>
            </a:r>
            <a:r>
              <a:rPr lang="vi-VN">
                <a:latin typeface="Times New Roman" panose="02020603050405020304" pitchFamily="18" charset="0"/>
                <a:cs typeface="Times New Roman" panose="02020603050405020304" pitchFamily="18" charset="0"/>
              </a:rPr>
              <a:t> YOLO</a:t>
            </a:r>
          </a:p>
          <a:p>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x</a:t>
            </a:r>
            <a:r>
              <a:rPr lang="vi-VN" err="1">
                <a:latin typeface="Times New Roman" panose="02020603050405020304" pitchFamily="18" charset="0"/>
                <a:cs typeface="Times New Roman" panose="02020603050405020304" pitchFamily="18" charset="0"/>
              </a:rPr>
              <a:t>,c</a:t>
            </a:r>
            <a:r>
              <a:rPr lang="vi-VN" baseline="-25000" err="1">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độ</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lệch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offset</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từ</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grid</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cell</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chứa</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trọng</a:t>
            </a:r>
            <a:r>
              <a:rPr lang="vi-VN">
                <a:latin typeface="Times New Roman" panose="02020603050405020304" pitchFamily="18" charset="0"/>
                <a:cs typeface="Times New Roman" panose="02020603050405020304" pitchFamily="18" charset="0"/>
              </a:rPr>
              <a:t> tâm </a:t>
            </a:r>
            <a:r>
              <a:rPr lang="vi-VN" err="1">
                <a:latin typeface="Times New Roman" panose="02020603050405020304" pitchFamily="18" charset="0"/>
                <a:cs typeface="Times New Roman" panose="02020603050405020304" pitchFamily="18" charset="0"/>
              </a:rPr>
              <a:t>đối</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tượng</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đến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góc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trái</a:t>
            </a:r>
            <a:r>
              <a:rPr lang="vi-VN">
                <a:latin typeface="Times New Roman" panose="02020603050405020304" pitchFamily="18" charset="0"/>
                <a:cs typeface="Times New Roman" panose="02020603050405020304" pitchFamily="18" charset="0"/>
              </a:rPr>
              <a:t> trên </a:t>
            </a:r>
            <a:r>
              <a:rPr lang="vi-VN" err="1">
                <a:latin typeface="Times New Roman" panose="02020603050405020304" pitchFamily="18" charset="0"/>
                <a:cs typeface="Times New Roman" panose="02020603050405020304" pitchFamily="18" charset="0"/>
              </a:rPr>
              <a:t>của</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ảnh</a:t>
            </a:r>
            <a:endParaRPr lang="vi-VN">
              <a:latin typeface="Times New Roman" panose="02020603050405020304" pitchFamily="18" charset="0"/>
              <a:cs typeface="Times New Roman" panose="02020603050405020304" pitchFamily="18" charset="0"/>
            </a:endParaRPr>
          </a:p>
          <a:p>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p</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kích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thước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anchor</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box</a:t>
            </a:r>
            <a:endParaRPr lang="vi-VN">
              <a:latin typeface="Times New Roman" panose="02020603050405020304" pitchFamily="18" charset="0"/>
              <a:cs typeface="Times New Roman" panose="02020603050405020304" pitchFamily="18" charset="0"/>
            </a:endParaRPr>
          </a:p>
          <a:p>
            <a:endParaRPr lang="vi-VN">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Chỗ dành sẵn cho Nội dung 5">
                <a:extLst>
                  <a:ext uri="{FF2B5EF4-FFF2-40B4-BE49-F238E27FC236}">
                    <a16:creationId xmlns:a16="http://schemas.microsoft.com/office/drawing/2014/main" id="{319606D8-FE0B-4506-8C14-52187EABAAAF}"/>
                  </a:ext>
                </a:extLst>
              </p:cNvPr>
              <p:cNvSpPr txBox="1">
                <a:spLocks/>
              </p:cNvSpPr>
              <p:nvPr/>
            </p:nvSpPr>
            <p:spPr>
              <a:xfrm>
                <a:off x="612913"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atin typeface="Times New Roman" panose="02020603050405020304" pitchFamily="18" charset="0"/>
                    <a:cs typeface="Times New Roman" panose="02020603050405020304" pitchFamily="18" charset="0"/>
                  </a:rPr>
                  <a:t>b</a:t>
                </a:r>
                <a:r>
                  <a:rPr lang="vi-VN" baseline="-25000">
                    <a:latin typeface="Times New Roman" panose="02020603050405020304" pitchFamily="18" charset="0"/>
                    <a:cs typeface="Times New Roman" panose="02020603050405020304" pitchFamily="18" charset="0"/>
                  </a:rPr>
                  <a:t>x</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y</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w</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b</a:t>
                </a:r>
                <a:r>
                  <a:rPr lang="vi-VN" baseline="-25000" err="1">
                    <a:latin typeface="Times New Roman" panose="02020603050405020304" pitchFamily="18" charset="0"/>
                    <a:cs typeface="Times New Roman" panose="02020603050405020304" pitchFamily="18" charset="0"/>
                  </a:rPr>
                  <a:t>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các</a:t>
                </a:r>
                <a:r>
                  <a:rPr lang="vi-VN">
                    <a:latin typeface="Times New Roman" panose="02020603050405020304" pitchFamily="18" charset="0"/>
                    <a:cs typeface="Times New Roman" panose="02020603050405020304" pitchFamily="18" charset="0"/>
                  </a:rPr>
                  <a:t> thông </a:t>
                </a:r>
                <a:r>
                  <a:rPr lang="vi-VN" err="1">
                    <a:latin typeface="Times New Roman" panose="02020603050405020304" pitchFamily="18" charset="0"/>
                    <a:cs typeface="Times New Roman" panose="02020603050405020304" pitchFamily="18" charset="0"/>
                  </a:rPr>
                  <a:t>số</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của</a:t>
                </a:r>
                <a:r>
                  <a:rPr lang="vi-VN">
                    <a:latin typeface="Times New Roman" panose="02020603050405020304" pitchFamily="18" charset="0"/>
                    <a:cs typeface="Times New Roman" panose="02020603050405020304" pitchFamily="18" charset="0"/>
                  </a:rPr>
                  <a:t> bounding box</a:t>
                </a:r>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p</a:t>
                </a:r>
                <a:r>
                  <a:rPr lang="en-US" baseline="-25000">
                    <a:latin typeface="Times New Roman" panose="02020603050405020304" pitchFamily="18" charset="0"/>
                    <a:cs typeface="Times New Roman" panose="02020603050405020304" pitchFamily="18" charset="0"/>
                  </a:rPr>
                  <a:t>c  </a:t>
                </a:r>
                <a:r>
                  <a:rPr lang="en-US">
                    <a:latin typeface="Times New Roman" panose="02020603050405020304" pitchFamily="18" charset="0"/>
                    <a:cs typeface="Times New Roman" panose="02020603050405020304" pitchFamily="18" charset="0"/>
                  </a:rPr>
                  <a:t>độ tin cậy của bounding box</a:t>
                </a:r>
                <a:endParaRPr lang="vi-VN">
                  <a:latin typeface="Times New Roman" panose="02020603050405020304" pitchFamily="18" charset="0"/>
                  <a:cs typeface="Times New Roman" panose="02020603050405020304" pitchFamily="18" charset="0"/>
                </a:endParaRPr>
              </a:p>
              <a:p>
                <a14:m>
                  <m:oMath xmlns:m="http://schemas.openxmlformats.org/officeDocument/2006/math">
                    <m:r>
                      <a:rPr lang="vi-VN" b="0" i="1" smtClean="0">
                        <a:latin typeface="Cambria Math" panose="02040503050406030204" pitchFamily="18" charset="0"/>
                      </a:rPr>
                      <m:t>𝜎</m:t>
                    </m:r>
                    <m:r>
                      <a:rPr lang="vi-VN" b="0" i="1" smtClean="0">
                        <a:latin typeface="Cambria Math" panose="02040503050406030204" pitchFamily="18" charset="0"/>
                      </a:rPr>
                      <m:t>()</m:t>
                    </m:r>
                  </m:oMath>
                </a14:m>
                <a:r>
                  <a:rPr lang="el-GR">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hàm</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sigmoid</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với</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mục</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đích</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làm</a:t>
                </a:r>
                <a:r>
                  <a:rPr lang="vi-VN">
                    <a:latin typeface="Times New Roman" panose="02020603050405020304" pitchFamily="18" charset="0"/>
                    <a:cs typeface="Times New Roman" panose="02020603050405020304" pitchFamily="18" charset="0"/>
                  </a:rPr>
                  <a:t> cho </a:t>
                </a:r>
                <a:r>
                  <a:rPr lang="vi-VN" err="1">
                    <a:latin typeface="Times New Roman" panose="02020603050405020304" pitchFamily="18" charset="0"/>
                    <a:cs typeface="Times New Roman" panose="02020603050405020304" pitchFamily="18" charset="0"/>
                  </a:rPr>
                  <a:t>giá</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trị</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dự</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đoán</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chỉ</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nằm</a:t>
                </a:r>
                <a:r>
                  <a:rPr lang="vi-VN">
                    <a:latin typeface="Times New Roman" panose="02020603050405020304" pitchFamily="18" charset="0"/>
                    <a:cs typeface="Times New Roman" panose="02020603050405020304" pitchFamily="18" charset="0"/>
                  </a:rPr>
                  <a:t> trong</a:t>
                </a:r>
                <a:r>
                  <a:rPr lang="en-US">
                    <a:latin typeface="Times New Roman" panose="02020603050405020304" pitchFamily="18" charset="0"/>
                    <a:cs typeface="Times New Roman" panose="02020603050405020304" pitchFamily="18" charset="0"/>
                  </a:rPr>
                  <a:t> đoạn</a:t>
                </a:r>
                <a:r>
                  <a:rPr lang="vi-VN">
                    <a:latin typeface="Times New Roman" panose="02020603050405020304" pitchFamily="18" charset="0"/>
                    <a:cs typeface="Times New Roman" panose="02020603050405020304" pitchFamily="18" charset="0"/>
                  </a:rPr>
                  <a:t> [0,1]</a:t>
                </a:r>
              </a:p>
              <a:p>
                <a:endParaRPr lang="vi-VN">
                  <a:latin typeface="Times New Roman" panose="02020603050405020304" pitchFamily="18" charset="0"/>
                  <a:cs typeface="Times New Roman" panose="02020603050405020304" pitchFamily="18" charset="0"/>
                </a:endParaRPr>
              </a:p>
            </p:txBody>
          </p:sp>
        </mc:Choice>
        <mc:Fallback xmlns="">
          <p:sp>
            <p:nvSpPr>
              <p:cNvPr id="7" name="Chỗ dành sẵn cho Nội dung 5">
                <a:extLst>
                  <a:ext uri="{FF2B5EF4-FFF2-40B4-BE49-F238E27FC236}">
                    <a16:creationId xmlns:a16="http://schemas.microsoft.com/office/drawing/2014/main" id="{319606D8-FE0B-4506-8C14-52187EABAAAF}"/>
                  </a:ext>
                </a:extLst>
              </p:cNvPr>
              <p:cNvSpPr txBox="1">
                <a:spLocks noRot="1" noChangeAspect="1" noMove="1" noResize="1" noEditPoints="1" noAdjustHandles="1" noChangeArrowheads="1" noChangeShapeType="1" noTextEdit="1"/>
              </p:cNvSpPr>
              <p:nvPr/>
            </p:nvSpPr>
            <p:spPr>
              <a:xfrm>
                <a:off x="612913" y="1690688"/>
                <a:ext cx="5483087" cy="4351338"/>
              </a:xfrm>
              <a:prstGeom prst="rect">
                <a:avLst/>
              </a:prstGeom>
              <a:blipFill>
                <a:blip r:embed="rId3"/>
                <a:stretch>
                  <a:fillRect l="-2002" t="-2381"/>
                </a:stretch>
              </a:blipFill>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36177EE4-8B83-4C32-9E09-DD74E3387AC0}"/>
              </a:ext>
            </a:extLst>
          </p:cNvPr>
          <p:cNvSpPr/>
          <p:nvPr/>
        </p:nvSpPr>
        <p:spPr>
          <a:xfrm>
            <a:off x="395794" y="353694"/>
            <a:ext cx="5917324"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err="1">
                <a:solidFill>
                  <a:srgbClr val="F3F3F3"/>
                </a:solidFill>
                <a:latin typeface="Times New Roman" panose="02020603050405020304" pitchFamily="18" charset="0"/>
                <a:cs typeface="Times New Roman" panose="02020603050405020304" pitchFamily="18" charset="0"/>
              </a:rPr>
              <a:t>Dự</a:t>
            </a:r>
            <a:r>
              <a:rPr lang="en-US" sz="4400">
                <a:solidFill>
                  <a:srgbClr val="F3F3F3"/>
                </a:solidFill>
                <a:latin typeface="Times New Roman" panose="02020603050405020304" pitchFamily="18" charset="0"/>
                <a:cs typeface="Times New Roman" panose="02020603050405020304" pitchFamily="18" charset="0"/>
              </a:rPr>
              <a:t> </a:t>
            </a:r>
            <a:r>
              <a:rPr lang="en-US" sz="4400" err="1">
                <a:solidFill>
                  <a:srgbClr val="F3F3F3"/>
                </a:solidFill>
                <a:latin typeface="Times New Roman" panose="02020603050405020304" pitchFamily="18" charset="0"/>
                <a:cs typeface="Times New Roman" panose="02020603050405020304" pitchFamily="18" charset="0"/>
              </a:rPr>
              <a:t>đoán</a:t>
            </a:r>
            <a:r>
              <a:rPr lang="en-US" sz="4400">
                <a:solidFill>
                  <a:srgbClr val="F3F3F3"/>
                </a:solidFill>
                <a:latin typeface="Times New Roman" panose="02020603050405020304" pitchFamily="18" charset="0"/>
                <a:cs typeface="Times New Roman" panose="02020603050405020304" pitchFamily="18" charset="0"/>
              </a:rPr>
              <a:t> bounding box</a:t>
            </a:r>
            <a:endParaRPr lang="en-US" sz="4400"/>
          </a:p>
        </p:txBody>
      </p:sp>
      <p:grpSp>
        <p:nvGrpSpPr>
          <p:cNvPr id="11" name="Group 10">
            <a:extLst>
              <a:ext uri="{FF2B5EF4-FFF2-40B4-BE49-F238E27FC236}">
                <a16:creationId xmlns:a16="http://schemas.microsoft.com/office/drawing/2014/main" id="{42475FA6-F54F-49F8-9110-5147DEAA7FB2}"/>
              </a:ext>
            </a:extLst>
          </p:cNvPr>
          <p:cNvGrpSpPr/>
          <p:nvPr/>
        </p:nvGrpSpPr>
        <p:grpSpPr>
          <a:xfrm>
            <a:off x="5747165" y="1205623"/>
            <a:ext cx="5885201" cy="4896887"/>
            <a:chOff x="210799" y="1197927"/>
            <a:chExt cx="5885201" cy="4896887"/>
          </a:xfrm>
        </p:grpSpPr>
        <p:sp>
          <p:nvSpPr>
            <p:cNvPr id="12" name="Chỗ dành sẵn cho Nội dung 5">
              <a:extLst>
                <a:ext uri="{FF2B5EF4-FFF2-40B4-BE49-F238E27FC236}">
                  <a16:creationId xmlns:a16="http://schemas.microsoft.com/office/drawing/2014/main" id="{2B1E0B47-C576-42F5-88BA-DE8731737974}"/>
                </a:ext>
              </a:extLst>
            </p:cNvPr>
            <p:cNvSpPr txBox="1">
              <a:spLocks/>
            </p:cNvSpPr>
            <p:nvPr/>
          </p:nvSpPr>
          <p:spPr>
            <a:xfrm>
              <a:off x="612913" y="1690688"/>
              <a:ext cx="548308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a:latin typeface="Times New Roman" panose="02020603050405020304" pitchFamily="18"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F2EFD071-5A27-4BA0-9D27-BBB0B2BB8CA4}"/>
                </a:ext>
              </a:extLst>
            </p:cNvPr>
            <p:cNvCxnSpPr>
              <a:cxnSpLocks/>
            </p:cNvCxnSpPr>
            <p:nvPr/>
          </p:nvCxnSpPr>
          <p:spPr>
            <a:xfrm flipH="1">
              <a:off x="766911" y="1766888"/>
              <a:ext cx="4686469" cy="0"/>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592616-9EA5-4083-B534-69CC07728006}"/>
                </a:ext>
              </a:extLst>
            </p:cNvPr>
            <p:cNvCxnSpPr>
              <a:cxnSpLocks/>
            </p:cNvCxnSpPr>
            <p:nvPr/>
          </p:nvCxnSpPr>
          <p:spPr>
            <a:xfrm flipH="1">
              <a:off x="761831" y="3240088"/>
              <a:ext cx="4686469" cy="0"/>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CC67430-C66A-42B0-8A3D-1487AA72BD68}"/>
                </a:ext>
              </a:extLst>
            </p:cNvPr>
            <p:cNvCxnSpPr>
              <a:cxnSpLocks/>
            </p:cNvCxnSpPr>
            <p:nvPr/>
          </p:nvCxnSpPr>
          <p:spPr>
            <a:xfrm flipH="1">
              <a:off x="766911" y="4713288"/>
              <a:ext cx="4686469" cy="0"/>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BBBF0F4-60F9-4944-B635-8BF4DA1F7DC3}"/>
                </a:ext>
              </a:extLst>
            </p:cNvPr>
            <p:cNvCxnSpPr>
              <a:cxnSpLocks/>
            </p:cNvCxnSpPr>
            <p:nvPr/>
          </p:nvCxnSpPr>
          <p:spPr>
            <a:xfrm flipV="1">
              <a:off x="766911" y="1760856"/>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6AF3EC-82D0-4E4F-A84B-7A923097C610}"/>
                </a:ext>
              </a:extLst>
            </p:cNvPr>
            <p:cNvCxnSpPr>
              <a:cxnSpLocks/>
            </p:cNvCxnSpPr>
            <p:nvPr/>
          </p:nvCxnSpPr>
          <p:spPr>
            <a:xfrm flipV="1">
              <a:off x="2138511" y="1767841"/>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82E566-746E-43B8-84AA-2FD5C74D87AA}"/>
                </a:ext>
              </a:extLst>
            </p:cNvPr>
            <p:cNvCxnSpPr>
              <a:cxnSpLocks/>
            </p:cNvCxnSpPr>
            <p:nvPr/>
          </p:nvCxnSpPr>
          <p:spPr>
            <a:xfrm flipV="1">
              <a:off x="3510111" y="1774826"/>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583B83E-A805-4605-A518-B1F6F453CE94}"/>
                </a:ext>
              </a:extLst>
            </p:cNvPr>
            <p:cNvCxnSpPr>
              <a:cxnSpLocks/>
            </p:cNvCxnSpPr>
            <p:nvPr/>
          </p:nvCxnSpPr>
          <p:spPr>
            <a:xfrm flipV="1">
              <a:off x="4881711" y="1781811"/>
              <a:ext cx="1" cy="3705224"/>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sp>
          <p:nvSpPr>
            <p:cNvPr id="20" name="Frame 19">
              <a:extLst>
                <a:ext uri="{FF2B5EF4-FFF2-40B4-BE49-F238E27FC236}">
                  <a16:creationId xmlns:a16="http://schemas.microsoft.com/office/drawing/2014/main" id="{305F11A7-45BF-4EB8-926E-B8319E6C71EC}"/>
                </a:ext>
              </a:extLst>
            </p:cNvPr>
            <p:cNvSpPr/>
            <p:nvPr/>
          </p:nvSpPr>
          <p:spPr>
            <a:xfrm>
              <a:off x="3171059" y="2675376"/>
              <a:ext cx="1884604" cy="2624593"/>
            </a:xfrm>
            <a:prstGeom prst="frame">
              <a:avLst>
                <a:gd name="adj1" fmla="val 3398"/>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
          <p:nvSpPr>
            <p:cNvPr id="21" name="Freeform: Shape 20">
              <a:extLst>
                <a:ext uri="{FF2B5EF4-FFF2-40B4-BE49-F238E27FC236}">
                  <a16:creationId xmlns:a16="http://schemas.microsoft.com/office/drawing/2014/main" id="{FAFF45C4-6802-4D04-B215-B9414C383E22}"/>
                </a:ext>
              </a:extLst>
            </p:cNvPr>
            <p:cNvSpPr/>
            <p:nvPr/>
          </p:nvSpPr>
          <p:spPr>
            <a:xfrm>
              <a:off x="3009975" y="2370604"/>
              <a:ext cx="2258398" cy="3234136"/>
            </a:xfrm>
            <a:custGeom>
              <a:avLst/>
              <a:gdLst>
                <a:gd name="connsiteX0" fmla="*/ 1989423 w 2258398"/>
                <a:gd name="connsiteY0" fmla="*/ 3166542 h 3234136"/>
                <a:gd name="connsiteX1" fmla="*/ 2049369 w 2258398"/>
                <a:gd name="connsiteY1" fmla="*/ 3166542 h 3234136"/>
                <a:gd name="connsiteX2" fmla="*/ 2049369 w 2258398"/>
                <a:gd name="connsiteY2" fmla="*/ 3234136 h 3234136"/>
                <a:gd name="connsiteX3" fmla="*/ 1989423 w 2258398"/>
                <a:gd name="connsiteY3" fmla="*/ 3234136 h 3234136"/>
                <a:gd name="connsiteX4" fmla="*/ 1837023 w 2258398"/>
                <a:gd name="connsiteY4" fmla="*/ 3166542 h 3234136"/>
                <a:gd name="connsiteX5" fmla="*/ 1896969 w 2258398"/>
                <a:gd name="connsiteY5" fmla="*/ 3166542 h 3234136"/>
                <a:gd name="connsiteX6" fmla="*/ 1896969 w 2258398"/>
                <a:gd name="connsiteY6" fmla="*/ 3234136 h 3234136"/>
                <a:gd name="connsiteX7" fmla="*/ 1837023 w 2258398"/>
                <a:gd name="connsiteY7" fmla="*/ 3234136 h 3234136"/>
                <a:gd name="connsiteX8" fmla="*/ 1684623 w 2258398"/>
                <a:gd name="connsiteY8" fmla="*/ 3166542 h 3234136"/>
                <a:gd name="connsiteX9" fmla="*/ 1744569 w 2258398"/>
                <a:gd name="connsiteY9" fmla="*/ 3166542 h 3234136"/>
                <a:gd name="connsiteX10" fmla="*/ 1744569 w 2258398"/>
                <a:gd name="connsiteY10" fmla="*/ 3234136 h 3234136"/>
                <a:gd name="connsiteX11" fmla="*/ 1684623 w 2258398"/>
                <a:gd name="connsiteY11" fmla="*/ 3234136 h 3234136"/>
                <a:gd name="connsiteX12" fmla="*/ 1532364 w 2258398"/>
                <a:gd name="connsiteY12" fmla="*/ 3166542 h 3234136"/>
                <a:gd name="connsiteX13" fmla="*/ 1592169 w 2258398"/>
                <a:gd name="connsiteY13" fmla="*/ 3166542 h 3234136"/>
                <a:gd name="connsiteX14" fmla="*/ 1592169 w 2258398"/>
                <a:gd name="connsiteY14" fmla="*/ 3234136 h 3234136"/>
                <a:gd name="connsiteX15" fmla="*/ 1532364 w 2258398"/>
                <a:gd name="connsiteY15" fmla="*/ 3234136 h 3234136"/>
                <a:gd name="connsiteX16" fmla="*/ 1380105 w 2258398"/>
                <a:gd name="connsiteY16" fmla="*/ 3166542 h 3234136"/>
                <a:gd name="connsiteX17" fmla="*/ 1439910 w 2258398"/>
                <a:gd name="connsiteY17" fmla="*/ 3166542 h 3234136"/>
                <a:gd name="connsiteX18" fmla="*/ 1439910 w 2258398"/>
                <a:gd name="connsiteY18" fmla="*/ 3234136 h 3234136"/>
                <a:gd name="connsiteX19" fmla="*/ 1380105 w 2258398"/>
                <a:gd name="connsiteY19" fmla="*/ 3234136 h 3234136"/>
                <a:gd name="connsiteX20" fmla="*/ 1227846 w 2258398"/>
                <a:gd name="connsiteY20" fmla="*/ 3166542 h 3234136"/>
                <a:gd name="connsiteX21" fmla="*/ 1287651 w 2258398"/>
                <a:gd name="connsiteY21" fmla="*/ 3166542 h 3234136"/>
                <a:gd name="connsiteX22" fmla="*/ 1287651 w 2258398"/>
                <a:gd name="connsiteY22" fmla="*/ 3234136 h 3234136"/>
                <a:gd name="connsiteX23" fmla="*/ 1227846 w 2258398"/>
                <a:gd name="connsiteY23" fmla="*/ 3234136 h 3234136"/>
                <a:gd name="connsiteX24" fmla="*/ 1075587 w 2258398"/>
                <a:gd name="connsiteY24" fmla="*/ 3166542 h 3234136"/>
                <a:gd name="connsiteX25" fmla="*/ 1135392 w 2258398"/>
                <a:gd name="connsiteY25" fmla="*/ 3166542 h 3234136"/>
                <a:gd name="connsiteX26" fmla="*/ 1135392 w 2258398"/>
                <a:gd name="connsiteY26" fmla="*/ 3234136 h 3234136"/>
                <a:gd name="connsiteX27" fmla="*/ 1075587 w 2258398"/>
                <a:gd name="connsiteY27" fmla="*/ 3234136 h 3234136"/>
                <a:gd name="connsiteX28" fmla="*/ 923328 w 2258398"/>
                <a:gd name="connsiteY28" fmla="*/ 3166542 h 3234136"/>
                <a:gd name="connsiteX29" fmla="*/ 983133 w 2258398"/>
                <a:gd name="connsiteY29" fmla="*/ 3166542 h 3234136"/>
                <a:gd name="connsiteX30" fmla="*/ 983133 w 2258398"/>
                <a:gd name="connsiteY30" fmla="*/ 3234136 h 3234136"/>
                <a:gd name="connsiteX31" fmla="*/ 923328 w 2258398"/>
                <a:gd name="connsiteY31" fmla="*/ 3234136 h 3234136"/>
                <a:gd name="connsiteX32" fmla="*/ 770928 w 2258398"/>
                <a:gd name="connsiteY32" fmla="*/ 3166542 h 3234136"/>
                <a:gd name="connsiteX33" fmla="*/ 830874 w 2258398"/>
                <a:gd name="connsiteY33" fmla="*/ 3166542 h 3234136"/>
                <a:gd name="connsiteX34" fmla="*/ 830874 w 2258398"/>
                <a:gd name="connsiteY34" fmla="*/ 3234136 h 3234136"/>
                <a:gd name="connsiteX35" fmla="*/ 770928 w 2258398"/>
                <a:gd name="connsiteY35" fmla="*/ 3234136 h 3234136"/>
                <a:gd name="connsiteX36" fmla="*/ 618528 w 2258398"/>
                <a:gd name="connsiteY36" fmla="*/ 3166542 h 3234136"/>
                <a:gd name="connsiteX37" fmla="*/ 678474 w 2258398"/>
                <a:gd name="connsiteY37" fmla="*/ 3166542 h 3234136"/>
                <a:gd name="connsiteX38" fmla="*/ 678474 w 2258398"/>
                <a:gd name="connsiteY38" fmla="*/ 3234136 h 3234136"/>
                <a:gd name="connsiteX39" fmla="*/ 618528 w 2258398"/>
                <a:gd name="connsiteY39" fmla="*/ 3234136 h 3234136"/>
                <a:gd name="connsiteX40" fmla="*/ 466128 w 2258398"/>
                <a:gd name="connsiteY40" fmla="*/ 3166542 h 3234136"/>
                <a:gd name="connsiteX41" fmla="*/ 526074 w 2258398"/>
                <a:gd name="connsiteY41" fmla="*/ 3166542 h 3234136"/>
                <a:gd name="connsiteX42" fmla="*/ 526074 w 2258398"/>
                <a:gd name="connsiteY42" fmla="*/ 3234136 h 3234136"/>
                <a:gd name="connsiteX43" fmla="*/ 466128 w 2258398"/>
                <a:gd name="connsiteY43" fmla="*/ 3234136 h 3234136"/>
                <a:gd name="connsiteX44" fmla="*/ 313728 w 2258398"/>
                <a:gd name="connsiteY44" fmla="*/ 3166542 h 3234136"/>
                <a:gd name="connsiteX45" fmla="*/ 373674 w 2258398"/>
                <a:gd name="connsiteY45" fmla="*/ 3166542 h 3234136"/>
                <a:gd name="connsiteX46" fmla="*/ 373674 w 2258398"/>
                <a:gd name="connsiteY46" fmla="*/ 3234136 h 3234136"/>
                <a:gd name="connsiteX47" fmla="*/ 313728 w 2258398"/>
                <a:gd name="connsiteY47" fmla="*/ 3234136 h 3234136"/>
                <a:gd name="connsiteX48" fmla="*/ 160721 w 2258398"/>
                <a:gd name="connsiteY48" fmla="*/ 3166542 h 3234136"/>
                <a:gd name="connsiteX49" fmla="*/ 220667 w 2258398"/>
                <a:gd name="connsiteY49" fmla="*/ 3166542 h 3234136"/>
                <a:gd name="connsiteX50" fmla="*/ 220667 w 2258398"/>
                <a:gd name="connsiteY50" fmla="*/ 3234136 h 3234136"/>
                <a:gd name="connsiteX51" fmla="*/ 160721 w 2258398"/>
                <a:gd name="connsiteY51" fmla="*/ 3234136 h 3234136"/>
                <a:gd name="connsiteX52" fmla="*/ 2190804 w 2258398"/>
                <a:gd name="connsiteY52" fmla="*/ 3102966 h 3234136"/>
                <a:gd name="connsiteX53" fmla="*/ 2258398 w 2258398"/>
                <a:gd name="connsiteY53" fmla="*/ 3102966 h 3234136"/>
                <a:gd name="connsiteX54" fmla="*/ 2258398 w 2258398"/>
                <a:gd name="connsiteY54" fmla="*/ 3234136 h 3234136"/>
                <a:gd name="connsiteX55" fmla="*/ 2141823 w 2258398"/>
                <a:gd name="connsiteY55" fmla="*/ 3234136 h 3234136"/>
                <a:gd name="connsiteX56" fmla="*/ 2141823 w 2258398"/>
                <a:gd name="connsiteY56" fmla="*/ 3166542 h 3234136"/>
                <a:gd name="connsiteX57" fmla="*/ 2190804 w 2258398"/>
                <a:gd name="connsiteY57" fmla="*/ 3166542 h 3234136"/>
                <a:gd name="connsiteX58" fmla="*/ 0 w 2258398"/>
                <a:gd name="connsiteY58" fmla="*/ 3102966 h 3234136"/>
                <a:gd name="connsiteX59" fmla="*/ 67275 w 2258398"/>
                <a:gd name="connsiteY59" fmla="*/ 3102966 h 3234136"/>
                <a:gd name="connsiteX60" fmla="*/ 67275 w 2258398"/>
                <a:gd name="connsiteY60" fmla="*/ 3234136 h 3234136"/>
                <a:gd name="connsiteX61" fmla="*/ 0 w 2258398"/>
                <a:gd name="connsiteY61" fmla="*/ 3234136 h 3234136"/>
                <a:gd name="connsiteX62" fmla="*/ 2190804 w 2258398"/>
                <a:gd name="connsiteY62" fmla="*/ 2949638 h 3234136"/>
                <a:gd name="connsiteX63" fmla="*/ 2258398 w 2258398"/>
                <a:gd name="connsiteY63" fmla="*/ 2949638 h 3234136"/>
                <a:gd name="connsiteX64" fmla="*/ 2258398 w 2258398"/>
                <a:gd name="connsiteY64" fmla="*/ 3010512 h 3234136"/>
                <a:gd name="connsiteX65" fmla="*/ 2190804 w 2258398"/>
                <a:gd name="connsiteY65" fmla="*/ 3010512 h 3234136"/>
                <a:gd name="connsiteX66" fmla="*/ 0 w 2258398"/>
                <a:gd name="connsiteY66" fmla="*/ 2949638 h 3234136"/>
                <a:gd name="connsiteX67" fmla="*/ 67275 w 2258398"/>
                <a:gd name="connsiteY67" fmla="*/ 2949638 h 3234136"/>
                <a:gd name="connsiteX68" fmla="*/ 67275 w 2258398"/>
                <a:gd name="connsiteY68" fmla="*/ 3010512 h 3234136"/>
                <a:gd name="connsiteX69" fmla="*/ 0 w 2258398"/>
                <a:gd name="connsiteY69" fmla="*/ 3010512 h 3234136"/>
                <a:gd name="connsiteX70" fmla="*/ 2190804 w 2258398"/>
                <a:gd name="connsiteY70" fmla="*/ 2796310 h 3234136"/>
                <a:gd name="connsiteX71" fmla="*/ 2258398 w 2258398"/>
                <a:gd name="connsiteY71" fmla="*/ 2796310 h 3234136"/>
                <a:gd name="connsiteX72" fmla="*/ 2258398 w 2258398"/>
                <a:gd name="connsiteY72" fmla="*/ 2857184 h 3234136"/>
                <a:gd name="connsiteX73" fmla="*/ 2190804 w 2258398"/>
                <a:gd name="connsiteY73" fmla="*/ 2857184 h 3234136"/>
                <a:gd name="connsiteX74" fmla="*/ 0 w 2258398"/>
                <a:gd name="connsiteY74" fmla="*/ 2796310 h 3234136"/>
                <a:gd name="connsiteX75" fmla="*/ 67275 w 2258398"/>
                <a:gd name="connsiteY75" fmla="*/ 2796310 h 3234136"/>
                <a:gd name="connsiteX76" fmla="*/ 67275 w 2258398"/>
                <a:gd name="connsiteY76" fmla="*/ 2857184 h 3234136"/>
                <a:gd name="connsiteX77" fmla="*/ 0 w 2258398"/>
                <a:gd name="connsiteY77" fmla="*/ 2857184 h 3234136"/>
                <a:gd name="connsiteX78" fmla="*/ 2190804 w 2258398"/>
                <a:gd name="connsiteY78" fmla="*/ 2642982 h 3234136"/>
                <a:gd name="connsiteX79" fmla="*/ 2258398 w 2258398"/>
                <a:gd name="connsiteY79" fmla="*/ 2642982 h 3234136"/>
                <a:gd name="connsiteX80" fmla="*/ 2258398 w 2258398"/>
                <a:gd name="connsiteY80" fmla="*/ 2703856 h 3234136"/>
                <a:gd name="connsiteX81" fmla="*/ 2190804 w 2258398"/>
                <a:gd name="connsiteY81" fmla="*/ 2703856 h 3234136"/>
                <a:gd name="connsiteX82" fmla="*/ 0 w 2258398"/>
                <a:gd name="connsiteY82" fmla="*/ 2642982 h 3234136"/>
                <a:gd name="connsiteX83" fmla="*/ 67275 w 2258398"/>
                <a:gd name="connsiteY83" fmla="*/ 2642982 h 3234136"/>
                <a:gd name="connsiteX84" fmla="*/ 67275 w 2258398"/>
                <a:gd name="connsiteY84" fmla="*/ 2703856 h 3234136"/>
                <a:gd name="connsiteX85" fmla="*/ 0 w 2258398"/>
                <a:gd name="connsiteY85" fmla="*/ 2703856 h 3234136"/>
                <a:gd name="connsiteX86" fmla="*/ 2190804 w 2258398"/>
                <a:gd name="connsiteY86" fmla="*/ 2489654 h 3234136"/>
                <a:gd name="connsiteX87" fmla="*/ 2258398 w 2258398"/>
                <a:gd name="connsiteY87" fmla="*/ 2489654 h 3234136"/>
                <a:gd name="connsiteX88" fmla="*/ 2258398 w 2258398"/>
                <a:gd name="connsiteY88" fmla="*/ 2550528 h 3234136"/>
                <a:gd name="connsiteX89" fmla="*/ 2190804 w 2258398"/>
                <a:gd name="connsiteY89" fmla="*/ 2550528 h 3234136"/>
                <a:gd name="connsiteX90" fmla="*/ 0 w 2258398"/>
                <a:gd name="connsiteY90" fmla="*/ 2489654 h 3234136"/>
                <a:gd name="connsiteX91" fmla="*/ 67275 w 2258398"/>
                <a:gd name="connsiteY91" fmla="*/ 2489654 h 3234136"/>
                <a:gd name="connsiteX92" fmla="*/ 67275 w 2258398"/>
                <a:gd name="connsiteY92" fmla="*/ 2550528 h 3234136"/>
                <a:gd name="connsiteX93" fmla="*/ 0 w 2258398"/>
                <a:gd name="connsiteY93" fmla="*/ 2550528 h 3234136"/>
                <a:gd name="connsiteX94" fmla="*/ 2190804 w 2258398"/>
                <a:gd name="connsiteY94" fmla="*/ 2336326 h 3234136"/>
                <a:gd name="connsiteX95" fmla="*/ 2258398 w 2258398"/>
                <a:gd name="connsiteY95" fmla="*/ 2336326 h 3234136"/>
                <a:gd name="connsiteX96" fmla="*/ 2258398 w 2258398"/>
                <a:gd name="connsiteY96" fmla="*/ 2397200 h 3234136"/>
                <a:gd name="connsiteX97" fmla="*/ 2190804 w 2258398"/>
                <a:gd name="connsiteY97" fmla="*/ 2397200 h 3234136"/>
                <a:gd name="connsiteX98" fmla="*/ 0 w 2258398"/>
                <a:gd name="connsiteY98" fmla="*/ 2336326 h 3234136"/>
                <a:gd name="connsiteX99" fmla="*/ 67275 w 2258398"/>
                <a:gd name="connsiteY99" fmla="*/ 2336326 h 3234136"/>
                <a:gd name="connsiteX100" fmla="*/ 67275 w 2258398"/>
                <a:gd name="connsiteY100" fmla="*/ 2397200 h 3234136"/>
                <a:gd name="connsiteX101" fmla="*/ 0 w 2258398"/>
                <a:gd name="connsiteY101" fmla="*/ 2397200 h 3234136"/>
                <a:gd name="connsiteX102" fmla="*/ 2190804 w 2258398"/>
                <a:gd name="connsiteY102" fmla="*/ 2182998 h 3234136"/>
                <a:gd name="connsiteX103" fmla="*/ 2258398 w 2258398"/>
                <a:gd name="connsiteY103" fmla="*/ 2182998 h 3234136"/>
                <a:gd name="connsiteX104" fmla="*/ 2258398 w 2258398"/>
                <a:gd name="connsiteY104" fmla="*/ 2243872 h 3234136"/>
                <a:gd name="connsiteX105" fmla="*/ 2190804 w 2258398"/>
                <a:gd name="connsiteY105" fmla="*/ 2243872 h 3234136"/>
                <a:gd name="connsiteX106" fmla="*/ 0 w 2258398"/>
                <a:gd name="connsiteY106" fmla="*/ 2182998 h 3234136"/>
                <a:gd name="connsiteX107" fmla="*/ 67275 w 2258398"/>
                <a:gd name="connsiteY107" fmla="*/ 2182998 h 3234136"/>
                <a:gd name="connsiteX108" fmla="*/ 67275 w 2258398"/>
                <a:gd name="connsiteY108" fmla="*/ 2243872 h 3234136"/>
                <a:gd name="connsiteX109" fmla="*/ 0 w 2258398"/>
                <a:gd name="connsiteY109" fmla="*/ 2243872 h 3234136"/>
                <a:gd name="connsiteX110" fmla="*/ 2190804 w 2258398"/>
                <a:gd name="connsiteY110" fmla="*/ 2029670 h 3234136"/>
                <a:gd name="connsiteX111" fmla="*/ 2258398 w 2258398"/>
                <a:gd name="connsiteY111" fmla="*/ 2029670 h 3234136"/>
                <a:gd name="connsiteX112" fmla="*/ 2258398 w 2258398"/>
                <a:gd name="connsiteY112" fmla="*/ 2090544 h 3234136"/>
                <a:gd name="connsiteX113" fmla="*/ 2190804 w 2258398"/>
                <a:gd name="connsiteY113" fmla="*/ 2090544 h 3234136"/>
                <a:gd name="connsiteX114" fmla="*/ 0 w 2258398"/>
                <a:gd name="connsiteY114" fmla="*/ 2029670 h 3234136"/>
                <a:gd name="connsiteX115" fmla="*/ 67275 w 2258398"/>
                <a:gd name="connsiteY115" fmla="*/ 2029670 h 3234136"/>
                <a:gd name="connsiteX116" fmla="*/ 67275 w 2258398"/>
                <a:gd name="connsiteY116" fmla="*/ 2090544 h 3234136"/>
                <a:gd name="connsiteX117" fmla="*/ 0 w 2258398"/>
                <a:gd name="connsiteY117" fmla="*/ 2090544 h 3234136"/>
                <a:gd name="connsiteX118" fmla="*/ 2190804 w 2258398"/>
                <a:gd name="connsiteY118" fmla="*/ 1876342 h 3234136"/>
                <a:gd name="connsiteX119" fmla="*/ 2258398 w 2258398"/>
                <a:gd name="connsiteY119" fmla="*/ 1876342 h 3234136"/>
                <a:gd name="connsiteX120" fmla="*/ 2258398 w 2258398"/>
                <a:gd name="connsiteY120" fmla="*/ 1937216 h 3234136"/>
                <a:gd name="connsiteX121" fmla="*/ 2190804 w 2258398"/>
                <a:gd name="connsiteY121" fmla="*/ 1937216 h 3234136"/>
                <a:gd name="connsiteX122" fmla="*/ 0 w 2258398"/>
                <a:gd name="connsiteY122" fmla="*/ 1876342 h 3234136"/>
                <a:gd name="connsiteX123" fmla="*/ 67275 w 2258398"/>
                <a:gd name="connsiteY123" fmla="*/ 1876342 h 3234136"/>
                <a:gd name="connsiteX124" fmla="*/ 67275 w 2258398"/>
                <a:gd name="connsiteY124" fmla="*/ 1937216 h 3234136"/>
                <a:gd name="connsiteX125" fmla="*/ 0 w 2258398"/>
                <a:gd name="connsiteY125" fmla="*/ 1937216 h 3234136"/>
                <a:gd name="connsiteX126" fmla="*/ 2190804 w 2258398"/>
                <a:gd name="connsiteY126" fmla="*/ 1723014 h 3234136"/>
                <a:gd name="connsiteX127" fmla="*/ 2258398 w 2258398"/>
                <a:gd name="connsiteY127" fmla="*/ 1723014 h 3234136"/>
                <a:gd name="connsiteX128" fmla="*/ 2258398 w 2258398"/>
                <a:gd name="connsiteY128" fmla="*/ 1783888 h 3234136"/>
                <a:gd name="connsiteX129" fmla="*/ 2190804 w 2258398"/>
                <a:gd name="connsiteY129" fmla="*/ 1783888 h 3234136"/>
                <a:gd name="connsiteX130" fmla="*/ 0 w 2258398"/>
                <a:gd name="connsiteY130" fmla="*/ 1723014 h 3234136"/>
                <a:gd name="connsiteX131" fmla="*/ 67275 w 2258398"/>
                <a:gd name="connsiteY131" fmla="*/ 1723014 h 3234136"/>
                <a:gd name="connsiteX132" fmla="*/ 67275 w 2258398"/>
                <a:gd name="connsiteY132" fmla="*/ 1783888 h 3234136"/>
                <a:gd name="connsiteX133" fmla="*/ 0 w 2258398"/>
                <a:gd name="connsiteY133" fmla="*/ 1783888 h 3234136"/>
                <a:gd name="connsiteX134" fmla="*/ 2190804 w 2258398"/>
                <a:gd name="connsiteY134" fmla="*/ 1569686 h 3234136"/>
                <a:gd name="connsiteX135" fmla="*/ 2258398 w 2258398"/>
                <a:gd name="connsiteY135" fmla="*/ 1569686 h 3234136"/>
                <a:gd name="connsiteX136" fmla="*/ 2258398 w 2258398"/>
                <a:gd name="connsiteY136" fmla="*/ 1630560 h 3234136"/>
                <a:gd name="connsiteX137" fmla="*/ 2190804 w 2258398"/>
                <a:gd name="connsiteY137" fmla="*/ 1630560 h 3234136"/>
                <a:gd name="connsiteX138" fmla="*/ 0 w 2258398"/>
                <a:gd name="connsiteY138" fmla="*/ 1569686 h 3234136"/>
                <a:gd name="connsiteX139" fmla="*/ 67275 w 2258398"/>
                <a:gd name="connsiteY139" fmla="*/ 1569686 h 3234136"/>
                <a:gd name="connsiteX140" fmla="*/ 67275 w 2258398"/>
                <a:gd name="connsiteY140" fmla="*/ 1630560 h 3234136"/>
                <a:gd name="connsiteX141" fmla="*/ 0 w 2258398"/>
                <a:gd name="connsiteY141" fmla="*/ 1630560 h 3234136"/>
                <a:gd name="connsiteX142" fmla="*/ 2190804 w 2258398"/>
                <a:gd name="connsiteY142" fmla="*/ 1416358 h 3234136"/>
                <a:gd name="connsiteX143" fmla="*/ 2258398 w 2258398"/>
                <a:gd name="connsiteY143" fmla="*/ 1416358 h 3234136"/>
                <a:gd name="connsiteX144" fmla="*/ 2258398 w 2258398"/>
                <a:gd name="connsiteY144" fmla="*/ 1477232 h 3234136"/>
                <a:gd name="connsiteX145" fmla="*/ 2190804 w 2258398"/>
                <a:gd name="connsiteY145" fmla="*/ 1477232 h 3234136"/>
                <a:gd name="connsiteX146" fmla="*/ 0 w 2258398"/>
                <a:gd name="connsiteY146" fmla="*/ 1416358 h 3234136"/>
                <a:gd name="connsiteX147" fmla="*/ 67275 w 2258398"/>
                <a:gd name="connsiteY147" fmla="*/ 1416358 h 3234136"/>
                <a:gd name="connsiteX148" fmla="*/ 67275 w 2258398"/>
                <a:gd name="connsiteY148" fmla="*/ 1477232 h 3234136"/>
                <a:gd name="connsiteX149" fmla="*/ 0 w 2258398"/>
                <a:gd name="connsiteY149" fmla="*/ 1477232 h 3234136"/>
                <a:gd name="connsiteX150" fmla="*/ 2190804 w 2258398"/>
                <a:gd name="connsiteY150" fmla="*/ 1263030 h 3234136"/>
                <a:gd name="connsiteX151" fmla="*/ 2258398 w 2258398"/>
                <a:gd name="connsiteY151" fmla="*/ 1263030 h 3234136"/>
                <a:gd name="connsiteX152" fmla="*/ 2258398 w 2258398"/>
                <a:gd name="connsiteY152" fmla="*/ 1323904 h 3234136"/>
                <a:gd name="connsiteX153" fmla="*/ 2190804 w 2258398"/>
                <a:gd name="connsiteY153" fmla="*/ 1323904 h 3234136"/>
                <a:gd name="connsiteX154" fmla="*/ 0 w 2258398"/>
                <a:gd name="connsiteY154" fmla="*/ 1263030 h 3234136"/>
                <a:gd name="connsiteX155" fmla="*/ 67275 w 2258398"/>
                <a:gd name="connsiteY155" fmla="*/ 1263030 h 3234136"/>
                <a:gd name="connsiteX156" fmla="*/ 67275 w 2258398"/>
                <a:gd name="connsiteY156" fmla="*/ 1323904 h 3234136"/>
                <a:gd name="connsiteX157" fmla="*/ 0 w 2258398"/>
                <a:gd name="connsiteY157" fmla="*/ 1323904 h 3234136"/>
                <a:gd name="connsiteX158" fmla="*/ 2190804 w 2258398"/>
                <a:gd name="connsiteY158" fmla="*/ 1109702 h 3234136"/>
                <a:gd name="connsiteX159" fmla="*/ 2258398 w 2258398"/>
                <a:gd name="connsiteY159" fmla="*/ 1109702 h 3234136"/>
                <a:gd name="connsiteX160" fmla="*/ 2258398 w 2258398"/>
                <a:gd name="connsiteY160" fmla="*/ 1170576 h 3234136"/>
                <a:gd name="connsiteX161" fmla="*/ 2190804 w 2258398"/>
                <a:gd name="connsiteY161" fmla="*/ 1170576 h 3234136"/>
                <a:gd name="connsiteX162" fmla="*/ 0 w 2258398"/>
                <a:gd name="connsiteY162" fmla="*/ 1109702 h 3234136"/>
                <a:gd name="connsiteX163" fmla="*/ 67275 w 2258398"/>
                <a:gd name="connsiteY163" fmla="*/ 1109702 h 3234136"/>
                <a:gd name="connsiteX164" fmla="*/ 67275 w 2258398"/>
                <a:gd name="connsiteY164" fmla="*/ 1170576 h 3234136"/>
                <a:gd name="connsiteX165" fmla="*/ 0 w 2258398"/>
                <a:gd name="connsiteY165" fmla="*/ 1170576 h 3234136"/>
                <a:gd name="connsiteX166" fmla="*/ 2190804 w 2258398"/>
                <a:gd name="connsiteY166" fmla="*/ 956374 h 3234136"/>
                <a:gd name="connsiteX167" fmla="*/ 2258398 w 2258398"/>
                <a:gd name="connsiteY167" fmla="*/ 956374 h 3234136"/>
                <a:gd name="connsiteX168" fmla="*/ 2258398 w 2258398"/>
                <a:gd name="connsiteY168" fmla="*/ 1017248 h 3234136"/>
                <a:gd name="connsiteX169" fmla="*/ 2190804 w 2258398"/>
                <a:gd name="connsiteY169" fmla="*/ 1017248 h 3234136"/>
                <a:gd name="connsiteX170" fmla="*/ 0 w 2258398"/>
                <a:gd name="connsiteY170" fmla="*/ 956374 h 3234136"/>
                <a:gd name="connsiteX171" fmla="*/ 67275 w 2258398"/>
                <a:gd name="connsiteY171" fmla="*/ 956374 h 3234136"/>
                <a:gd name="connsiteX172" fmla="*/ 67275 w 2258398"/>
                <a:gd name="connsiteY172" fmla="*/ 1017248 h 3234136"/>
                <a:gd name="connsiteX173" fmla="*/ 0 w 2258398"/>
                <a:gd name="connsiteY173" fmla="*/ 1017248 h 3234136"/>
                <a:gd name="connsiteX174" fmla="*/ 2190804 w 2258398"/>
                <a:gd name="connsiteY174" fmla="*/ 803046 h 3234136"/>
                <a:gd name="connsiteX175" fmla="*/ 2258398 w 2258398"/>
                <a:gd name="connsiteY175" fmla="*/ 803046 h 3234136"/>
                <a:gd name="connsiteX176" fmla="*/ 2258398 w 2258398"/>
                <a:gd name="connsiteY176" fmla="*/ 863920 h 3234136"/>
                <a:gd name="connsiteX177" fmla="*/ 2190804 w 2258398"/>
                <a:gd name="connsiteY177" fmla="*/ 863920 h 3234136"/>
                <a:gd name="connsiteX178" fmla="*/ 0 w 2258398"/>
                <a:gd name="connsiteY178" fmla="*/ 803046 h 3234136"/>
                <a:gd name="connsiteX179" fmla="*/ 67275 w 2258398"/>
                <a:gd name="connsiteY179" fmla="*/ 803046 h 3234136"/>
                <a:gd name="connsiteX180" fmla="*/ 67275 w 2258398"/>
                <a:gd name="connsiteY180" fmla="*/ 863920 h 3234136"/>
                <a:gd name="connsiteX181" fmla="*/ 0 w 2258398"/>
                <a:gd name="connsiteY181" fmla="*/ 863920 h 3234136"/>
                <a:gd name="connsiteX182" fmla="*/ 2190804 w 2258398"/>
                <a:gd name="connsiteY182" fmla="*/ 649718 h 3234136"/>
                <a:gd name="connsiteX183" fmla="*/ 2258398 w 2258398"/>
                <a:gd name="connsiteY183" fmla="*/ 649718 h 3234136"/>
                <a:gd name="connsiteX184" fmla="*/ 2258398 w 2258398"/>
                <a:gd name="connsiteY184" fmla="*/ 710592 h 3234136"/>
                <a:gd name="connsiteX185" fmla="*/ 2190804 w 2258398"/>
                <a:gd name="connsiteY185" fmla="*/ 710592 h 3234136"/>
                <a:gd name="connsiteX186" fmla="*/ 0 w 2258398"/>
                <a:gd name="connsiteY186" fmla="*/ 649718 h 3234136"/>
                <a:gd name="connsiteX187" fmla="*/ 67275 w 2258398"/>
                <a:gd name="connsiteY187" fmla="*/ 649718 h 3234136"/>
                <a:gd name="connsiteX188" fmla="*/ 67275 w 2258398"/>
                <a:gd name="connsiteY188" fmla="*/ 710592 h 3234136"/>
                <a:gd name="connsiteX189" fmla="*/ 0 w 2258398"/>
                <a:gd name="connsiteY189" fmla="*/ 710592 h 3234136"/>
                <a:gd name="connsiteX190" fmla="*/ 2190804 w 2258398"/>
                <a:gd name="connsiteY190" fmla="*/ 496390 h 3234136"/>
                <a:gd name="connsiteX191" fmla="*/ 2258398 w 2258398"/>
                <a:gd name="connsiteY191" fmla="*/ 496390 h 3234136"/>
                <a:gd name="connsiteX192" fmla="*/ 2258398 w 2258398"/>
                <a:gd name="connsiteY192" fmla="*/ 557264 h 3234136"/>
                <a:gd name="connsiteX193" fmla="*/ 2190804 w 2258398"/>
                <a:gd name="connsiteY193" fmla="*/ 557264 h 3234136"/>
                <a:gd name="connsiteX194" fmla="*/ 0 w 2258398"/>
                <a:gd name="connsiteY194" fmla="*/ 496390 h 3234136"/>
                <a:gd name="connsiteX195" fmla="*/ 67275 w 2258398"/>
                <a:gd name="connsiteY195" fmla="*/ 496390 h 3234136"/>
                <a:gd name="connsiteX196" fmla="*/ 67275 w 2258398"/>
                <a:gd name="connsiteY196" fmla="*/ 557264 h 3234136"/>
                <a:gd name="connsiteX197" fmla="*/ 0 w 2258398"/>
                <a:gd name="connsiteY197" fmla="*/ 557264 h 3234136"/>
                <a:gd name="connsiteX198" fmla="*/ 2190804 w 2258398"/>
                <a:gd name="connsiteY198" fmla="*/ 343062 h 3234136"/>
                <a:gd name="connsiteX199" fmla="*/ 2258398 w 2258398"/>
                <a:gd name="connsiteY199" fmla="*/ 343062 h 3234136"/>
                <a:gd name="connsiteX200" fmla="*/ 2258398 w 2258398"/>
                <a:gd name="connsiteY200" fmla="*/ 403936 h 3234136"/>
                <a:gd name="connsiteX201" fmla="*/ 2190804 w 2258398"/>
                <a:gd name="connsiteY201" fmla="*/ 403936 h 3234136"/>
                <a:gd name="connsiteX202" fmla="*/ 0 w 2258398"/>
                <a:gd name="connsiteY202" fmla="*/ 343062 h 3234136"/>
                <a:gd name="connsiteX203" fmla="*/ 67275 w 2258398"/>
                <a:gd name="connsiteY203" fmla="*/ 343062 h 3234136"/>
                <a:gd name="connsiteX204" fmla="*/ 67275 w 2258398"/>
                <a:gd name="connsiteY204" fmla="*/ 403936 h 3234136"/>
                <a:gd name="connsiteX205" fmla="*/ 0 w 2258398"/>
                <a:gd name="connsiteY205" fmla="*/ 403936 h 3234136"/>
                <a:gd name="connsiteX206" fmla="*/ 2190804 w 2258398"/>
                <a:gd name="connsiteY206" fmla="*/ 189734 h 3234136"/>
                <a:gd name="connsiteX207" fmla="*/ 2258398 w 2258398"/>
                <a:gd name="connsiteY207" fmla="*/ 189734 h 3234136"/>
                <a:gd name="connsiteX208" fmla="*/ 2258398 w 2258398"/>
                <a:gd name="connsiteY208" fmla="*/ 250608 h 3234136"/>
                <a:gd name="connsiteX209" fmla="*/ 2190804 w 2258398"/>
                <a:gd name="connsiteY209" fmla="*/ 250608 h 3234136"/>
                <a:gd name="connsiteX210" fmla="*/ 0 w 2258398"/>
                <a:gd name="connsiteY210" fmla="*/ 189734 h 3234136"/>
                <a:gd name="connsiteX211" fmla="*/ 67275 w 2258398"/>
                <a:gd name="connsiteY211" fmla="*/ 189734 h 3234136"/>
                <a:gd name="connsiteX212" fmla="*/ 67275 w 2258398"/>
                <a:gd name="connsiteY212" fmla="*/ 250608 h 3234136"/>
                <a:gd name="connsiteX213" fmla="*/ 0 w 2258398"/>
                <a:gd name="connsiteY213" fmla="*/ 250608 h 3234136"/>
                <a:gd name="connsiteX214" fmla="*/ 2141823 w 2258398"/>
                <a:gd name="connsiteY214" fmla="*/ 0 h 3234136"/>
                <a:gd name="connsiteX215" fmla="*/ 2258398 w 2258398"/>
                <a:gd name="connsiteY215" fmla="*/ 0 h 3234136"/>
                <a:gd name="connsiteX216" fmla="*/ 2258398 w 2258398"/>
                <a:gd name="connsiteY216" fmla="*/ 97280 h 3234136"/>
                <a:gd name="connsiteX217" fmla="*/ 2190804 w 2258398"/>
                <a:gd name="connsiteY217" fmla="*/ 97280 h 3234136"/>
                <a:gd name="connsiteX218" fmla="*/ 2190804 w 2258398"/>
                <a:gd name="connsiteY218" fmla="*/ 67594 h 3234136"/>
                <a:gd name="connsiteX219" fmla="*/ 2141823 w 2258398"/>
                <a:gd name="connsiteY219" fmla="*/ 67594 h 3234136"/>
                <a:gd name="connsiteX220" fmla="*/ 1989423 w 2258398"/>
                <a:gd name="connsiteY220" fmla="*/ 0 h 3234136"/>
                <a:gd name="connsiteX221" fmla="*/ 2049369 w 2258398"/>
                <a:gd name="connsiteY221" fmla="*/ 0 h 3234136"/>
                <a:gd name="connsiteX222" fmla="*/ 2049369 w 2258398"/>
                <a:gd name="connsiteY222" fmla="*/ 67594 h 3234136"/>
                <a:gd name="connsiteX223" fmla="*/ 1989423 w 2258398"/>
                <a:gd name="connsiteY223" fmla="*/ 67594 h 3234136"/>
                <a:gd name="connsiteX224" fmla="*/ 1837023 w 2258398"/>
                <a:gd name="connsiteY224" fmla="*/ 0 h 3234136"/>
                <a:gd name="connsiteX225" fmla="*/ 1896969 w 2258398"/>
                <a:gd name="connsiteY225" fmla="*/ 0 h 3234136"/>
                <a:gd name="connsiteX226" fmla="*/ 1896969 w 2258398"/>
                <a:gd name="connsiteY226" fmla="*/ 67594 h 3234136"/>
                <a:gd name="connsiteX227" fmla="*/ 1837023 w 2258398"/>
                <a:gd name="connsiteY227" fmla="*/ 67594 h 3234136"/>
                <a:gd name="connsiteX228" fmla="*/ 1684623 w 2258398"/>
                <a:gd name="connsiteY228" fmla="*/ 0 h 3234136"/>
                <a:gd name="connsiteX229" fmla="*/ 1744569 w 2258398"/>
                <a:gd name="connsiteY229" fmla="*/ 0 h 3234136"/>
                <a:gd name="connsiteX230" fmla="*/ 1744569 w 2258398"/>
                <a:gd name="connsiteY230" fmla="*/ 67594 h 3234136"/>
                <a:gd name="connsiteX231" fmla="*/ 1684623 w 2258398"/>
                <a:gd name="connsiteY231" fmla="*/ 67594 h 3234136"/>
                <a:gd name="connsiteX232" fmla="*/ 1532364 w 2258398"/>
                <a:gd name="connsiteY232" fmla="*/ 0 h 3234136"/>
                <a:gd name="connsiteX233" fmla="*/ 1592169 w 2258398"/>
                <a:gd name="connsiteY233" fmla="*/ 0 h 3234136"/>
                <a:gd name="connsiteX234" fmla="*/ 1592169 w 2258398"/>
                <a:gd name="connsiteY234" fmla="*/ 67594 h 3234136"/>
                <a:gd name="connsiteX235" fmla="*/ 1532364 w 2258398"/>
                <a:gd name="connsiteY235" fmla="*/ 67594 h 3234136"/>
                <a:gd name="connsiteX236" fmla="*/ 1380105 w 2258398"/>
                <a:gd name="connsiteY236" fmla="*/ 0 h 3234136"/>
                <a:gd name="connsiteX237" fmla="*/ 1439910 w 2258398"/>
                <a:gd name="connsiteY237" fmla="*/ 0 h 3234136"/>
                <a:gd name="connsiteX238" fmla="*/ 1439910 w 2258398"/>
                <a:gd name="connsiteY238" fmla="*/ 67594 h 3234136"/>
                <a:gd name="connsiteX239" fmla="*/ 1380105 w 2258398"/>
                <a:gd name="connsiteY239" fmla="*/ 67594 h 3234136"/>
                <a:gd name="connsiteX240" fmla="*/ 1227846 w 2258398"/>
                <a:gd name="connsiteY240" fmla="*/ 0 h 3234136"/>
                <a:gd name="connsiteX241" fmla="*/ 1287651 w 2258398"/>
                <a:gd name="connsiteY241" fmla="*/ 0 h 3234136"/>
                <a:gd name="connsiteX242" fmla="*/ 1287651 w 2258398"/>
                <a:gd name="connsiteY242" fmla="*/ 67594 h 3234136"/>
                <a:gd name="connsiteX243" fmla="*/ 1227846 w 2258398"/>
                <a:gd name="connsiteY243" fmla="*/ 67594 h 3234136"/>
                <a:gd name="connsiteX244" fmla="*/ 1075587 w 2258398"/>
                <a:gd name="connsiteY244" fmla="*/ 0 h 3234136"/>
                <a:gd name="connsiteX245" fmla="*/ 1135392 w 2258398"/>
                <a:gd name="connsiteY245" fmla="*/ 0 h 3234136"/>
                <a:gd name="connsiteX246" fmla="*/ 1135392 w 2258398"/>
                <a:gd name="connsiteY246" fmla="*/ 67594 h 3234136"/>
                <a:gd name="connsiteX247" fmla="*/ 1075587 w 2258398"/>
                <a:gd name="connsiteY247" fmla="*/ 67594 h 3234136"/>
                <a:gd name="connsiteX248" fmla="*/ 923328 w 2258398"/>
                <a:gd name="connsiteY248" fmla="*/ 0 h 3234136"/>
                <a:gd name="connsiteX249" fmla="*/ 983133 w 2258398"/>
                <a:gd name="connsiteY249" fmla="*/ 0 h 3234136"/>
                <a:gd name="connsiteX250" fmla="*/ 983133 w 2258398"/>
                <a:gd name="connsiteY250" fmla="*/ 67594 h 3234136"/>
                <a:gd name="connsiteX251" fmla="*/ 923328 w 2258398"/>
                <a:gd name="connsiteY251" fmla="*/ 67594 h 3234136"/>
                <a:gd name="connsiteX252" fmla="*/ 770928 w 2258398"/>
                <a:gd name="connsiteY252" fmla="*/ 0 h 3234136"/>
                <a:gd name="connsiteX253" fmla="*/ 830874 w 2258398"/>
                <a:gd name="connsiteY253" fmla="*/ 0 h 3234136"/>
                <a:gd name="connsiteX254" fmla="*/ 830874 w 2258398"/>
                <a:gd name="connsiteY254" fmla="*/ 67594 h 3234136"/>
                <a:gd name="connsiteX255" fmla="*/ 770928 w 2258398"/>
                <a:gd name="connsiteY255" fmla="*/ 67594 h 3234136"/>
                <a:gd name="connsiteX256" fmla="*/ 618528 w 2258398"/>
                <a:gd name="connsiteY256" fmla="*/ 0 h 3234136"/>
                <a:gd name="connsiteX257" fmla="*/ 678474 w 2258398"/>
                <a:gd name="connsiteY257" fmla="*/ 0 h 3234136"/>
                <a:gd name="connsiteX258" fmla="*/ 678474 w 2258398"/>
                <a:gd name="connsiteY258" fmla="*/ 67594 h 3234136"/>
                <a:gd name="connsiteX259" fmla="*/ 618528 w 2258398"/>
                <a:gd name="connsiteY259" fmla="*/ 67594 h 3234136"/>
                <a:gd name="connsiteX260" fmla="*/ 466128 w 2258398"/>
                <a:gd name="connsiteY260" fmla="*/ 0 h 3234136"/>
                <a:gd name="connsiteX261" fmla="*/ 526074 w 2258398"/>
                <a:gd name="connsiteY261" fmla="*/ 0 h 3234136"/>
                <a:gd name="connsiteX262" fmla="*/ 526074 w 2258398"/>
                <a:gd name="connsiteY262" fmla="*/ 67594 h 3234136"/>
                <a:gd name="connsiteX263" fmla="*/ 466128 w 2258398"/>
                <a:gd name="connsiteY263" fmla="*/ 67594 h 3234136"/>
                <a:gd name="connsiteX264" fmla="*/ 313728 w 2258398"/>
                <a:gd name="connsiteY264" fmla="*/ 0 h 3234136"/>
                <a:gd name="connsiteX265" fmla="*/ 373674 w 2258398"/>
                <a:gd name="connsiteY265" fmla="*/ 0 h 3234136"/>
                <a:gd name="connsiteX266" fmla="*/ 373674 w 2258398"/>
                <a:gd name="connsiteY266" fmla="*/ 67594 h 3234136"/>
                <a:gd name="connsiteX267" fmla="*/ 313728 w 2258398"/>
                <a:gd name="connsiteY267" fmla="*/ 67594 h 3234136"/>
                <a:gd name="connsiteX268" fmla="*/ 160721 w 2258398"/>
                <a:gd name="connsiteY268" fmla="*/ 0 h 3234136"/>
                <a:gd name="connsiteX269" fmla="*/ 220667 w 2258398"/>
                <a:gd name="connsiteY269" fmla="*/ 0 h 3234136"/>
                <a:gd name="connsiteX270" fmla="*/ 220667 w 2258398"/>
                <a:gd name="connsiteY270" fmla="*/ 67594 h 3234136"/>
                <a:gd name="connsiteX271" fmla="*/ 160721 w 2258398"/>
                <a:gd name="connsiteY271" fmla="*/ 67594 h 3234136"/>
                <a:gd name="connsiteX272" fmla="*/ 0 w 2258398"/>
                <a:gd name="connsiteY272" fmla="*/ 0 h 3234136"/>
                <a:gd name="connsiteX273" fmla="*/ 67275 w 2258398"/>
                <a:gd name="connsiteY273" fmla="*/ 0 h 3234136"/>
                <a:gd name="connsiteX274" fmla="*/ 67275 w 2258398"/>
                <a:gd name="connsiteY274" fmla="*/ 97280 h 3234136"/>
                <a:gd name="connsiteX275" fmla="*/ 0 w 2258398"/>
                <a:gd name="connsiteY275" fmla="*/ 97280 h 323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258398" h="3234136">
                  <a:moveTo>
                    <a:pt x="1989423" y="3166542"/>
                  </a:moveTo>
                  <a:lnTo>
                    <a:pt x="2049369" y="3166542"/>
                  </a:lnTo>
                  <a:lnTo>
                    <a:pt x="2049369" y="3234136"/>
                  </a:lnTo>
                  <a:lnTo>
                    <a:pt x="1989423" y="3234136"/>
                  </a:lnTo>
                  <a:close/>
                  <a:moveTo>
                    <a:pt x="1837023" y="3166542"/>
                  </a:moveTo>
                  <a:lnTo>
                    <a:pt x="1896969" y="3166542"/>
                  </a:lnTo>
                  <a:lnTo>
                    <a:pt x="1896969" y="3234136"/>
                  </a:lnTo>
                  <a:lnTo>
                    <a:pt x="1837023" y="3234136"/>
                  </a:lnTo>
                  <a:close/>
                  <a:moveTo>
                    <a:pt x="1684623" y="3166542"/>
                  </a:moveTo>
                  <a:lnTo>
                    <a:pt x="1744569" y="3166542"/>
                  </a:lnTo>
                  <a:lnTo>
                    <a:pt x="1744569" y="3234136"/>
                  </a:lnTo>
                  <a:lnTo>
                    <a:pt x="1684623" y="3234136"/>
                  </a:lnTo>
                  <a:close/>
                  <a:moveTo>
                    <a:pt x="1532364" y="3166542"/>
                  </a:moveTo>
                  <a:lnTo>
                    <a:pt x="1592169" y="3166542"/>
                  </a:lnTo>
                  <a:lnTo>
                    <a:pt x="1592169" y="3234136"/>
                  </a:lnTo>
                  <a:lnTo>
                    <a:pt x="1532364" y="3234136"/>
                  </a:lnTo>
                  <a:close/>
                  <a:moveTo>
                    <a:pt x="1380105" y="3166542"/>
                  </a:moveTo>
                  <a:lnTo>
                    <a:pt x="1439910" y="3166542"/>
                  </a:lnTo>
                  <a:lnTo>
                    <a:pt x="1439910" y="3234136"/>
                  </a:lnTo>
                  <a:lnTo>
                    <a:pt x="1380105" y="3234136"/>
                  </a:lnTo>
                  <a:close/>
                  <a:moveTo>
                    <a:pt x="1227846" y="3166542"/>
                  </a:moveTo>
                  <a:lnTo>
                    <a:pt x="1287651" y="3166542"/>
                  </a:lnTo>
                  <a:lnTo>
                    <a:pt x="1287651" y="3234136"/>
                  </a:lnTo>
                  <a:lnTo>
                    <a:pt x="1227846" y="3234136"/>
                  </a:lnTo>
                  <a:close/>
                  <a:moveTo>
                    <a:pt x="1075587" y="3166542"/>
                  </a:moveTo>
                  <a:lnTo>
                    <a:pt x="1135392" y="3166542"/>
                  </a:lnTo>
                  <a:lnTo>
                    <a:pt x="1135392" y="3234136"/>
                  </a:lnTo>
                  <a:lnTo>
                    <a:pt x="1075587" y="3234136"/>
                  </a:lnTo>
                  <a:close/>
                  <a:moveTo>
                    <a:pt x="923328" y="3166542"/>
                  </a:moveTo>
                  <a:lnTo>
                    <a:pt x="983133" y="3166542"/>
                  </a:lnTo>
                  <a:lnTo>
                    <a:pt x="983133" y="3234136"/>
                  </a:lnTo>
                  <a:lnTo>
                    <a:pt x="923328" y="3234136"/>
                  </a:lnTo>
                  <a:close/>
                  <a:moveTo>
                    <a:pt x="770928" y="3166542"/>
                  </a:moveTo>
                  <a:lnTo>
                    <a:pt x="830874" y="3166542"/>
                  </a:lnTo>
                  <a:lnTo>
                    <a:pt x="830874" y="3234136"/>
                  </a:lnTo>
                  <a:lnTo>
                    <a:pt x="770928" y="3234136"/>
                  </a:lnTo>
                  <a:close/>
                  <a:moveTo>
                    <a:pt x="618528" y="3166542"/>
                  </a:moveTo>
                  <a:lnTo>
                    <a:pt x="678474" y="3166542"/>
                  </a:lnTo>
                  <a:lnTo>
                    <a:pt x="678474" y="3234136"/>
                  </a:lnTo>
                  <a:lnTo>
                    <a:pt x="618528" y="3234136"/>
                  </a:lnTo>
                  <a:close/>
                  <a:moveTo>
                    <a:pt x="466128" y="3166542"/>
                  </a:moveTo>
                  <a:lnTo>
                    <a:pt x="526074" y="3166542"/>
                  </a:lnTo>
                  <a:lnTo>
                    <a:pt x="526074" y="3234136"/>
                  </a:lnTo>
                  <a:lnTo>
                    <a:pt x="466128" y="3234136"/>
                  </a:lnTo>
                  <a:close/>
                  <a:moveTo>
                    <a:pt x="313728" y="3166542"/>
                  </a:moveTo>
                  <a:lnTo>
                    <a:pt x="373674" y="3166542"/>
                  </a:lnTo>
                  <a:lnTo>
                    <a:pt x="373674" y="3234136"/>
                  </a:lnTo>
                  <a:lnTo>
                    <a:pt x="313728" y="3234136"/>
                  </a:lnTo>
                  <a:close/>
                  <a:moveTo>
                    <a:pt x="160721" y="3166542"/>
                  </a:moveTo>
                  <a:lnTo>
                    <a:pt x="220667" y="3166542"/>
                  </a:lnTo>
                  <a:lnTo>
                    <a:pt x="220667" y="3234136"/>
                  </a:lnTo>
                  <a:lnTo>
                    <a:pt x="160721" y="3234136"/>
                  </a:lnTo>
                  <a:close/>
                  <a:moveTo>
                    <a:pt x="2190804" y="3102966"/>
                  </a:moveTo>
                  <a:lnTo>
                    <a:pt x="2258398" y="3102966"/>
                  </a:lnTo>
                  <a:lnTo>
                    <a:pt x="2258398" y="3234136"/>
                  </a:lnTo>
                  <a:lnTo>
                    <a:pt x="2141823" y="3234136"/>
                  </a:lnTo>
                  <a:lnTo>
                    <a:pt x="2141823" y="3166542"/>
                  </a:lnTo>
                  <a:lnTo>
                    <a:pt x="2190804" y="3166542"/>
                  </a:lnTo>
                  <a:close/>
                  <a:moveTo>
                    <a:pt x="0" y="3102966"/>
                  </a:moveTo>
                  <a:lnTo>
                    <a:pt x="67275" y="3102966"/>
                  </a:lnTo>
                  <a:lnTo>
                    <a:pt x="67275" y="3234136"/>
                  </a:lnTo>
                  <a:lnTo>
                    <a:pt x="0" y="3234136"/>
                  </a:lnTo>
                  <a:close/>
                  <a:moveTo>
                    <a:pt x="2190804" y="2949638"/>
                  </a:moveTo>
                  <a:lnTo>
                    <a:pt x="2258398" y="2949638"/>
                  </a:lnTo>
                  <a:lnTo>
                    <a:pt x="2258398" y="3010512"/>
                  </a:lnTo>
                  <a:lnTo>
                    <a:pt x="2190804" y="3010512"/>
                  </a:lnTo>
                  <a:close/>
                  <a:moveTo>
                    <a:pt x="0" y="2949638"/>
                  </a:moveTo>
                  <a:lnTo>
                    <a:pt x="67275" y="2949638"/>
                  </a:lnTo>
                  <a:lnTo>
                    <a:pt x="67275" y="3010512"/>
                  </a:lnTo>
                  <a:lnTo>
                    <a:pt x="0" y="3010512"/>
                  </a:lnTo>
                  <a:close/>
                  <a:moveTo>
                    <a:pt x="2190804" y="2796310"/>
                  </a:moveTo>
                  <a:lnTo>
                    <a:pt x="2258398" y="2796310"/>
                  </a:lnTo>
                  <a:lnTo>
                    <a:pt x="2258398" y="2857184"/>
                  </a:lnTo>
                  <a:lnTo>
                    <a:pt x="2190804" y="2857184"/>
                  </a:lnTo>
                  <a:close/>
                  <a:moveTo>
                    <a:pt x="0" y="2796310"/>
                  </a:moveTo>
                  <a:lnTo>
                    <a:pt x="67275" y="2796310"/>
                  </a:lnTo>
                  <a:lnTo>
                    <a:pt x="67275" y="2857184"/>
                  </a:lnTo>
                  <a:lnTo>
                    <a:pt x="0" y="2857184"/>
                  </a:lnTo>
                  <a:close/>
                  <a:moveTo>
                    <a:pt x="2190804" y="2642982"/>
                  </a:moveTo>
                  <a:lnTo>
                    <a:pt x="2258398" y="2642982"/>
                  </a:lnTo>
                  <a:lnTo>
                    <a:pt x="2258398" y="2703856"/>
                  </a:lnTo>
                  <a:lnTo>
                    <a:pt x="2190804" y="2703856"/>
                  </a:lnTo>
                  <a:close/>
                  <a:moveTo>
                    <a:pt x="0" y="2642982"/>
                  </a:moveTo>
                  <a:lnTo>
                    <a:pt x="67275" y="2642982"/>
                  </a:lnTo>
                  <a:lnTo>
                    <a:pt x="67275" y="2703856"/>
                  </a:lnTo>
                  <a:lnTo>
                    <a:pt x="0" y="2703856"/>
                  </a:lnTo>
                  <a:close/>
                  <a:moveTo>
                    <a:pt x="2190804" y="2489654"/>
                  </a:moveTo>
                  <a:lnTo>
                    <a:pt x="2258398" y="2489654"/>
                  </a:lnTo>
                  <a:lnTo>
                    <a:pt x="2258398" y="2550528"/>
                  </a:lnTo>
                  <a:lnTo>
                    <a:pt x="2190804" y="2550528"/>
                  </a:lnTo>
                  <a:close/>
                  <a:moveTo>
                    <a:pt x="0" y="2489654"/>
                  </a:moveTo>
                  <a:lnTo>
                    <a:pt x="67275" y="2489654"/>
                  </a:lnTo>
                  <a:lnTo>
                    <a:pt x="67275" y="2550528"/>
                  </a:lnTo>
                  <a:lnTo>
                    <a:pt x="0" y="2550528"/>
                  </a:lnTo>
                  <a:close/>
                  <a:moveTo>
                    <a:pt x="2190804" y="2336326"/>
                  </a:moveTo>
                  <a:lnTo>
                    <a:pt x="2258398" y="2336326"/>
                  </a:lnTo>
                  <a:lnTo>
                    <a:pt x="2258398" y="2397200"/>
                  </a:lnTo>
                  <a:lnTo>
                    <a:pt x="2190804" y="2397200"/>
                  </a:lnTo>
                  <a:close/>
                  <a:moveTo>
                    <a:pt x="0" y="2336326"/>
                  </a:moveTo>
                  <a:lnTo>
                    <a:pt x="67275" y="2336326"/>
                  </a:lnTo>
                  <a:lnTo>
                    <a:pt x="67275" y="2397200"/>
                  </a:lnTo>
                  <a:lnTo>
                    <a:pt x="0" y="2397200"/>
                  </a:lnTo>
                  <a:close/>
                  <a:moveTo>
                    <a:pt x="2190804" y="2182998"/>
                  </a:moveTo>
                  <a:lnTo>
                    <a:pt x="2258398" y="2182998"/>
                  </a:lnTo>
                  <a:lnTo>
                    <a:pt x="2258398" y="2243872"/>
                  </a:lnTo>
                  <a:lnTo>
                    <a:pt x="2190804" y="2243872"/>
                  </a:lnTo>
                  <a:close/>
                  <a:moveTo>
                    <a:pt x="0" y="2182998"/>
                  </a:moveTo>
                  <a:lnTo>
                    <a:pt x="67275" y="2182998"/>
                  </a:lnTo>
                  <a:lnTo>
                    <a:pt x="67275" y="2243872"/>
                  </a:lnTo>
                  <a:lnTo>
                    <a:pt x="0" y="2243872"/>
                  </a:lnTo>
                  <a:close/>
                  <a:moveTo>
                    <a:pt x="2190804" y="2029670"/>
                  </a:moveTo>
                  <a:lnTo>
                    <a:pt x="2258398" y="2029670"/>
                  </a:lnTo>
                  <a:lnTo>
                    <a:pt x="2258398" y="2090544"/>
                  </a:lnTo>
                  <a:lnTo>
                    <a:pt x="2190804" y="2090544"/>
                  </a:lnTo>
                  <a:close/>
                  <a:moveTo>
                    <a:pt x="0" y="2029670"/>
                  </a:moveTo>
                  <a:lnTo>
                    <a:pt x="67275" y="2029670"/>
                  </a:lnTo>
                  <a:lnTo>
                    <a:pt x="67275" y="2090544"/>
                  </a:lnTo>
                  <a:lnTo>
                    <a:pt x="0" y="2090544"/>
                  </a:lnTo>
                  <a:close/>
                  <a:moveTo>
                    <a:pt x="2190804" y="1876342"/>
                  </a:moveTo>
                  <a:lnTo>
                    <a:pt x="2258398" y="1876342"/>
                  </a:lnTo>
                  <a:lnTo>
                    <a:pt x="2258398" y="1937216"/>
                  </a:lnTo>
                  <a:lnTo>
                    <a:pt x="2190804" y="1937216"/>
                  </a:lnTo>
                  <a:close/>
                  <a:moveTo>
                    <a:pt x="0" y="1876342"/>
                  </a:moveTo>
                  <a:lnTo>
                    <a:pt x="67275" y="1876342"/>
                  </a:lnTo>
                  <a:lnTo>
                    <a:pt x="67275" y="1937216"/>
                  </a:lnTo>
                  <a:lnTo>
                    <a:pt x="0" y="1937216"/>
                  </a:lnTo>
                  <a:close/>
                  <a:moveTo>
                    <a:pt x="2190804" y="1723014"/>
                  </a:moveTo>
                  <a:lnTo>
                    <a:pt x="2258398" y="1723014"/>
                  </a:lnTo>
                  <a:lnTo>
                    <a:pt x="2258398" y="1783888"/>
                  </a:lnTo>
                  <a:lnTo>
                    <a:pt x="2190804" y="1783888"/>
                  </a:lnTo>
                  <a:close/>
                  <a:moveTo>
                    <a:pt x="0" y="1723014"/>
                  </a:moveTo>
                  <a:lnTo>
                    <a:pt x="67275" y="1723014"/>
                  </a:lnTo>
                  <a:lnTo>
                    <a:pt x="67275" y="1783888"/>
                  </a:lnTo>
                  <a:lnTo>
                    <a:pt x="0" y="1783888"/>
                  </a:lnTo>
                  <a:close/>
                  <a:moveTo>
                    <a:pt x="2190804" y="1569686"/>
                  </a:moveTo>
                  <a:lnTo>
                    <a:pt x="2258398" y="1569686"/>
                  </a:lnTo>
                  <a:lnTo>
                    <a:pt x="2258398" y="1630560"/>
                  </a:lnTo>
                  <a:lnTo>
                    <a:pt x="2190804" y="1630560"/>
                  </a:lnTo>
                  <a:close/>
                  <a:moveTo>
                    <a:pt x="0" y="1569686"/>
                  </a:moveTo>
                  <a:lnTo>
                    <a:pt x="67275" y="1569686"/>
                  </a:lnTo>
                  <a:lnTo>
                    <a:pt x="67275" y="1630560"/>
                  </a:lnTo>
                  <a:lnTo>
                    <a:pt x="0" y="1630560"/>
                  </a:lnTo>
                  <a:close/>
                  <a:moveTo>
                    <a:pt x="2190804" y="1416358"/>
                  </a:moveTo>
                  <a:lnTo>
                    <a:pt x="2258398" y="1416358"/>
                  </a:lnTo>
                  <a:lnTo>
                    <a:pt x="2258398" y="1477232"/>
                  </a:lnTo>
                  <a:lnTo>
                    <a:pt x="2190804" y="1477232"/>
                  </a:lnTo>
                  <a:close/>
                  <a:moveTo>
                    <a:pt x="0" y="1416358"/>
                  </a:moveTo>
                  <a:lnTo>
                    <a:pt x="67275" y="1416358"/>
                  </a:lnTo>
                  <a:lnTo>
                    <a:pt x="67275" y="1477232"/>
                  </a:lnTo>
                  <a:lnTo>
                    <a:pt x="0" y="1477232"/>
                  </a:lnTo>
                  <a:close/>
                  <a:moveTo>
                    <a:pt x="2190804" y="1263030"/>
                  </a:moveTo>
                  <a:lnTo>
                    <a:pt x="2258398" y="1263030"/>
                  </a:lnTo>
                  <a:lnTo>
                    <a:pt x="2258398" y="1323904"/>
                  </a:lnTo>
                  <a:lnTo>
                    <a:pt x="2190804" y="1323904"/>
                  </a:lnTo>
                  <a:close/>
                  <a:moveTo>
                    <a:pt x="0" y="1263030"/>
                  </a:moveTo>
                  <a:lnTo>
                    <a:pt x="67275" y="1263030"/>
                  </a:lnTo>
                  <a:lnTo>
                    <a:pt x="67275" y="1323904"/>
                  </a:lnTo>
                  <a:lnTo>
                    <a:pt x="0" y="1323904"/>
                  </a:lnTo>
                  <a:close/>
                  <a:moveTo>
                    <a:pt x="2190804" y="1109702"/>
                  </a:moveTo>
                  <a:lnTo>
                    <a:pt x="2258398" y="1109702"/>
                  </a:lnTo>
                  <a:lnTo>
                    <a:pt x="2258398" y="1170576"/>
                  </a:lnTo>
                  <a:lnTo>
                    <a:pt x="2190804" y="1170576"/>
                  </a:lnTo>
                  <a:close/>
                  <a:moveTo>
                    <a:pt x="0" y="1109702"/>
                  </a:moveTo>
                  <a:lnTo>
                    <a:pt x="67275" y="1109702"/>
                  </a:lnTo>
                  <a:lnTo>
                    <a:pt x="67275" y="1170576"/>
                  </a:lnTo>
                  <a:lnTo>
                    <a:pt x="0" y="1170576"/>
                  </a:lnTo>
                  <a:close/>
                  <a:moveTo>
                    <a:pt x="2190804" y="956374"/>
                  </a:moveTo>
                  <a:lnTo>
                    <a:pt x="2258398" y="956374"/>
                  </a:lnTo>
                  <a:lnTo>
                    <a:pt x="2258398" y="1017248"/>
                  </a:lnTo>
                  <a:lnTo>
                    <a:pt x="2190804" y="1017248"/>
                  </a:lnTo>
                  <a:close/>
                  <a:moveTo>
                    <a:pt x="0" y="956374"/>
                  </a:moveTo>
                  <a:lnTo>
                    <a:pt x="67275" y="956374"/>
                  </a:lnTo>
                  <a:lnTo>
                    <a:pt x="67275" y="1017248"/>
                  </a:lnTo>
                  <a:lnTo>
                    <a:pt x="0" y="1017248"/>
                  </a:lnTo>
                  <a:close/>
                  <a:moveTo>
                    <a:pt x="2190804" y="803046"/>
                  </a:moveTo>
                  <a:lnTo>
                    <a:pt x="2258398" y="803046"/>
                  </a:lnTo>
                  <a:lnTo>
                    <a:pt x="2258398" y="863920"/>
                  </a:lnTo>
                  <a:lnTo>
                    <a:pt x="2190804" y="863920"/>
                  </a:lnTo>
                  <a:close/>
                  <a:moveTo>
                    <a:pt x="0" y="803046"/>
                  </a:moveTo>
                  <a:lnTo>
                    <a:pt x="67275" y="803046"/>
                  </a:lnTo>
                  <a:lnTo>
                    <a:pt x="67275" y="863920"/>
                  </a:lnTo>
                  <a:lnTo>
                    <a:pt x="0" y="863920"/>
                  </a:lnTo>
                  <a:close/>
                  <a:moveTo>
                    <a:pt x="2190804" y="649718"/>
                  </a:moveTo>
                  <a:lnTo>
                    <a:pt x="2258398" y="649718"/>
                  </a:lnTo>
                  <a:lnTo>
                    <a:pt x="2258398" y="710592"/>
                  </a:lnTo>
                  <a:lnTo>
                    <a:pt x="2190804" y="710592"/>
                  </a:lnTo>
                  <a:close/>
                  <a:moveTo>
                    <a:pt x="0" y="649718"/>
                  </a:moveTo>
                  <a:lnTo>
                    <a:pt x="67275" y="649718"/>
                  </a:lnTo>
                  <a:lnTo>
                    <a:pt x="67275" y="710592"/>
                  </a:lnTo>
                  <a:lnTo>
                    <a:pt x="0" y="710592"/>
                  </a:lnTo>
                  <a:close/>
                  <a:moveTo>
                    <a:pt x="2190804" y="496390"/>
                  </a:moveTo>
                  <a:lnTo>
                    <a:pt x="2258398" y="496390"/>
                  </a:lnTo>
                  <a:lnTo>
                    <a:pt x="2258398" y="557264"/>
                  </a:lnTo>
                  <a:lnTo>
                    <a:pt x="2190804" y="557264"/>
                  </a:lnTo>
                  <a:close/>
                  <a:moveTo>
                    <a:pt x="0" y="496390"/>
                  </a:moveTo>
                  <a:lnTo>
                    <a:pt x="67275" y="496390"/>
                  </a:lnTo>
                  <a:lnTo>
                    <a:pt x="67275" y="557264"/>
                  </a:lnTo>
                  <a:lnTo>
                    <a:pt x="0" y="557264"/>
                  </a:lnTo>
                  <a:close/>
                  <a:moveTo>
                    <a:pt x="2190804" y="343062"/>
                  </a:moveTo>
                  <a:lnTo>
                    <a:pt x="2258398" y="343062"/>
                  </a:lnTo>
                  <a:lnTo>
                    <a:pt x="2258398" y="403936"/>
                  </a:lnTo>
                  <a:lnTo>
                    <a:pt x="2190804" y="403936"/>
                  </a:lnTo>
                  <a:close/>
                  <a:moveTo>
                    <a:pt x="0" y="343062"/>
                  </a:moveTo>
                  <a:lnTo>
                    <a:pt x="67275" y="343062"/>
                  </a:lnTo>
                  <a:lnTo>
                    <a:pt x="67275" y="403936"/>
                  </a:lnTo>
                  <a:lnTo>
                    <a:pt x="0" y="403936"/>
                  </a:lnTo>
                  <a:close/>
                  <a:moveTo>
                    <a:pt x="2190804" y="189734"/>
                  </a:moveTo>
                  <a:lnTo>
                    <a:pt x="2258398" y="189734"/>
                  </a:lnTo>
                  <a:lnTo>
                    <a:pt x="2258398" y="250608"/>
                  </a:lnTo>
                  <a:lnTo>
                    <a:pt x="2190804" y="250608"/>
                  </a:lnTo>
                  <a:close/>
                  <a:moveTo>
                    <a:pt x="0" y="189734"/>
                  </a:moveTo>
                  <a:lnTo>
                    <a:pt x="67275" y="189734"/>
                  </a:lnTo>
                  <a:lnTo>
                    <a:pt x="67275" y="250608"/>
                  </a:lnTo>
                  <a:lnTo>
                    <a:pt x="0" y="250608"/>
                  </a:lnTo>
                  <a:close/>
                  <a:moveTo>
                    <a:pt x="2141823" y="0"/>
                  </a:moveTo>
                  <a:lnTo>
                    <a:pt x="2258398" y="0"/>
                  </a:lnTo>
                  <a:lnTo>
                    <a:pt x="2258398" y="97280"/>
                  </a:lnTo>
                  <a:lnTo>
                    <a:pt x="2190804" y="97280"/>
                  </a:lnTo>
                  <a:lnTo>
                    <a:pt x="2190804" y="67594"/>
                  </a:lnTo>
                  <a:lnTo>
                    <a:pt x="2141823" y="67594"/>
                  </a:lnTo>
                  <a:close/>
                  <a:moveTo>
                    <a:pt x="1989423" y="0"/>
                  </a:moveTo>
                  <a:lnTo>
                    <a:pt x="2049369" y="0"/>
                  </a:lnTo>
                  <a:lnTo>
                    <a:pt x="2049369" y="67594"/>
                  </a:lnTo>
                  <a:lnTo>
                    <a:pt x="1989423" y="67594"/>
                  </a:lnTo>
                  <a:close/>
                  <a:moveTo>
                    <a:pt x="1837023" y="0"/>
                  </a:moveTo>
                  <a:lnTo>
                    <a:pt x="1896969" y="0"/>
                  </a:lnTo>
                  <a:lnTo>
                    <a:pt x="1896969" y="67594"/>
                  </a:lnTo>
                  <a:lnTo>
                    <a:pt x="1837023" y="67594"/>
                  </a:lnTo>
                  <a:close/>
                  <a:moveTo>
                    <a:pt x="1684623" y="0"/>
                  </a:moveTo>
                  <a:lnTo>
                    <a:pt x="1744569" y="0"/>
                  </a:lnTo>
                  <a:lnTo>
                    <a:pt x="1744569" y="67594"/>
                  </a:lnTo>
                  <a:lnTo>
                    <a:pt x="1684623" y="67594"/>
                  </a:lnTo>
                  <a:close/>
                  <a:moveTo>
                    <a:pt x="1532364" y="0"/>
                  </a:moveTo>
                  <a:lnTo>
                    <a:pt x="1592169" y="0"/>
                  </a:lnTo>
                  <a:lnTo>
                    <a:pt x="1592169" y="67594"/>
                  </a:lnTo>
                  <a:lnTo>
                    <a:pt x="1532364" y="67594"/>
                  </a:lnTo>
                  <a:close/>
                  <a:moveTo>
                    <a:pt x="1380105" y="0"/>
                  </a:moveTo>
                  <a:lnTo>
                    <a:pt x="1439910" y="0"/>
                  </a:lnTo>
                  <a:lnTo>
                    <a:pt x="1439910" y="67594"/>
                  </a:lnTo>
                  <a:lnTo>
                    <a:pt x="1380105" y="67594"/>
                  </a:lnTo>
                  <a:close/>
                  <a:moveTo>
                    <a:pt x="1227846" y="0"/>
                  </a:moveTo>
                  <a:lnTo>
                    <a:pt x="1287651" y="0"/>
                  </a:lnTo>
                  <a:lnTo>
                    <a:pt x="1287651" y="67594"/>
                  </a:lnTo>
                  <a:lnTo>
                    <a:pt x="1227846" y="67594"/>
                  </a:lnTo>
                  <a:close/>
                  <a:moveTo>
                    <a:pt x="1075587" y="0"/>
                  </a:moveTo>
                  <a:lnTo>
                    <a:pt x="1135392" y="0"/>
                  </a:lnTo>
                  <a:lnTo>
                    <a:pt x="1135392" y="67594"/>
                  </a:lnTo>
                  <a:lnTo>
                    <a:pt x="1075587" y="67594"/>
                  </a:lnTo>
                  <a:close/>
                  <a:moveTo>
                    <a:pt x="923328" y="0"/>
                  </a:moveTo>
                  <a:lnTo>
                    <a:pt x="983133" y="0"/>
                  </a:lnTo>
                  <a:lnTo>
                    <a:pt x="983133" y="67594"/>
                  </a:lnTo>
                  <a:lnTo>
                    <a:pt x="923328" y="67594"/>
                  </a:lnTo>
                  <a:close/>
                  <a:moveTo>
                    <a:pt x="770928" y="0"/>
                  </a:moveTo>
                  <a:lnTo>
                    <a:pt x="830874" y="0"/>
                  </a:lnTo>
                  <a:lnTo>
                    <a:pt x="830874" y="67594"/>
                  </a:lnTo>
                  <a:lnTo>
                    <a:pt x="770928" y="67594"/>
                  </a:lnTo>
                  <a:close/>
                  <a:moveTo>
                    <a:pt x="618528" y="0"/>
                  </a:moveTo>
                  <a:lnTo>
                    <a:pt x="678474" y="0"/>
                  </a:lnTo>
                  <a:lnTo>
                    <a:pt x="678474" y="67594"/>
                  </a:lnTo>
                  <a:lnTo>
                    <a:pt x="618528" y="67594"/>
                  </a:lnTo>
                  <a:close/>
                  <a:moveTo>
                    <a:pt x="466128" y="0"/>
                  </a:moveTo>
                  <a:lnTo>
                    <a:pt x="526074" y="0"/>
                  </a:lnTo>
                  <a:lnTo>
                    <a:pt x="526074" y="67594"/>
                  </a:lnTo>
                  <a:lnTo>
                    <a:pt x="466128" y="67594"/>
                  </a:lnTo>
                  <a:close/>
                  <a:moveTo>
                    <a:pt x="313728" y="0"/>
                  </a:moveTo>
                  <a:lnTo>
                    <a:pt x="373674" y="0"/>
                  </a:lnTo>
                  <a:lnTo>
                    <a:pt x="373674" y="67594"/>
                  </a:lnTo>
                  <a:lnTo>
                    <a:pt x="313728" y="67594"/>
                  </a:lnTo>
                  <a:close/>
                  <a:moveTo>
                    <a:pt x="160721" y="0"/>
                  </a:moveTo>
                  <a:lnTo>
                    <a:pt x="220667" y="0"/>
                  </a:lnTo>
                  <a:lnTo>
                    <a:pt x="220667" y="67594"/>
                  </a:lnTo>
                  <a:lnTo>
                    <a:pt x="160721" y="67594"/>
                  </a:lnTo>
                  <a:close/>
                  <a:moveTo>
                    <a:pt x="0" y="0"/>
                  </a:moveTo>
                  <a:lnTo>
                    <a:pt x="67275" y="0"/>
                  </a:lnTo>
                  <a:lnTo>
                    <a:pt x="67275" y="97280"/>
                  </a:lnTo>
                  <a:lnTo>
                    <a:pt x="0" y="97280"/>
                  </a:lnTo>
                  <a:close/>
                </a:path>
              </a:pathLst>
            </a:custGeom>
            <a:solidFill>
              <a:schemeClr val="tx1"/>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solidFill>
                  <a:schemeClr val="tx1"/>
                </a:solidFill>
              </a:endParaRPr>
            </a:p>
          </p:txBody>
        </p:sp>
        <p:grpSp>
          <p:nvGrpSpPr>
            <p:cNvPr id="22" name="Group 21">
              <a:extLst>
                <a:ext uri="{FF2B5EF4-FFF2-40B4-BE49-F238E27FC236}">
                  <a16:creationId xmlns:a16="http://schemas.microsoft.com/office/drawing/2014/main" id="{8DD8191B-0EEF-41BB-BB7B-6D94E7E489CD}"/>
                </a:ext>
              </a:extLst>
            </p:cNvPr>
            <p:cNvGrpSpPr/>
            <p:nvPr/>
          </p:nvGrpSpPr>
          <p:grpSpPr>
            <a:xfrm>
              <a:off x="802472" y="1618106"/>
              <a:ext cx="2657008" cy="126874"/>
              <a:chOff x="863433" y="1618106"/>
              <a:chExt cx="2491024" cy="126874"/>
            </a:xfrm>
          </p:grpSpPr>
          <p:cxnSp>
            <p:nvCxnSpPr>
              <p:cNvPr id="47" name="Straight Connector 46">
                <a:extLst>
                  <a:ext uri="{FF2B5EF4-FFF2-40B4-BE49-F238E27FC236}">
                    <a16:creationId xmlns:a16="http://schemas.microsoft.com/office/drawing/2014/main" id="{40972B66-B537-46DA-9D11-4B98C0DCC345}"/>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EA7ED45-85E9-41E0-AFCA-CA84AF1C3DF7}"/>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80DA650-AAEE-4E20-89F6-7131B7B46B03}"/>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FB65B26-28B1-490C-B6C3-32FFDFBB5EB5}"/>
                </a:ext>
              </a:extLst>
            </p:cNvPr>
            <p:cNvGrpSpPr/>
            <p:nvPr/>
          </p:nvGrpSpPr>
          <p:grpSpPr>
            <a:xfrm rot="16200000">
              <a:off x="-54490" y="2413277"/>
              <a:ext cx="1350646" cy="142333"/>
              <a:chOff x="863433" y="1618106"/>
              <a:chExt cx="2491024" cy="126874"/>
            </a:xfrm>
          </p:grpSpPr>
          <p:cxnSp>
            <p:nvCxnSpPr>
              <p:cNvPr id="44" name="Straight Connector 43">
                <a:extLst>
                  <a:ext uri="{FF2B5EF4-FFF2-40B4-BE49-F238E27FC236}">
                    <a16:creationId xmlns:a16="http://schemas.microsoft.com/office/drawing/2014/main" id="{13E75A03-6871-4AB4-9F3D-3650A32D276C}"/>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9B9902-E314-4542-8430-5878ABB9F3D3}"/>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C2BB124-DF9D-4E53-B896-78B8EF197779}"/>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BB29D8E-32ED-4B05-9269-B88364E2E775}"/>
                </a:ext>
              </a:extLst>
            </p:cNvPr>
            <p:cNvGrpSpPr/>
            <p:nvPr/>
          </p:nvGrpSpPr>
          <p:grpSpPr>
            <a:xfrm rot="16200000">
              <a:off x="3991090" y="3436563"/>
              <a:ext cx="366860" cy="83028"/>
              <a:chOff x="863433" y="1618106"/>
              <a:chExt cx="2491024" cy="126874"/>
            </a:xfrm>
          </p:grpSpPr>
          <p:cxnSp>
            <p:nvCxnSpPr>
              <p:cNvPr id="41" name="Straight Connector 40">
                <a:extLst>
                  <a:ext uri="{FF2B5EF4-FFF2-40B4-BE49-F238E27FC236}">
                    <a16:creationId xmlns:a16="http://schemas.microsoft.com/office/drawing/2014/main" id="{CAF54942-B80A-4BD7-917D-6421ABC21FDD}"/>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7D5D177-CE37-4173-9746-8A86F1E7A342}"/>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FCF9A6-28F5-42FC-BC92-E711CE2BEFF8}"/>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8FD7656-CB4A-4F0D-B9A2-60037A62CF2A}"/>
                </a:ext>
              </a:extLst>
            </p:cNvPr>
            <p:cNvGrpSpPr/>
            <p:nvPr/>
          </p:nvGrpSpPr>
          <p:grpSpPr>
            <a:xfrm rot="10800000">
              <a:off x="3604774" y="3798788"/>
              <a:ext cx="366860" cy="83028"/>
              <a:chOff x="863433" y="1618106"/>
              <a:chExt cx="2491024" cy="126874"/>
            </a:xfrm>
          </p:grpSpPr>
          <p:cxnSp>
            <p:nvCxnSpPr>
              <p:cNvPr id="38" name="Straight Connector 37">
                <a:extLst>
                  <a:ext uri="{FF2B5EF4-FFF2-40B4-BE49-F238E27FC236}">
                    <a16:creationId xmlns:a16="http://schemas.microsoft.com/office/drawing/2014/main" id="{0839690B-46B7-4832-AF6F-4A101B5F9BED}"/>
                  </a:ext>
                </a:extLst>
              </p:cNvPr>
              <p:cNvCxnSpPr>
                <a:cxnSpLocks/>
              </p:cNvCxnSpPr>
              <p:nvPr/>
            </p:nvCxnSpPr>
            <p:spPr>
              <a:xfrm flipH="1" flipV="1">
                <a:off x="863433" y="1684021"/>
                <a:ext cx="2491024" cy="952"/>
              </a:xfrm>
              <a:prstGeom prst="line">
                <a:avLst/>
              </a:prstGeom>
              <a:ln w="1905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FBE7F55-4502-4FA0-8D6B-77E1D1130AD4}"/>
                  </a:ext>
                </a:extLst>
              </p:cNvPr>
              <p:cNvCxnSpPr>
                <a:cxnSpLocks/>
              </p:cNvCxnSpPr>
              <p:nvPr/>
            </p:nvCxnSpPr>
            <p:spPr>
              <a:xfrm>
                <a:off x="863433"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55EA13B-F819-4309-8788-426FF8308716}"/>
                  </a:ext>
                </a:extLst>
              </p:cNvPr>
              <p:cNvCxnSpPr>
                <a:cxnSpLocks/>
              </p:cNvCxnSpPr>
              <p:nvPr/>
            </p:nvCxnSpPr>
            <p:spPr>
              <a:xfrm>
                <a:off x="3354456" y="1618106"/>
                <a:ext cx="0" cy="1268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Oval 25">
              <a:extLst>
                <a:ext uri="{FF2B5EF4-FFF2-40B4-BE49-F238E27FC236}">
                  <a16:creationId xmlns:a16="http://schemas.microsoft.com/office/drawing/2014/main" id="{AC93E124-7EFC-442E-875E-411384D51FB8}"/>
                </a:ext>
              </a:extLst>
            </p:cNvPr>
            <p:cNvSpPr/>
            <p:nvPr/>
          </p:nvSpPr>
          <p:spPr>
            <a:xfrm>
              <a:off x="4103478" y="3755506"/>
              <a:ext cx="146176" cy="146176"/>
            </a:xfrm>
            <a:prstGeom prst="ellipse">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437E7B65-889E-4203-A02E-21D6C117B83C}"/>
                </a:ext>
              </a:extLst>
            </p:cNvPr>
            <p:cNvSpPr txBox="1"/>
            <p:nvPr/>
          </p:nvSpPr>
          <p:spPr>
            <a:xfrm>
              <a:off x="1912942" y="1197927"/>
              <a:ext cx="1449558" cy="461665"/>
            </a:xfrm>
            <a:prstGeom prst="rect">
              <a:avLst/>
            </a:prstGeom>
            <a:noFill/>
          </p:spPr>
          <p:txBody>
            <a:bodyPr wrap="square" rtlCol="0">
              <a:spAutoFit/>
            </a:bodyPr>
            <a:lstStyle/>
            <a:p>
              <a:r>
                <a:rPr lang="en-US" sz="2400"/>
                <a:t>c</a:t>
              </a:r>
              <a:r>
                <a:rPr lang="en-US" sz="2400" baseline="-25000"/>
                <a:t>x</a:t>
              </a:r>
              <a:endParaRPr lang="en-US" sz="2000" baseline="-25000"/>
            </a:p>
          </p:txBody>
        </p:sp>
        <p:sp>
          <p:nvSpPr>
            <p:cNvPr id="28" name="TextBox 27">
              <a:extLst>
                <a:ext uri="{FF2B5EF4-FFF2-40B4-BE49-F238E27FC236}">
                  <a16:creationId xmlns:a16="http://schemas.microsoft.com/office/drawing/2014/main" id="{EBDF4042-C485-4485-8673-EDC1A07BE6B2}"/>
                </a:ext>
              </a:extLst>
            </p:cNvPr>
            <p:cNvSpPr txBox="1"/>
            <p:nvPr/>
          </p:nvSpPr>
          <p:spPr>
            <a:xfrm>
              <a:off x="210799" y="2228804"/>
              <a:ext cx="1449558" cy="461665"/>
            </a:xfrm>
            <a:prstGeom prst="rect">
              <a:avLst/>
            </a:prstGeom>
            <a:noFill/>
          </p:spPr>
          <p:txBody>
            <a:bodyPr wrap="square" rtlCol="0">
              <a:spAutoFit/>
            </a:bodyPr>
            <a:lstStyle/>
            <a:p>
              <a:r>
                <a:rPr lang="en-US" sz="2400"/>
                <a:t>c</a:t>
              </a:r>
              <a:r>
                <a:rPr lang="en-US" sz="2400" baseline="-25000"/>
                <a:t>y</a:t>
              </a:r>
              <a:endParaRPr lang="en-US" sz="2000" baseline="-25000"/>
            </a:p>
          </p:txBody>
        </p:sp>
        <p:sp>
          <p:nvSpPr>
            <p:cNvPr id="29" name="TextBox 28">
              <a:extLst>
                <a:ext uri="{FF2B5EF4-FFF2-40B4-BE49-F238E27FC236}">
                  <a16:creationId xmlns:a16="http://schemas.microsoft.com/office/drawing/2014/main" id="{53468568-6B66-463D-B336-D8BE65C04AE1}"/>
                </a:ext>
              </a:extLst>
            </p:cNvPr>
            <p:cNvSpPr txBox="1"/>
            <p:nvPr/>
          </p:nvSpPr>
          <p:spPr>
            <a:xfrm>
              <a:off x="3964266" y="1909340"/>
              <a:ext cx="1449558" cy="461665"/>
            </a:xfrm>
            <a:prstGeom prst="rect">
              <a:avLst/>
            </a:prstGeom>
            <a:noFill/>
          </p:spPr>
          <p:txBody>
            <a:bodyPr wrap="square" rtlCol="0">
              <a:spAutoFit/>
            </a:bodyPr>
            <a:lstStyle/>
            <a:p>
              <a:r>
                <a:rPr lang="en-US" sz="2400"/>
                <a:t>p</a:t>
              </a:r>
              <a:r>
                <a:rPr lang="en-US" sz="2400" baseline="-25000"/>
                <a:t>w</a:t>
              </a:r>
              <a:endParaRPr lang="en-US" sz="2000" baseline="-25000"/>
            </a:p>
          </p:txBody>
        </p:sp>
        <p:sp>
          <p:nvSpPr>
            <p:cNvPr id="30" name="TextBox 29">
              <a:extLst>
                <a:ext uri="{FF2B5EF4-FFF2-40B4-BE49-F238E27FC236}">
                  <a16:creationId xmlns:a16="http://schemas.microsoft.com/office/drawing/2014/main" id="{111AEBC8-C6E6-49D7-A6BB-504C64A89930}"/>
                </a:ext>
              </a:extLst>
            </p:cNvPr>
            <p:cNvSpPr txBox="1"/>
            <p:nvPr/>
          </p:nvSpPr>
          <p:spPr>
            <a:xfrm>
              <a:off x="2612032" y="3661502"/>
              <a:ext cx="1449558" cy="461665"/>
            </a:xfrm>
            <a:prstGeom prst="rect">
              <a:avLst/>
            </a:prstGeom>
            <a:noFill/>
          </p:spPr>
          <p:txBody>
            <a:bodyPr wrap="square" rtlCol="0">
              <a:spAutoFit/>
            </a:bodyPr>
            <a:lstStyle/>
            <a:p>
              <a:r>
                <a:rPr lang="en-US" sz="2400"/>
                <a:t>p</a:t>
              </a:r>
              <a:r>
                <a:rPr lang="en-US" sz="2400" baseline="-25000"/>
                <a:t>h</a:t>
              </a:r>
              <a:endParaRPr lang="en-US" sz="2000" baseline="-25000"/>
            </a:p>
          </p:txBody>
        </p:sp>
        <p:sp>
          <p:nvSpPr>
            <p:cNvPr id="31" name="TextBox 30">
              <a:extLst>
                <a:ext uri="{FF2B5EF4-FFF2-40B4-BE49-F238E27FC236}">
                  <a16:creationId xmlns:a16="http://schemas.microsoft.com/office/drawing/2014/main" id="{48D045B9-DB32-48F9-B723-2BEA23420296}"/>
                </a:ext>
              </a:extLst>
            </p:cNvPr>
            <p:cNvSpPr txBox="1"/>
            <p:nvPr/>
          </p:nvSpPr>
          <p:spPr>
            <a:xfrm>
              <a:off x="4003822" y="2632503"/>
              <a:ext cx="1449558" cy="297517"/>
            </a:xfrm>
            <a:prstGeom prst="rect">
              <a:avLst/>
            </a:prstGeom>
            <a:noFill/>
          </p:spPr>
          <p:txBody>
            <a:bodyPr wrap="square" rtlCol="0">
              <a:spAutoFit/>
            </a:bodyPr>
            <a:lstStyle/>
            <a:p>
              <a:endParaRPr lang="en-US" sz="2000" baseline="-25000"/>
            </a:p>
          </p:txBody>
        </p:sp>
        <p:sp>
          <p:nvSpPr>
            <p:cNvPr id="32" name="TextBox 31">
              <a:extLst>
                <a:ext uri="{FF2B5EF4-FFF2-40B4-BE49-F238E27FC236}">
                  <a16:creationId xmlns:a16="http://schemas.microsoft.com/office/drawing/2014/main" id="{AC651634-30B9-466E-B301-89EFADBEEF6B}"/>
                </a:ext>
              </a:extLst>
            </p:cNvPr>
            <p:cNvSpPr txBox="1"/>
            <p:nvPr/>
          </p:nvSpPr>
          <p:spPr>
            <a:xfrm>
              <a:off x="4026058" y="2697584"/>
              <a:ext cx="832954" cy="377675"/>
            </a:xfrm>
            <a:prstGeom prst="rect">
              <a:avLst/>
            </a:prstGeom>
            <a:noFill/>
          </p:spPr>
          <p:txBody>
            <a:bodyPr wrap="square" rtlCol="0">
              <a:spAutoFit/>
            </a:bodyPr>
            <a:lstStyle/>
            <a:p>
              <a:r>
                <a:rPr lang="en-US">
                  <a:solidFill>
                    <a:srgbClr val="0070C0"/>
                  </a:solidFill>
                </a:rPr>
                <a:t>b</a:t>
              </a:r>
              <a:r>
                <a:rPr lang="en-US" baseline="-25000">
                  <a:solidFill>
                    <a:srgbClr val="0070C0"/>
                  </a:solidFill>
                </a:rPr>
                <a:t>h</a:t>
              </a:r>
            </a:p>
          </p:txBody>
        </p:sp>
        <p:sp>
          <p:nvSpPr>
            <p:cNvPr id="33" name="TextBox 32">
              <a:extLst>
                <a:ext uri="{FF2B5EF4-FFF2-40B4-BE49-F238E27FC236}">
                  <a16:creationId xmlns:a16="http://schemas.microsoft.com/office/drawing/2014/main" id="{A0B3F795-35B1-40C8-BDCC-A572BBAA7715}"/>
                </a:ext>
              </a:extLst>
            </p:cNvPr>
            <p:cNvSpPr txBox="1"/>
            <p:nvPr/>
          </p:nvSpPr>
          <p:spPr>
            <a:xfrm>
              <a:off x="3168733" y="3605845"/>
              <a:ext cx="832954" cy="377675"/>
            </a:xfrm>
            <a:prstGeom prst="rect">
              <a:avLst/>
            </a:prstGeom>
            <a:noFill/>
          </p:spPr>
          <p:txBody>
            <a:bodyPr wrap="square" rtlCol="0">
              <a:spAutoFit/>
            </a:bodyPr>
            <a:lstStyle/>
            <a:p>
              <a:r>
                <a:rPr lang="en-US">
                  <a:solidFill>
                    <a:srgbClr val="0070C0"/>
                  </a:solidFill>
                </a:rPr>
                <a:t>b</a:t>
              </a:r>
              <a:r>
                <a:rPr lang="en-US" baseline="-25000">
                  <a:solidFill>
                    <a:srgbClr val="0070C0"/>
                  </a:solidFill>
                </a:rPr>
                <a:t>w</a:t>
              </a:r>
            </a:p>
          </p:txBody>
        </p:sp>
        <p:sp>
          <p:nvSpPr>
            <p:cNvPr id="34" name="TextBox 33">
              <a:extLst>
                <a:ext uri="{FF2B5EF4-FFF2-40B4-BE49-F238E27FC236}">
                  <a16:creationId xmlns:a16="http://schemas.microsoft.com/office/drawing/2014/main" id="{6DC8DA9C-8D69-46A4-8C15-6568819C8352}"/>
                </a:ext>
              </a:extLst>
            </p:cNvPr>
            <p:cNvSpPr txBox="1"/>
            <p:nvPr/>
          </p:nvSpPr>
          <p:spPr>
            <a:xfrm>
              <a:off x="4157962" y="3264501"/>
              <a:ext cx="1559259" cy="338554"/>
            </a:xfrm>
            <a:prstGeom prst="rect">
              <a:avLst/>
            </a:prstGeom>
            <a:noFill/>
          </p:spPr>
          <p:txBody>
            <a:bodyPr wrap="square" rtlCol="0">
              <a:spAutoFit/>
            </a:bodyPr>
            <a:lstStyle/>
            <a:p>
              <a:r>
                <a:rPr lang="el-GR" sz="1600"/>
                <a:t>σ</a:t>
              </a:r>
              <a:r>
                <a:rPr lang="en-US" sz="1600"/>
                <a:t>(t</a:t>
              </a:r>
              <a:r>
                <a:rPr lang="en-US" sz="1600" baseline="-25000"/>
                <a:t>y</a:t>
              </a:r>
              <a:r>
                <a:rPr lang="en-US" sz="1600"/>
                <a:t>)</a:t>
              </a:r>
            </a:p>
          </p:txBody>
        </p:sp>
        <p:sp>
          <p:nvSpPr>
            <p:cNvPr id="35" name="TextBox 34">
              <a:extLst>
                <a:ext uri="{FF2B5EF4-FFF2-40B4-BE49-F238E27FC236}">
                  <a16:creationId xmlns:a16="http://schemas.microsoft.com/office/drawing/2014/main" id="{3203D194-1974-410B-B6E7-9AD488893521}"/>
                </a:ext>
              </a:extLst>
            </p:cNvPr>
            <p:cNvSpPr txBox="1"/>
            <p:nvPr/>
          </p:nvSpPr>
          <p:spPr>
            <a:xfrm>
              <a:off x="3528069" y="3815343"/>
              <a:ext cx="1559259" cy="338554"/>
            </a:xfrm>
            <a:prstGeom prst="rect">
              <a:avLst/>
            </a:prstGeom>
            <a:noFill/>
          </p:spPr>
          <p:txBody>
            <a:bodyPr wrap="square" rtlCol="0">
              <a:spAutoFit/>
            </a:bodyPr>
            <a:lstStyle/>
            <a:p>
              <a:r>
                <a:rPr lang="el-GR" sz="1600"/>
                <a:t>σ</a:t>
              </a:r>
              <a:r>
                <a:rPr lang="en-US" sz="1600"/>
                <a:t>(t</a:t>
              </a:r>
              <a:r>
                <a:rPr lang="en-US" sz="1600" baseline="-25000"/>
                <a:t>x</a:t>
              </a:r>
              <a:r>
                <a:rPr lang="en-US" sz="1600"/>
                <a:t>)</a:t>
              </a:r>
            </a:p>
          </p:txBody>
        </p:sp>
        <p:sp>
          <p:nvSpPr>
            <p:cNvPr id="36" name="TextBox 35">
              <a:extLst>
                <a:ext uri="{FF2B5EF4-FFF2-40B4-BE49-F238E27FC236}">
                  <a16:creationId xmlns:a16="http://schemas.microsoft.com/office/drawing/2014/main" id="{2C1CD44A-ACF0-4DFE-BADD-A101230C276F}"/>
                </a:ext>
              </a:extLst>
            </p:cNvPr>
            <p:cNvSpPr txBox="1"/>
            <p:nvPr/>
          </p:nvSpPr>
          <p:spPr>
            <a:xfrm>
              <a:off x="4154566" y="3264566"/>
              <a:ext cx="1559259" cy="338554"/>
            </a:xfrm>
            <a:prstGeom prst="rect">
              <a:avLst/>
            </a:prstGeom>
            <a:noFill/>
          </p:spPr>
          <p:txBody>
            <a:bodyPr wrap="square" rtlCol="0">
              <a:spAutoFit/>
            </a:bodyPr>
            <a:lstStyle/>
            <a:p>
              <a:r>
                <a:rPr lang="el-GR" sz="1600"/>
                <a:t>σ</a:t>
              </a:r>
              <a:r>
                <a:rPr lang="en-US" sz="1600"/>
                <a:t>(t</a:t>
              </a:r>
              <a:r>
                <a:rPr lang="en-US" sz="1600" baseline="-25000"/>
                <a:t>y</a:t>
              </a:r>
              <a:r>
                <a:rPr lang="en-US" sz="1600"/>
                <a:t>)</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AAFEF6B-EB5E-4974-9F8F-CB1D5247F2C9}"/>
                    </a:ext>
                  </a:extLst>
                </p:cNvPr>
                <p:cNvSpPr txBox="1"/>
                <p:nvPr/>
              </p:nvSpPr>
              <p:spPr>
                <a:xfrm>
                  <a:off x="1015568" y="4463598"/>
                  <a:ext cx="1559259" cy="1631216"/>
                </a:xfrm>
                <a:prstGeom prst="rect">
                  <a:avLst/>
                </a:prstGeom>
                <a:solidFill>
                  <a:srgbClr val="F3F3F3"/>
                </a:solidFill>
              </p:spPr>
              <p:txBody>
                <a:bodyPr wrap="square" rtlCol="0">
                  <a:spAutoFit/>
                </a:bodyPr>
                <a:lstStyle/>
                <a:p>
                  <a:r>
                    <a:rPr lang="en-US" sz="2000">
                      <a:solidFill>
                        <a:srgbClr val="0070C0"/>
                      </a:solidFill>
                    </a:rPr>
                    <a:t>b</a:t>
                  </a:r>
                  <a:r>
                    <a:rPr lang="en-US" sz="2000" baseline="-25000">
                      <a:solidFill>
                        <a:srgbClr val="0070C0"/>
                      </a:solidFill>
                    </a:rPr>
                    <a:t>x</a:t>
                  </a:r>
                  <a:r>
                    <a:rPr lang="en-US" sz="2000"/>
                    <a:t> = </a:t>
                  </a:r>
                  <a:r>
                    <a:rPr lang="el-GR" sz="2000"/>
                    <a:t>σ</a:t>
                  </a:r>
                  <a:r>
                    <a:rPr lang="en-US" sz="2000"/>
                    <a:t>(t</a:t>
                  </a:r>
                  <a:r>
                    <a:rPr lang="en-US" sz="2000" baseline="-25000"/>
                    <a:t>x</a:t>
                  </a:r>
                  <a:r>
                    <a:rPr lang="en-US" sz="2000"/>
                    <a:t>) + c</a:t>
                  </a:r>
                  <a:r>
                    <a:rPr lang="en-US" sz="2000" baseline="-25000"/>
                    <a:t>x</a:t>
                  </a:r>
                </a:p>
                <a:p>
                  <a:r>
                    <a:rPr lang="en-US" sz="2000">
                      <a:solidFill>
                        <a:srgbClr val="0070C0"/>
                      </a:solidFill>
                    </a:rPr>
                    <a:t>b</a:t>
                  </a:r>
                  <a:r>
                    <a:rPr lang="en-US" sz="2000" baseline="-25000">
                      <a:solidFill>
                        <a:srgbClr val="0070C0"/>
                      </a:solidFill>
                    </a:rPr>
                    <a:t>y</a:t>
                  </a:r>
                  <a:r>
                    <a:rPr lang="en-US" sz="2000"/>
                    <a:t> = </a:t>
                  </a:r>
                  <a:r>
                    <a:rPr lang="el-GR" sz="2000"/>
                    <a:t>σ</a:t>
                  </a:r>
                  <a:r>
                    <a:rPr lang="en-US" sz="2000"/>
                    <a:t>(t</a:t>
                  </a:r>
                  <a:r>
                    <a:rPr lang="en-US" sz="2000" baseline="-25000"/>
                    <a:t>y</a:t>
                  </a:r>
                  <a:r>
                    <a:rPr lang="en-US" sz="2000"/>
                    <a:t>) + c</a:t>
                  </a:r>
                  <a:r>
                    <a:rPr lang="en-US" sz="2000" baseline="-25000"/>
                    <a:t>y</a:t>
                  </a:r>
                </a:p>
                <a:p>
                  <a:r>
                    <a:rPr lang="en-US" sz="2000">
                      <a:solidFill>
                        <a:srgbClr val="0070C0"/>
                      </a:solidFill>
                    </a:rPr>
                    <a:t>b</a:t>
                  </a:r>
                  <a:r>
                    <a:rPr lang="en-US" sz="2000" baseline="-25000">
                      <a:solidFill>
                        <a:srgbClr val="0070C0"/>
                      </a:solidFill>
                    </a:rPr>
                    <a:t>w</a:t>
                  </a:r>
                  <a:r>
                    <a:rPr lang="en-US" sz="2000"/>
                    <a:t>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𝑝</m:t>
                          </m:r>
                          <m:r>
                            <a:rPr lang="en-US" sz="2000" b="0" i="1" baseline="-25000" smtClean="0">
                              <a:latin typeface="Cambria Math" panose="02040503050406030204" pitchFamily="18" charset="0"/>
                            </a:rPr>
                            <m:t>𝑤</m:t>
                          </m:r>
                          <m:r>
                            <a:rPr lang="en-US" sz="2000" b="0" i="1" smtClean="0">
                              <a:latin typeface="Cambria Math" panose="02040503050406030204" pitchFamily="18" charset="0"/>
                            </a:rPr>
                            <m:t>𝑒</m:t>
                          </m:r>
                        </m:e>
                        <m:sup>
                          <m:r>
                            <a:rPr lang="en-US" sz="2000" b="0" i="1" smtClean="0">
                              <a:latin typeface="Cambria Math" panose="02040503050406030204" pitchFamily="18" charset="0"/>
                            </a:rPr>
                            <m:t>𝑡</m:t>
                          </m:r>
                          <m:r>
                            <a:rPr lang="en-US" sz="2000" b="0" i="1" baseline="-25000" smtClean="0">
                              <a:latin typeface="Cambria Math" panose="02040503050406030204" pitchFamily="18" charset="0"/>
                            </a:rPr>
                            <m:t>𝑤</m:t>
                          </m:r>
                        </m:sup>
                      </m:sSup>
                    </m:oMath>
                  </a14:m>
                  <a:endParaRPr lang="en-US" sz="2000"/>
                </a:p>
                <a:p>
                  <a:r>
                    <a:rPr lang="en-US" sz="2000">
                      <a:solidFill>
                        <a:srgbClr val="0070C0"/>
                      </a:solidFill>
                    </a:rPr>
                    <a:t>b</a:t>
                  </a:r>
                  <a:r>
                    <a:rPr lang="en-US" sz="2000" baseline="-25000">
                      <a:solidFill>
                        <a:srgbClr val="0070C0"/>
                      </a:solidFill>
                    </a:rPr>
                    <a:t>h</a:t>
                  </a:r>
                  <a:r>
                    <a:rPr lang="en-US" sz="2000"/>
                    <a:t> =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𝑝</m:t>
                          </m:r>
                          <m:r>
                            <a:rPr lang="en-US" sz="2000" b="0" i="1" baseline="-25000" smtClean="0">
                              <a:latin typeface="Cambria Math" panose="02040503050406030204" pitchFamily="18" charset="0"/>
                            </a:rPr>
                            <m:t>h</m:t>
                          </m:r>
                          <m:r>
                            <a:rPr lang="en-US" sz="2000" b="0" i="1" smtClean="0">
                              <a:latin typeface="Cambria Math" panose="02040503050406030204" pitchFamily="18" charset="0"/>
                            </a:rPr>
                            <m:t>𝑒</m:t>
                          </m:r>
                        </m:e>
                        <m:sup>
                          <m:r>
                            <a:rPr lang="en-US" sz="2000" b="0" i="1" smtClean="0">
                              <a:latin typeface="Cambria Math" panose="02040503050406030204" pitchFamily="18" charset="0"/>
                            </a:rPr>
                            <m:t>𝑡</m:t>
                          </m:r>
                          <m:r>
                            <a:rPr lang="en-US" sz="2000" b="0" i="1" baseline="-25000" smtClean="0">
                              <a:latin typeface="Cambria Math" panose="02040503050406030204" pitchFamily="18" charset="0"/>
                            </a:rPr>
                            <m:t>h</m:t>
                          </m:r>
                        </m:sup>
                      </m:sSup>
                    </m:oMath>
                  </a14:m>
                  <a:endParaRPr lang="en-US" sz="2000" b="0" baseline="-25000"/>
                </a:p>
                <a:p>
                  <a:r>
                    <a:rPr lang="en-US" sz="2000">
                      <a:solidFill>
                        <a:srgbClr val="0070C0"/>
                      </a:solidFill>
                    </a:rPr>
                    <a:t>P</a:t>
                  </a:r>
                  <a:r>
                    <a:rPr lang="en-US" sz="2000" baseline="-25000">
                      <a:solidFill>
                        <a:srgbClr val="0070C0"/>
                      </a:solidFill>
                    </a:rPr>
                    <a:t>c</a:t>
                  </a:r>
                  <a:r>
                    <a:rPr lang="en-US" sz="2000">
                      <a:solidFill>
                        <a:srgbClr val="0070C0"/>
                      </a:solidFill>
                    </a:rPr>
                    <a:t> </a:t>
                  </a:r>
                  <a:r>
                    <a:rPr lang="en-US" sz="2000"/>
                    <a:t>= </a:t>
                  </a:r>
                  <a:r>
                    <a:rPr lang="el-GR" sz="2000"/>
                    <a:t>σ</a:t>
                  </a:r>
                  <a:r>
                    <a:rPr lang="en-US" sz="2000"/>
                    <a:t>(t</a:t>
                  </a:r>
                  <a:r>
                    <a:rPr lang="en-US" sz="2000" baseline="-25000"/>
                    <a:t>0</a:t>
                  </a:r>
                  <a:r>
                    <a:rPr lang="en-US" sz="2000"/>
                    <a:t>)</a:t>
                  </a:r>
                </a:p>
              </p:txBody>
            </p:sp>
          </mc:Choice>
          <mc:Fallback xmlns="">
            <p:sp>
              <p:nvSpPr>
                <p:cNvPr id="37" name="TextBox 36">
                  <a:extLst>
                    <a:ext uri="{FF2B5EF4-FFF2-40B4-BE49-F238E27FC236}">
                      <a16:creationId xmlns:a16="http://schemas.microsoft.com/office/drawing/2014/main" id="{AAAFEF6B-EB5E-4974-9F8F-CB1D5247F2C9}"/>
                    </a:ext>
                  </a:extLst>
                </p:cNvPr>
                <p:cNvSpPr txBox="1">
                  <a:spLocks noRot="1" noChangeAspect="1" noMove="1" noResize="1" noEditPoints="1" noAdjustHandles="1" noChangeArrowheads="1" noChangeShapeType="1" noTextEdit="1"/>
                </p:cNvSpPr>
                <p:nvPr/>
              </p:nvSpPr>
              <p:spPr>
                <a:xfrm>
                  <a:off x="1015568" y="4463598"/>
                  <a:ext cx="1559259" cy="1631216"/>
                </a:xfrm>
                <a:prstGeom prst="rect">
                  <a:avLst/>
                </a:prstGeom>
                <a:blipFill>
                  <a:blip r:embed="rId4"/>
                  <a:stretch>
                    <a:fillRect l="-4297" t="-1866" b="-5597"/>
                  </a:stretch>
                </a:blipFill>
              </p:spPr>
              <p:txBody>
                <a:bodyPr/>
                <a:lstStyle/>
                <a:p>
                  <a:r>
                    <a:rPr lang="en-US">
                      <a:noFill/>
                    </a:rPr>
                    <a:t> </a:t>
                  </a:r>
                </a:p>
              </p:txBody>
            </p:sp>
          </mc:Fallback>
        </mc:AlternateContent>
      </p:grpSp>
    </p:spTree>
    <p:extLst>
      <p:ext uri="{BB962C8B-B14F-4D97-AF65-F5344CB8AC3E}">
        <p14:creationId xmlns:p14="http://schemas.microsoft.com/office/powerpoint/2010/main" val="33549971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6EAD530-A84E-4D0F-B544-9173E4C8A1E0}"/>
              </a:ext>
            </a:extLst>
          </p:cNvPr>
          <p:cNvSpPr>
            <a:spLocks noGrp="1"/>
          </p:cNvSpPr>
          <p:nvPr>
            <p:ph type="title"/>
          </p:nvPr>
        </p:nvSpPr>
        <p:spPr>
          <a:xfrm>
            <a:off x="838200" y="365125"/>
            <a:ext cx="4932680" cy="1325563"/>
          </a:xfrm>
        </p:spPr>
        <p:txBody>
          <a:bodyPr/>
          <a:lstStyle/>
          <a:p>
            <a:r>
              <a:rPr lang="en-US">
                <a:solidFill>
                  <a:srgbClr val="F3F3F3"/>
                </a:solidFill>
                <a:latin typeface="Times New Roman" panose="02020603050405020304" pitchFamily="18" charset="0"/>
                <a:cs typeface="Times New Roman" panose="02020603050405020304" pitchFamily="18" charset="0"/>
              </a:rPr>
              <a:t>Non-max </a:t>
            </a:r>
            <a:r>
              <a:rPr lang="en-US" err="1">
                <a:solidFill>
                  <a:srgbClr val="F3F3F3"/>
                </a:solidFill>
                <a:latin typeface="Times New Roman" panose="02020603050405020304" pitchFamily="18" charset="0"/>
                <a:cs typeface="Times New Roman" panose="02020603050405020304" pitchFamily="18" charset="0"/>
              </a:rPr>
              <a:t>suppresion</a:t>
            </a:r>
            <a:endParaRPr lang="vi-VN">
              <a:solidFill>
                <a:srgbClr val="F3F3F3"/>
              </a:solidFill>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DC7ED4A-7302-4D8B-A8B8-074C73F71623}"/>
              </a:ext>
            </a:extLst>
          </p:cNvPr>
          <p:cNvSpPr>
            <a:spLocks noGrp="1"/>
          </p:cNvSpPr>
          <p:nvPr>
            <p:ph idx="1"/>
          </p:nvPr>
        </p:nvSpPr>
        <p:spPr>
          <a:xfrm>
            <a:off x="345876" y="1424952"/>
            <a:ext cx="10616763" cy="4351338"/>
          </a:xfrm>
        </p:spPr>
        <p:txBody>
          <a:bodyPr>
            <a:normAutofit/>
          </a:bodyPr>
          <a:lstStyle/>
          <a:p>
            <a:r>
              <a:rPr lang="en-US" sz="2400" err="1">
                <a:latin typeface="Times New Roman" panose="02020603050405020304" pitchFamily="18" charset="0"/>
                <a:cs typeface="Times New Roman" panose="02020603050405020304" pitchFamily="18" charset="0"/>
              </a:rPr>
              <a:t>Khi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dự</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đoán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cho</a:t>
            </a:r>
            <a:r>
              <a:rPr lang="en-US" sz="2400">
                <a:latin typeface="Times New Roman" panose="02020603050405020304" pitchFamily="18" charset="0"/>
                <a:cs typeface="Times New Roman" panose="02020603050405020304" pitchFamily="18" charset="0"/>
              </a:rPr>
              <a:t> ra </a:t>
            </a:r>
            <a:r>
              <a:rPr lang="en-US" sz="2400" err="1">
                <a:latin typeface="Times New Roman" panose="02020603050405020304" pitchFamily="18" charset="0"/>
                <a:cs typeface="Times New Roman" panose="02020603050405020304" pitchFamily="18" charset="0"/>
              </a:rPr>
              <a:t>nhiều</a:t>
            </a:r>
            <a:r>
              <a:rPr lang="en-US" sz="2400">
                <a:latin typeface="Times New Roman" panose="02020603050405020304" pitchFamily="18" charset="0"/>
                <a:cs typeface="Times New Roman" panose="02020603050405020304" pitchFamily="18" charset="0"/>
              </a:rPr>
              <a:t> bounding box, mỗi đối tượng có thể có nhiều bounding box</a:t>
            </a:r>
          </a:p>
          <a:p>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tìm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bounding box </a:t>
            </a:r>
            <a:r>
              <a:rPr lang="en-US" sz="2400" err="1">
                <a:latin typeface="Times New Roman" panose="02020603050405020304" pitchFamily="18" charset="0"/>
                <a:cs typeface="Times New Roman" panose="02020603050405020304" pitchFamily="18" charset="0"/>
              </a:rPr>
              <a:t>tốt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nhất</a:t>
            </a:r>
            <a:r>
              <a:rPr lang="en-US" sz="2400">
                <a:latin typeface="Times New Roman" panose="02020603050405020304" pitchFamily="18" charset="0"/>
                <a:cs typeface="Times New Roman" panose="02020603050405020304" pitchFamily="18" charset="0"/>
              </a:rPr>
              <a:t>, YOLOv3 </a:t>
            </a: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Non-max suppression (NMS), NMS sẽ loại bỏ những bounding không cần thiết và chỉ giữa lại box tốt nhất. NMS </a:t>
            </a:r>
            <a:r>
              <a:rPr lang="en-US" sz="2400" err="1">
                <a:latin typeface="Times New Roman" panose="02020603050405020304" pitchFamily="18" charset="0"/>
                <a:cs typeface="Times New Roman" panose="02020603050405020304" pitchFamily="18" charset="0"/>
              </a:rPr>
              <a:t>sẽ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xem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xét</a:t>
            </a:r>
            <a:r>
              <a:rPr lang="en-US" sz="2400">
                <a:latin typeface="Times New Roman" panose="02020603050405020304" pitchFamily="18" charset="0"/>
                <a:cs typeface="Times New Roman" panose="02020603050405020304" pitchFamily="18" charset="0"/>
              </a:rPr>
              <a:t> 2 </a:t>
            </a:r>
            <a:r>
              <a:rPr lang="en-US" sz="2400" err="1">
                <a:latin typeface="Times New Roman" panose="02020603050405020304" pitchFamily="18" charset="0"/>
                <a:cs typeface="Times New Roman" panose="02020603050405020304" pitchFamily="18" charset="0"/>
              </a:rPr>
              <a:t>yếu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tố</a:t>
            </a:r>
            <a:r>
              <a:rPr lang="en-US" sz="2400">
                <a:latin typeface="Times New Roman" panose="02020603050405020304" pitchFamily="18" charset="0"/>
                <a:cs typeface="Times New Roman" panose="02020603050405020304" pitchFamily="18" charset="0"/>
              </a:rPr>
              <a:t>: </a:t>
            </a:r>
          </a:p>
          <a:p>
            <a:pPr lvl="1">
              <a:buFont typeface="Wingdings" panose="05000000000000000000" pitchFamily="2" charset="2"/>
              <a:buChar char="§"/>
            </a:pPr>
            <a:r>
              <a:rPr lang="en-US">
                <a:latin typeface="Times New Roman" panose="02020603050405020304" pitchFamily="18" charset="0"/>
                <a:cs typeface="Times New Roman" panose="02020603050405020304" pitchFamily="18" charset="0"/>
              </a:rPr>
              <a:t>Confidence score</a:t>
            </a:r>
          </a:p>
          <a:p>
            <a:pPr lvl="1">
              <a:buFont typeface="Wingdings" panose="05000000000000000000" pitchFamily="2" charset="2"/>
              <a:buChar char="§"/>
            </a:pPr>
            <a:r>
              <a:rPr lang="en-US" err="1">
                <a:latin typeface="Times New Roman" panose="02020603050405020304" pitchFamily="18" charset="0"/>
                <a:cs typeface="Times New Roman" panose="02020603050405020304" pitchFamily="18" charset="0"/>
              </a:rPr>
              <a:t>IoU</a:t>
            </a:r>
            <a:endParaRPr lang="vi-VN">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FFE6DBB-B5D5-4FC5-8AB0-F107668A8EFA}"/>
              </a:ext>
            </a:extLst>
          </p:cNvPr>
          <p:cNvSpPr/>
          <p:nvPr/>
        </p:nvSpPr>
        <p:spPr>
          <a:xfrm>
            <a:off x="345877" y="365125"/>
            <a:ext cx="5750123"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a:solidFill>
                  <a:srgbClr val="F3F3F3"/>
                </a:solidFill>
                <a:latin typeface="Times New Roman" panose="02020603050405020304" pitchFamily="18" charset="0"/>
                <a:cs typeface="Times New Roman" panose="02020603050405020304" pitchFamily="18" charset="0"/>
              </a:rPr>
              <a:t>NON-MAX SUPPRESION</a:t>
            </a:r>
            <a:endParaRPr lang="en-US" sz="3600"/>
          </a:p>
        </p:txBody>
      </p:sp>
      <p:pic>
        <p:nvPicPr>
          <p:cNvPr id="8" name="Picture 7" descr="A screenshot of a computer&#10;&#10;Description automatically generated with low confidence">
            <a:extLst>
              <a:ext uri="{FF2B5EF4-FFF2-40B4-BE49-F238E27FC236}">
                <a16:creationId xmlns:a16="http://schemas.microsoft.com/office/drawing/2014/main" id="{3697E2BC-8125-4DC2-BE40-7D21462D5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503" y="3234666"/>
            <a:ext cx="3479177" cy="3479177"/>
          </a:xfrm>
          <a:prstGeom prst="rect">
            <a:avLst/>
          </a:prstGeom>
        </p:spPr>
      </p:pic>
    </p:spTree>
    <p:extLst>
      <p:ext uri="{BB962C8B-B14F-4D97-AF65-F5344CB8AC3E}">
        <p14:creationId xmlns:p14="http://schemas.microsoft.com/office/powerpoint/2010/main" val="127250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6EAD530-A84E-4D0F-B544-9173E4C8A1E0}"/>
              </a:ext>
            </a:extLst>
          </p:cNvPr>
          <p:cNvSpPr>
            <a:spLocks noGrp="1"/>
          </p:cNvSpPr>
          <p:nvPr>
            <p:ph type="title"/>
          </p:nvPr>
        </p:nvSpPr>
        <p:spPr>
          <a:xfrm>
            <a:off x="838200" y="365125"/>
            <a:ext cx="4932680" cy="1325563"/>
          </a:xfrm>
        </p:spPr>
        <p:txBody>
          <a:bodyPr/>
          <a:lstStyle/>
          <a:p>
            <a:r>
              <a:rPr lang="en-US">
                <a:solidFill>
                  <a:srgbClr val="F3F3F3"/>
                </a:solidFill>
                <a:latin typeface="Times New Roman" panose="02020603050405020304" pitchFamily="18" charset="0"/>
                <a:cs typeface="Times New Roman" panose="02020603050405020304" pitchFamily="18" charset="0"/>
              </a:rPr>
              <a:t>Non-max </a:t>
            </a:r>
            <a:r>
              <a:rPr lang="en-US" err="1">
                <a:solidFill>
                  <a:srgbClr val="F3F3F3"/>
                </a:solidFill>
                <a:latin typeface="Times New Roman" panose="02020603050405020304" pitchFamily="18" charset="0"/>
                <a:cs typeface="Times New Roman" panose="02020603050405020304" pitchFamily="18" charset="0"/>
              </a:rPr>
              <a:t>suppresion</a:t>
            </a:r>
            <a:endParaRPr lang="vi-VN">
              <a:solidFill>
                <a:srgbClr val="F3F3F3"/>
              </a:solidFill>
              <a:latin typeface="Times New Roman" panose="02020603050405020304" pitchFamily="18" charset="0"/>
              <a:cs typeface="Times New Roman" panose="02020603050405020304" pitchFamily="18" charset="0"/>
            </a:endParaRPr>
          </a:p>
        </p:txBody>
      </p:sp>
      <p:sp>
        <p:nvSpPr>
          <p:cNvPr id="3" name="Chỗ dành sẵn cho Nội dung 2">
            <a:extLst>
              <a:ext uri="{FF2B5EF4-FFF2-40B4-BE49-F238E27FC236}">
                <a16:creationId xmlns:a16="http://schemas.microsoft.com/office/drawing/2014/main" id="{ADC7ED4A-7302-4D8B-A8B8-074C73F71623}"/>
              </a:ext>
            </a:extLst>
          </p:cNvPr>
          <p:cNvSpPr>
            <a:spLocks noGrp="1"/>
          </p:cNvSpPr>
          <p:nvPr>
            <p:ph idx="1"/>
          </p:nvPr>
        </p:nvSpPr>
        <p:spPr>
          <a:xfrm>
            <a:off x="345876" y="1424952"/>
            <a:ext cx="10616763" cy="4351338"/>
          </a:xfrm>
        </p:spPr>
        <p:txBody>
          <a:bodyPr>
            <a:normAutofit/>
          </a:bodyPr>
          <a:lstStyle/>
          <a:p>
            <a:r>
              <a:rPr lang="en-US" sz="2400" err="1">
                <a:latin typeface="Times New Roman" panose="02020603050405020304" pitchFamily="18" charset="0"/>
                <a:cs typeface="Times New Roman" panose="02020603050405020304" pitchFamily="18" charset="0"/>
              </a:rPr>
              <a:t>Khi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dự</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đoán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cho</a:t>
            </a:r>
            <a:r>
              <a:rPr lang="en-US" sz="2400">
                <a:latin typeface="Times New Roman" panose="02020603050405020304" pitchFamily="18" charset="0"/>
                <a:cs typeface="Times New Roman" panose="02020603050405020304" pitchFamily="18" charset="0"/>
              </a:rPr>
              <a:t> ra </a:t>
            </a:r>
            <a:r>
              <a:rPr lang="en-US" sz="2400" err="1">
                <a:latin typeface="Times New Roman" panose="02020603050405020304" pitchFamily="18" charset="0"/>
                <a:cs typeface="Times New Roman" panose="02020603050405020304" pitchFamily="18" charset="0"/>
              </a:rPr>
              <a:t>nhiều</a:t>
            </a:r>
            <a:r>
              <a:rPr lang="en-US" sz="2400">
                <a:latin typeface="Times New Roman" panose="02020603050405020304" pitchFamily="18" charset="0"/>
                <a:cs typeface="Times New Roman" panose="02020603050405020304" pitchFamily="18" charset="0"/>
              </a:rPr>
              <a:t> bounding box, mỗi đối tượng có thể có nhiều bounding box</a:t>
            </a:r>
          </a:p>
          <a:p>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tìm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được</a:t>
            </a:r>
            <a:r>
              <a:rPr lang="en-US" sz="2400">
                <a:latin typeface="Times New Roman" panose="02020603050405020304" pitchFamily="18" charset="0"/>
                <a:cs typeface="Times New Roman" panose="02020603050405020304" pitchFamily="18" charset="0"/>
              </a:rPr>
              <a:t> bounding box </a:t>
            </a:r>
            <a:r>
              <a:rPr lang="en-US" sz="2400" err="1">
                <a:latin typeface="Times New Roman" panose="02020603050405020304" pitchFamily="18" charset="0"/>
                <a:cs typeface="Times New Roman" panose="02020603050405020304" pitchFamily="18" charset="0"/>
              </a:rPr>
              <a:t>tốt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nhất</a:t>
            </a:r>
            <a:r>
              <a:rPr lang="en-US" sz="2400">
                <a:latin typeface="Times New Roman" panose="02020603050405020304" pitchFamily="18" charset="0"/>
                <a:cs typeface="Times New Roman" panose="02020603050405020304" pitchFamily="18" charset="0"/>
              </a:rPr>
              <a:t>, YOLOv3 </a:t>
            </a: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Non-max suppression (NMS), NMS sẽ loại bỏ những bounding không cần thiết và chỉ giữa lại box tốt nhất. NMS </a:t>
            </a:r>
            <a:r>
              <a:rPr lang="en-US" sz="2400" err="1">
                <a:latin typeface="Times New Roman" panose="02020603050405020304" pitchFamily="18" charset="0"/>
                <a:cs typeface="Times New Roman" panose="02020603050405020304" pitchFamily="18" charset="0"/>
              </a:rPr>
              <a:t>sẽ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xem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xét</a:t>
            </a:r>
            <a:r>
              <a:rPr lang="en-US" sz="2400">
                <a:latin typeface="Times New Roman" panose="02020603050405020304" pitchFamily="18" charset="0"/>
                <a:cs typeface="Times New Roman" panose="02020603050405020304" pitchFamily="18" charset="0"/>
              </a:rPr>
              <a:t> 2 </a:t>
            </a:r>
            <a:r>
              <a:rPr lang="en-US" sz="2400" err="1">
                <a:latin typeface="Times New Roman" panose="02020603050405020304" pitchFamily="18" charset="0"/>
                <a:cs typeface="Times New Roman" panose="02020603050405020304" pitchFamily="18" charset="0"/>
              </a:rPr>
              <a:t>yếu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tố</a:t>
            </a:r>
            <a:r>
              <a:rPr lang="en-US" sz="2400">
                <a:latin typeface="Times New Roman" panose="02020603050405020304" pitchFamily="18" charset="0"/>
                <a:cs typeface="Times New Roman" panose="02020603050405020304" pitchFamily="18" charset="0"/>
              </a:rPr>
              <a:t>: </a:t>
            </a:r>
          </a:p>
          <a:p>
            <a:pPr lvl="1">
              <a:buFont typeface="Wingdings" panose="05000000000000000000" pitchFamily="2" charset="2"/>
              <a:buChar char="§"/>
            </a:pPr>
            <a:r>
              <a:rPr lang="en-US">
                <a:latin typeface="Times New Roman" panose="02020603050405020304" pitchFamily="18" charset="0"/>
                <a:cs typeface="Times New Roman" panose="02020603050405020304" pitchFamily="18" charset="0"/>
              </a:rPr>
              <a:t>Confidence score</a:t>
            </a:r>
          </a:p>
          <a:p>
            <a:pPr lvl="1">
              <a:buFont typeface="Wingdings" panose="05000000000000000000" pitchFamily="2" charset="2"/>
              <a:buChar char="§"/>
            </a:pPr>
            <a:r>
              <a:rPr lang="en-US" err="1">
                <a:latin typeface="Times New Roman" panose="02020603050405020304" pitchFamily="18" charset="0"/>
                <a:cs typeface="Times New Roman" panose="02020603050405020304" pitchFamily="18" charset="0"/>
              </a:rPr>
              <a:t>IoU</a:t>
            </a:r>
            <a:endParaRPr lang="vi-VN">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FFE6DBB-B5D5-4FC5-8AB0-F107668A8EFA}"/>
              </a:ext>
            </a:extLst>
          </p:cNvPr>
          <p:cNvSpPr/>
          <p:nvPr/>
        </p:nvSpPr>
        <p:spPr>
          <a:xfrm>
            <a:off x="345877" y="365125"/>
            <a:ext cx="5750123"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a:solidFill>
                  <a:srgbClr val="F3F3F3"/>
                </a:solidFill>
                <a:latin typeface="Times New Roman" panose="02020603050405020304" pitchFamily="18" charset="0"/>
                <a:cs typeface="Times New Roman" panose="02020603050405020304" pitchFamily="18" charset="0"/>
              </a:rPr>
              <a:t>NON-MAX SUPPRESION</a:t>
            </a:r>
            <a:endParaRPr lang="en-US" sz="3600"/>
          </a:p>
        </p:txBody>
      </p:sp>
      <p:pic>
        <p:nvPicPr>
          <p:cNvPr id="8" name="Picture 7" descr="A screenshot of a computer&#10;&#10;Description automatically generated with low confidence">
            <a:extLst>
              <a:ext uri="{FF2B5EF4-FFF2-40B4-BE49-F238E27FC236}">
                <a16:creationId xmlns:a16="http://schemas.microsoft.com/office/drawing/2014/main" id="{3697E2BC-8125-4DC2-BE40-7D21462D5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503" y="3234666"/>
            <a:ext cx="3479177" cy="3479177"/>
          </a:xfrm>
          <a:prstGeom prst="rect">
            <a:avLst/>
          </a:prstGeom>
        </p:spPr>
      </p:pic>
    </p:spTree>
    <p:extLst>
      <p:ext uri="{BB962C8B-B14F-4D97-AF65-F5344CB8AC3E}">
        <p14:creationId xmlns:p14="http://schemas.microsoft.com/office/powerpoint/2010/main" val="127250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ADC7ED4A-7302-4D8B-A8B8-074C73F71623}"/>
              </a:ext>
            </a:extLst>
          </p:cNvPr>
          <p:cNvSpPr>
            <a:spLocks noGrp="1"/>
          </p:cNvSpPr>
          <p:nvPr>
            <p:ph idx="1"/>
          </p:nvPr>
        </p:nvSpPr>
        <p:spPr>
          <a:xfrm>
            <a:off x="838200" y="1825625"/>
            <a:ext cx="10515600" cy="924560"/>
          </a:xfrm>
        </p:spPr>
        <p:txBody>
          <a:bodyPr>
            <a:normAutofit/>
          </a:bodyPr>
          <a:lstStyle/>
          <a:p>
            <a:r>
              <a:rPr lang="en-US" err="1">
                <a:latin typeface="Times New Roman" panose="02020603050405020304" pitchFamily="18" charset="0"/>
                <a:cs typeface="Times New Roman" panose="02020603050405020304" pitchFamily="18" charset="0"/>
              </a:rPr>
              <a:t>Đầu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tiên</a:t>
            </a:r>
            <a:r>
              <a:rPr lang="en-US">
                <a:latin typeface="Times New Roman" panose="02020603050405020304" pitchFamily="18" charset="0"/>
                <a:cs typeface="Times New Roman" panose="02020603050405020304" pitchFamily="18" charset="0"/>
              </a:rPr>
              <a:t>, ta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định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ngưỡng</a:t>
            </a:r>
            <a:r>
              <a:rPr lang="en-US">
                <a:latin typeface="Times New Roman" panose="02020603050405020304" pitchFamily="18" charset="0"/>
                <a:cs typeface="Times New Roman" panose="02020603050405020304" pitchFamily="18" charset="0"/>
              </a:rPr>
              <a:t> threshold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bỏ</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những</a:t>
            </a:r>
            <a:r>
              <a:rPr lang="en-US">
                <a:latin typeface="Times New Roman" panose="02020603050405020304" pitchFamily="18" charset="0"/>
                <a:cs typeface="Times New Roman" panose="02020603050405020304" pitchFamily="18" charset="0"/>
              </a:rPr>
              <a:t> bounding box </a:t>
            </a:r>
            <a:r>
              <a:rPr lang="en-US" err="1">
                <a:latin typeface="Times New Roman" panose="02020603050405020304" pitchFamily="18" charset="0"/>
                <a:cs typeface="Times New Roman" panose="02020603050405020304" pitchFamily="18" charset="0"/>
              </a:rPr>
              <a:t>không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a:t>
            </a:r>
          </a:p>
          <a:p>
            <a:pPr marL="0" indent="0">
              <a:buNone/>
            </a:pPr>
            <a:endParaRPr lang="vi-VN">
              <a:latin typeface="Times New Roman" panose="02020603050405020304" pitchFamily="18" charset="0"/>
              <a:cs typeface="Times New Roman" panose="02020603050405020304" pitchFamily="18" charset="0"/>
            </a:endParaRPr>
          </a:p>
        </p:txBody>
      </p:sp>
      <p:sp>
        <p:nvSpPr>
          <p:cNvPr id="10" name="Mũi tên: Phải 9">
            <a:extLst>
              <a:ext uri="{FF2B5EF4-FFF2-40B4-BE49-F238E27FC236}">
                <a16:creationId xmlns:a16="http://schemas.microsoft.com/office/drawing/2014/main" id="{99F8BD35-8EE5-40F6-B1FB-3934FF706E55}"/>
              </a:ext>
            </a:extLst>
          </p:cNvPr>
          <p:cNvSpPr/>
          <p:nvPr/>
        </p:nvSpPr>
        <p:spPr>
          <a:xfrm>
            <a:off x="5378697" y="3888773"/>
            <a:ext cx="1695171" cy="8453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latin typeface="Times New Roman" panose="02020603050405020304" pitchFamily="18" charset="0"/>
                <a:cs typeface="Times New Roman" panose="02020603050405020304" pitchFamily="18" charset="0"/>
              </a:rPr>
              <a:t>Threshold = 0.5</a:t>
            </a:r>
            <a:endParaRPr lang="vi-VN" sz="1400">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2253A652-1041-4FC1-AB99-4DD01E46A691}"/>
              </a:ext>
            </a:extLst>
          </p:cNvPr>
          <p:cNvSpPr/>
          <p:nvPr/>
        </p:nvSpPr>
        <p:spPr>
          <a:xfrm>
            <a:off x="345877" y="565626"/>
            <a:ext cx="6795151"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NON-MAX SUPPRESION</a:t>
            </a:r>
            <a:endParaRPr lang="en-US" sz="4400"/>
          </a:p>
        </p:txBody>
      </p:sp>
      <p:pic>
        <p:nvPicPr>
          <p:cNvPr id="7" name="Picture 6" descr="A red apple with a stem&#10;&#10;Description automatically generated">
            <a:extLst>
              <a:ext uri="{FF2B5EF4-FFF2-40B4-BE49-F238E27FC236}">
                <a16:creationId xmlns:a16="http://schemas.microsoft.com/office/drawing/2014/main" id="{8379F181-DCAC-44DA-BB11-BFB32012C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2533" y="3085624"/>
            <a:ext cx="2868081" cy="2868081"/>
          </a:xfrm>
          <a:prstGeom prst="rect">
            <a:avLst/>
          </a:prstGeom>
          <a:ln>
            <a:solidFill>
              <a:schemeClr val="tx1"/>
            </a:solidFill>
          </a:ln>
        </p:spPr>
      </p:pic>
      <p:pic>
        <p:nvPicPr>
          <p:cNvPr id="9" name="Picture 8" descr="A screenshot of a computer&#10;&#10;Description automatically generated with low confidence">
            <a:extLst>
              <a:ext uri="{FF2B5EF4-FFF2-40B4-BE49-F238E27FC236}">
                <a16:creationId xmlns:a16="http://schemas.microsoft.com/office/drawing/2014/main" id="{264B18FD-8D2A-4B0D-873F-400EEBB61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103" y="3085624"/>
            <a:ext cx="2851365" cy="2851365"/>
          </a:xfrm>
          <a:prstGeom prst="rect">
            <a:avLst/>
          </a:prstGeom>
        </p:spPr>
      </p:pic>
    </p:spTree>
    <p:extLst>
      <p:ext uri="{BB962C8B-B14F-4D97-AF65-F5344CB8AC3E}">
        <p14:creationId xmlns:p14="http://schemas.microsoft.com/office/powerpoint/2010/main" val="14132069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800"/>
                                        <p:tgtEl>
                                          <p:spTgt spid="3">
                                            <p:txEl>
                                              <p:pRg st="0" end="0"/>
                                            </p:txEl>
                                          </p:spTgt>
                                        </p:tgtEl>
                                      </p:cBhvr>
                                    </p:animEffect>
                                    <p:anim calcmode="lin" valueType="num">
                                      <p:cBhvr>
                                        <p:cTn id="8" dur="8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8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FC00E22A-84A1-40F0-B83A-270EF50BB133}"/>
              </a:ext>
            </a:extLst>
          </p:cNvPr>
          <p:cNvCxnSpPr/>
          <p:nvPr/>
        </p:nvCxnSpPr>
        <p:spPr>
          <a:xfrm>
            <a:off x="4970834" y="3515178"/>
            <a:ext cx="1410511"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0E34AE-8BA9-4D5C-9AF8-BA2A406DCFA5}"/>
              </a:ext>
            </a:extLst>
          </p:cNvPr>
          <p:cNvSpPr txBox="1"/>
          <p:nvPr/>
        </p:nvSpPr>
        <p:spPr>
          <a:xfrm>
            <a:off x="4811948" y="3046447"/>
            <a:ext cx="2568103" cy="369332"/>
          </a:xfrm>
          <a:prstGeom prst="rect">
            <a:avLst/>
          </a:prstGeom>
          <a:noFill/>
        </p:spPr>
        <p:txBody>
          <a:bodyPr wrap="square" rtlCol="0">
            <a:spAutoFit/>
          </a:bodyPr>
          <a:lstStyle/>
          <a:p>
            <a:r>
              <a:rPr lang="en-US"/>
              <a:t>IoU thresh = 0.5</a:t>
            </a:r>
          </a:p>
        </p:txBody>
      </p:sp>
      <p:pic>
        <p:nvPicPr>
          <p:cNvPr id="13" name="Picture 12" descr="A red apple with a stem&#10;&#10;Description automatically generated">
            <a:extLst>
              <a:ext uri="{FF2B5EF4-FFF2-40B4-BE49-F238E27FC236}">
                <a16:creationId xmlns:a16="http://schemas.microsoft.com/office/drawing/2014/main" id="{048FCC3A-09DB-4669-8A6F-F8C746DC2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361" y="1635191"/>
            <a:ext cx="3587618" cy="3587618"/>
          </a:xfrm>
          <a:prstGeom prst="rect">
            <a:avLst/>
          </a:prstGeom>
          <a:ln>
            <a:solidFill>
              <a:schemeClr val="tx1"/>
            </a:solidFill>
          </a:ln>
        </p:spPr>
      </p:pic>
      <p:pic>
        <p:nvPicPr>
          <p:cNvPr id="14" name="Picture 13" descr="A red apple with a stem&#10;&#10;Description automatically generated">
            <a:extLst>
              <a:ext uri="{FF2B5EF4-FFF2-40B4-BE49-F238E27FC236}">
                <a16:creationId xmlns:a16="http://schemas.microsoft.com/office/drawing/2014/main" id="{82DA98DD-3679-418F-880B-6C4B35766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822" y="1621970"/>
            <a:ext cx="3587618" cy="3587618"/>
          </a:xfrm>
          <a:prstGeom prst="rect">
            <a:avLst/>
          </a:prstGeom>
          <a:ln>
            <a:solidFill>
              <a:schemeClr val="tx1"/>
            </a:solidFill>
          </a:ln>
        </p:spPr>
      </p:pic>
    </p:spTree>
    <p:extLst>
      <p:ext uri="{BB962C8B-B14F-4D97-AF65-F5344CB8AC3E}">
        <p14:creationId xmlns:p14="http://schemas.microsoft.com/office/powerpoint/2010/main" val="8470984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0C4B684E-2DC6-459D-99B6-7B210AE7D3C9}"/>
              </a:ext>
            </a:extLst>
          </p:cNvPr>
          <p:cNvSpPr>
            <a:spLocks noGrp="1"/>
          </p:cNvSpPr>
          <p:nvPr>
            <p:ph idx="1"/>
          </p:nvPr>
        </p:nvSpPr>
        <p:spPr>
          <a:xfrm>
            <a:off x="838200" y="1825625"/>
            <a:ext cx="10515600" cy="1180456"/>
          </a:xfrm>
        </p:spPr>
        <p:txBody>
          <a:bodyPr/>
          <a:lstStyle/>
          <a:p>
            <a:r>
              <a:rPr lang="en-US" err="1">
                <a:latin typeface="Times New Roman" panose="02020603050405020304" pitchFamily="18" charset="0"/>
                <a:cs typeface="Times New Roman" panose="02020603050405020304" pitchFamily="18" charset="0"/>
              </a:rPr>
              <a:t>Tiếp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theo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IoU</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để</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tìm</a:t>
            </a:r>
            <a:r>
              <a:rPr lang="en-US">
                <a:latin typeface="Times New Roman" panose="02020603050405020304" pitchFamily="18" charset="0"/>
                <a:cs typeface="Times New Roman" panose="02020603050405020304" pitchFamily="18" charset="0"/>
              </a:rPr>
              <a:t> ra bounding box </a:t>
            </a:r>
            <a:r>
              <a:rPr lang="en-US" err="1">
                <a:latin typeface="Times New Roman" panose="02020603050405020304" pitchFamily="18" charset="0"/>
                <a:cs typeface="Times New Roman" panose="02020603050405020304" pitchFamily="18" charset="0"/>
              </a:rPr>
              <a:t>tốt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từng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r>
              <a:rPr lang="en-US">
                <a:latin typeface="Times New Roman" panose="02020603050405020304" pitchFamily="18" charset="0"/>
                <a:cs typeface="Times New Roman" panose="02020603050405020304" pitchFamily="18" charset="0"/>
              </a:rPr>
              <a:t>. </a:t>
            </a:r>
          </a:p>
          <a:p>
            <a:endParaRPr lang="vi-VN">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1BF983D4-A244-4CA2-8BEB-CA4BF7A898FE}"/>
              </a:ext>
            </a:extLst>
          </p:cNvPr>
          <p:cNvSpPr/>
          <p:nvPr/>
        </p:nvSpPr>
        <p:spPr>
          <a:xfrm>
            <a:off x="345877" y="565626"/>
            <a:ext cx="6795151"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NON-MAX SUPPRESION</a:t>
            </a:r>
            <a:endParaRPr lang="en-US" sz="4400"/>
          </a:p>
        </p:txBody>
      </p:sp>
      <p:sp>
        <p:nvSpPr>
          <p:cNvPr id="7" name="Mũi tên: Phải 6">
            <a:extLst>
              <a:ext uri="{FF2B5EF4-FFF2-40B4-BE49-F238E27FC236}">
                <a16:creationId xmlns:a16="http://schemas.microsoft.com/office/drawing/2014/main" id="{95FE2659-16B4-4B5A-90C4-1C7ED8A6EC5C}"/>
              </a:ext>
            </a:extLst>
          </p:cNvPr>
          <p:cNvSpPr/>
          <p:nvPr/>
        </p:nvSpPr>
        <p:spPr>
          <a:xfrm>
            <a:off x="5248414" y="4331462"/>
            <a:ext cx="1695171" cy="84534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latin typeface="Times New Roman" panose="02020603050405020304" pitchFamily="18" charset="0"/>
                <a:cs typeface="Times New Roman" panose="02020603050405020304" pitchFamily="18" charset="0"/>
              </a:rPr>
              <a:t>NMS, thresh = 0.5</a:t>
            </a:r>
            <a:endParaRPr lang="vi-VN" sz="1200">
              <a:latin typeface="Times New Roman" panose="02020603050405020304" pitchFamily="18" charset="0"/>
              <a:cs typeface="Times New Roman" panose="02020603050405020304" pitchFamily="18" charset="0"/>
            </a:endParaRPr>
          </a:p>
        </p:txBody>
      </p:sp>
      <p:pic>
        <p:nvPicPr>
          <p:cNvPr id="9" name="Picture 8" descr="A red apple with a stem&#10;&#10;Description automatically generated">
            <a:extLst>
              <a:ext uri="{FF2B5EF4-FFF2-40B4-BE49-F238E27FC236}">
                <a16:creationId xmlns:a16="http://schemas.microsoft.com/office/drawing/2014/main" id="{2CD0B3D0-6C40-457C-8B58-8D414A627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0020" y="3006081"/>
            <a:ext cx="3587618" cy="3587618"/>
          </a:xfrm>
          <a:prstGeom prst="rect">
            <a:avLst/>
          </a:prstGeom>
          <a:ln>
            <a:solidFill>
              <a:schemeClr val="tx1"/>
            </a:solidFill>
          </a:ln>
        </p:spPr>
      </p:pic>
      <p:pic>
        <p:nvPicPr>
          <p:cNvPr id="10" name="Picture 9" descr="A red apple with a stem&#10;&#10;Description automatically generated">
            <a:extLst>
              <a:ext uri="{FF2B5EF4-FFF2-40B4-BE49-F238E27FC236}">
                <a16:creationId xmlns:a16="http://schemas.microsoft.com/office/drawing/2014/main" id="{23D7739D-859C-436F-9BD4-43EE46EEA1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371" y="3006081"/>
            <a:ext cx="3587618" cy="3587618"/>
          </a:xfrm>
          <a:prstGeom prst="rect">
            <a:avLst/>
          </a:prstGeom>
          <a:ln>
            <a:solidFill>
              <a:schemeClr val="tx1"/>
            </a:solidFill>
          </a:ln>
        </p:spPr>
      </p:pic>
    </p:spTree>
    <p:extLst>
      <p:ext uri="{BB962C8B-B14F-4D97-AF65-F5344CB8AC3E}">
        <p14:creationId xmlns:p14="http://schemas.microsoft.com/office/powerpoint/2010/main" val="42909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600"/>
                                        <p:tgtEl>
                                          <p:spTgt spid="3">
                                            <p:txEl>
                                              <p:pRg st="0" end="0"/>
                                            </p:txEl>
                                          </p:spTgt>
                                        </p:tgtEl>
                                      </p:cBhvr>
                                    </p:animEffect>
                                    <p:anim calcmode="lin" valueType="num">
                                      <p:cBhvr>
                                        <p:cTn id="8" dur="6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6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9326E37-1F3F-4DE7-BF08-D9973AACC0F4}"/>
              </a:ext>
            </a:extLst>
          </p:cNvPr>
          <p:cNvSpPr/>
          <p:nvPr/>
        </p:nvSpPr>
        <p:spPr>
          <a:xfrm>
            <a:off x="427158" y="565626"/>
            <a:ext cx="5364042"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LOSS FUNCTION</a:t>
            </a:r>
            <a:endParaRPr lang="en-US" sz="4400"/>
          </a:p>
        </p:txBody>
      </p:sp>
      <p:sp>
        <p:nvSpPr>
          <p:cNvPr id="3" name="Chỗ dành sẵn cho Nội dung 2">
            <a:extLst>
              <a:ext uri="{FF2B5EF4-FFF2-40B4-BE49-F238E27FC236}">
                <a16:creationId xmlns:a16="http://schemas.microsoft.com/office/drawing/2014/main" id="{70BFBCC2-94FE-48CA-A3C6-DEBEA2D0B663}"/>
              </a:ext>
            </a:extLst>
          </p:cNvPr>
          <p:cNvSpPr>
            <a:spLocks noGrp="1"/>
          </p:cNvSpPr>
          <p:nvPr>
            <p:ph idx="1"/>
          </p:nvPr>
        </p:nvSpPr>
        <p:spPr>
          <a:xfrm>
            <a:off x="1315720" y="2307102"/>
            <a:ext cx="10515600" cy="2380614"/>
          </a:xfrm>
        </p:spPr>
        <p:txBody>
          <a:bodyPr>
            <a:noAutofit/>
          </a:bodyPr>
          <a:lstStyle/>
          <a:p>
            <a:r>
              <a:rPr lang="en-US" sz="4000" err="1">
                <a:latin typeface="Times New Roman" panose="02020603050405020304" pitchFamily="18" charset="0"/>
                <a:cs typeface="Times New Roman" panose="02020603050405020304" pitchFamily="18" charset="0"/>
              </a:rPr>
              <a:t>Sử</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dụng</a:t>
            </a:r>
            <a:r>
              <a:rPr lang="en-US" sz="4000">
                <a:latin typeface="Times New Roman" panose="02020603050405020304" pitchFamily="18" charset="0"/>
                <a:cs typeface="Times New Roman" panose="02020603050405020304" pitchFamily="18" charset="0"/>
              </a:rPr>
              <a:t> 3 </a:t>
            </a:r>
            <a:r>
              <a:rPr lang="en-US" sz="4000" err="1">
                <a:latin typeface="Times New Roman" panose="02020603050405020304" pitchFamily="18" charset="0"/>
                <a:cs typeface="Times New Roman" panose="02020603050405020304" pitchFamily="18" charset="0"/>
              </a:rPr>
              <a:t>hàm</a:t>
            </a:r>
            <a:r>
              <a:rPr lang="en-US" sz="4000">
                <a:latin typeface="Times New Roman" panose="02020603050405020304" pitchFamily="18" charset="0"/>
                <a:cs typeface="Times New Roman" panose="02020603050405020304" pitchFamily="18" charset="0"/>
              </a:rPr>
              <a:t> loss </a:t>
            </a:r>
            <a:r>
              <a:rPr lang="en-US" sz="4000" err="1">
                <a:latin typeface="Times New Roman" panose="02020603050405020304" pitchFamily="18" charset="0"/>
                <a:cs typeface="Times New Roman" panose="02020603050405020304" pitchFamily="18" charset="0"/>
              </a:rPr>
              <a:t>thành</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phần</a:t>
            </a:r>
            <a:r>
              <a:rPr lang="en-US" sz="4000">
                <a:latin typeface="Times New Roman" panose="02020603050405020304" pitchFamily="18" charset="0"/>
                <a:cs typeface="Times New Roman" panose="02020603050405020304" pitchFamily="18" charset="0"/>
              </a:rPr>
              <a:t>: </a:t>
            </a:r>
          </a:p>
          <a:p>
            <a:pPr lvl="1">
              <a:lnSpc>
                <a:spcPct val="160000"/>
              </a:lnSpc>
              <a:buFont typeface="Wingdings" panose="05000000000000000000" pitchFamily="2" charset="2"/>
              <a:buChar char="§"/>
            </a:pPr>
            <a:r>
              <a:rPr lang="en-US" sz="4000">
                <a:latin typeface="Times New Roman" panose="02020603050405020304" pitchFamily="18" charset="0"/>
                <a:cs typeface="Times New Roman" panose="02020603050405020304" pitchFamily="18" charset="0"/>
              </a:rPr>
              <a:t>Classification loss </a:t>
            </a:r>
          </a:p>
          <a:p>
            <a:pPr lvl="1">
              <a:lnSpc>
                <a:spcPct val="160000"/>
              </a:lnSpc>
              <a:buFont typeface="Wingdings" panose="05000000000000000000" pitchFamily="2" charset="2"/>
              <a:buChar char="§"/>
            </a:pPr>
            <a:r>
              <a:rPr lang="en-US" sz="4000">
                <a:latin typeface="Times New Roman" panose="02020603050405020304" pitchFamily="18" charset="0"/>
                <a:cs typeface="Times New Roman" panose="02020603050405020304" pitchFamily="18" charset="0"/>
              </a:rPr>
              <a:t>Localization loss</a:t>
            </a:r>
          </a:p>
          <a:p>
            <a:pPr lvl="1">
              <a:lnSpc>
                <a:spcPct val="160000"/>
              </a:lnSpc>
              <a:buFont typeface="Wingdings" panose="05000000000000000000" pitchFamily="2" charset="2"/>
              <a:buChar char="§"/>
            </a:pPr>
            <a:r>
              <a:rPr lang="en-US" sz="4000">
                <a:latin typeface="Times New Roman" panose="02020603050405020304" pitchFamily="18" charset="0"/>
                <a:cs typeface="Times New Roman" panose="02020603050405020304" pitchFamily="18" charset="0"/>
              </a:rPr>
              <a:t>Confidence loss</a:t>
            </a:r>
          </a:p>
        </p:txBody>
      </p:sp>
      <p:sp>
        <p:nvSpPr>
          <p:cNvPr id="4" name="Chỗ dành sẵn cho Nội dung 2">
            <a:extLst>
              <a:ext uri="{FF2B5EF4-FFF2-40B4-BE49-F238E27FC236}">
                <a16:creationId xmlns:a16="http://schemas.microsoft.com/office/drawing/2014/main" id="{4DB16EF7-EEC1-4DBF-B2BC-27A06BC573B0}"/>
              </a:ext>
            </a:extLst>
          </p:cNvPr>
          <p:cNvSpPr txBox="1">
            <a:spLocks/>
          </p:cNvSpPr>
          <p:nvPr/>
        </p:nvSpPr>
        <p:spPr>
          <a:xfrm>
            <a:off x="0" y="2307102"/>
            <a:ext cx="12192000" cy="4550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111873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9326E37-1F3F-4DE7-BF08-D9973AACC0F4}"/>
              </a:ext>
            </a:extLst>
          </p:cNvPr>
          <p:cNvSpPr/>
          <p:nvPr/>
        </p:nvSpPr>
        <p:spPr>
          <a:xfrm>
            <a:off x="427158" y="565626"/>
            <a:ext cx="5364042"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LOSS FUNCTION</a:t>
            </a:r>
            <a:endParaRPr lang="en-US" sz="4400"/>
          </a:p>
        </p:txBody>
      </p:sp>
      <p:sp>
        <p:nvSpPr>
          <p:cNvPr id="3" name="Chỗ dành sẵn cho Nội dung 2">
            <a:extLst>
              <a:ext uri="{FF2B5EF4-FFF2-40B4-BE49-F238E27FC236}">
                <a16:creationId xmlns:a16="http://schemas.microsoft.com/office/drawing/2014/main" id="{70BFBCC2-94FE-48CA-A3C6-DEBEA2D0B663}"/>
              </a:ext>
            </a:extLst>
          </p:cNvPr>
          <p:cNvSpPr>
            <a:spLocks noGrp="1"/>
          </p:cNvSpPr>
          <p:nvPr>
            <p:ph idx="1"/>
          </p:nvPr>
        </p:nvSpPr>
        <p:spPr>
          <a:xfrm>
            <a:off x="1315720" y="2307102"/>
            <a:ext cx="10515600" cy="2380614"/>
          </a:xfrm>
        </p:spPr>
        <p:txBody>
          <a:bodyPr>
            <a:noAutofit/>
          </a:bodyPr>
          <a:lstStyle/>
          <a:p>
            <a:r>
              <a:rPr lang="en-US" sz="4000" err="1">
                <a:latin typeface="Times New Roman" panose="02020603050405020304" pitchFamily="18" charset="0"/>
                <a:cs typeface="Times New Roman" panose="02020603050405020304" pitchFamily="18" charset="0"/>
              </a:rPr>
              <a:t>Sử</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dụng</a:t>
            </a:r>
            <a:r>
              <a:rPr lang="en-US" sz="4000">
                <a:latin typeface="Times New Roman" panose="02020603050405020304" pitchFamily="18" charset="0"/>
                <a:cs typeface="Times New Roman" panose="02020603050405020304" pitchFamily="18" charset="0"/>
              </a:rPr>
              <a:t> 3 </a:t>
            </a:r>
            <a:r>
              <a:rPr lang="en-US" sz="4000" err="1">
                <a:latin typeface="Times New Roman" panose="02020603050405020304" pitchFamily="18" charset="0"/>
                <a:cs typeface="Times New Roman" panose="02020603050405020304" pitchFamily="18" charset="0"/>
              </a:rPr>
              <a:t>hàm</a:t>
            </a:r>
            <a:r>
              <a:rPr lang="en-US" sz="4000">
                <a:latin typeface="Times New Roman" panose="02020603050405020304" pitchFamily="18" charset="0"/>
                <a:cs typeface="Times New Roman" panose="02020603050405020304" pitchFamily="18" charset="0"/>
              </a:rPr>
              <a:t> loss </a:t>
            </a:r>
            <a:r>
              <a:rPr lang="en-US" sz="4000" err="1">
                <a:latin typeface="Times New Roman" panose="02020603050405020304" pitchFamily="18" charset="0"/>
                <a:cs typeface="Times New Roman" panose="02020603050405020304" pitchFamily="18" charset="0"/>
              </a:rPr>
              <a:t>thành</a:t>
            </a:r>
            <a:r>
              <a:rPr lang="en-US" sz="4000">
                <a:latin typeface="Times New Roman" panose="02020603050405020304" pitchFamily="18" charset="0"/>
                <a:cs typeface="Times New Roman" panose="02020603050405020304" pitchFamily="18" charset="0"/>
              </a:rPr>
              <a:t> </a:t>
            </a:r>
            <a:r>
              <a:rPr lang="en-US" sz="4000" err="1">
                <a:latin typeface="Times New Roman" panose="02020603050405020304" pitchFamily="18" charset="0"/>
                <a:cs typeface="Times New Roman" panose="02020603050405020304" pitchFamily="18" charset="0"/>
              </a:rPr>
              <a:t>phần</a:t>
            </a:r>
            <a:r>
              <a:rPr lang="en-US" sz="4000">
                <a:latin typeface="Times New Roman" panose="02020603050405020304" pitchFamily="18" charset="0"/>
                <a:cs typeface="Times New Roman" panose="02020603050405020304" pitchFamily="18" charset="0"/>
              </a:rPr>
              <a:t>: </a:t>
            </a:r>
          </a:p>
          <a:p>
            <a:pPr lvl="1">
              <a:lnSpc>
                <a:spcPct val="160000"/>
              </a:lnSpc>
              <a:buFont typeface="Wingdings" panose="05000000000000000000" pitchFamily="2" charset="2"/>
              <a:buChar char="§"/>
            </a:pPr>
            <a:r>
              <a:rPr lang="en-US" sz="4000">
                <a:latin typeface="Times New Roman" panose="02020603050405020304" pitchFamily="18" charset="0"/>
                <a:cs typeface="Times New Roman" panose="02020603050405020304" pitchFamily="18" charset="0"/>
              </a:rPr>
              <a:t>Classification loss </a:t>
            </a:r>
          </a:p>
          <a:p>
            <a:pPr lvl="1">
              <a:lnSpc>
                <a:spcPct val="160000"/>
              </a:lnSpc>
              <a:buFont typeface="Wingdings" panose="05000000000000000000" pitchFamily="2" charset="2"/>
              <a:buChar char="§"/>
            </a:pPr>
            <a:r>
              <a:rPr lang="en-US" sz="4000">
                <a:latin typeface="Times New Roman" panose="02020603050405020304" pitchFamily="18" charset="0"/>
                <a:cs typeface="Times New Roman" panose="02020603050405020304" pitchFamily="18" charset="0"/>
              </a:rPr>
              <a:t>Localization loss</a:t>
            </a:r>
          </a:p>
          <a:p>
            <a:pPr lvl="1">
              <a:lnSpc>
                <a:spcPct val="160000"/>
              </a:lnSpc>
              <a:buFont typeface="Wingdings" panose="05000000000000000000" pitchFamily="2" charset="2"/>
              <a:buChar char="§"/>
            </a:pPr>
            <a:r>
              <a:rPr lang="en-US" sz="4000">
                <a:latin typeface="Times New Roman" panose="02020603050405020304" pitchFamily="18" charset="0"/>
                <a:cs typeface="Times New Roman" panose="02020603050405020304" pitchFamily="18" charset="0"/>
              </a:rPr>
              <a:t>Confidence loss</a:t>
            </a:r>
          </a:p>
        </p:txBody>
      </p:sp>
      <p:sp>
        <p:nvSpPr>
          <p:cNvPr id="4" name="Chỗ dành sẵn cho Nội dung 2">
            <a:extLst>
              <a:ext uri="{FF2B5EF4-FFF2-40B4-BE49-F238E27FC236}">
                <a16:creationId xmlns:a16="http://schemas.microsoft.com/office/drawing/2014/main" id="{4DB16EF7-EEC1-4DBF-B2BC-27A06BC573B0}"/>
              </a:ext>
            </a:extLst>
          </p:cNvPr>
          <p:cNvSpPr txBox="1">
            <a:spLocks/>
          </p:cNvSpPr>
          <p:nvPr/>
        </p:nvSpPr>
        <p:spPr>
          <a:xfrm>
            <a:off x="0" y="2307102"/>
            <a:ext cx="12192000" cy="4550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111873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322082D8-2BC6-495B-BB51-1EEC73FCC7AE}"/>
                  </a:ext>
                </a:extLst>
              </p:cNvPr>
              <p:cNvSpPr>
                <a:spLocks noGrp="1"/>
              </p:cNvSpPr>
              <p:nvPr>
                <p:ph idx="1"/>
              </p:nvPr>
            </p:nvSpPr>
            <p:spPr>
              <a:xfrm>
                <a:off x="152399" y="2942444"/>
                <a:ext cx="11735815" cy="1193800"/>
              </a:xfrm>
            </p:spPr>
            <p:txBody>
              <a:bodyPr>
                <a:normAutofit/>
              </a:bodyPr>
              <a:lstStyle/>
              <a:p>
                <a:pPr marL="0" indent="0" algn="ctr">
                  <a:buNone/>
                </a:pPr>
                <a14:m>
                  <m:oMathPara xmlns:m="http://schemas.openxmlformats.org/officeDocument/2006/math">
                    <m:oMathParaPr>
                      <m:jc m:val="center"/>
                    </m:oMathParaPr>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𝐿</m:t>
                          </m:r>
                        </m:e>
                        <m:sub>
                          <m:r>
                            <a:rPr lang="en-US" sz="2400" b="0" i="1" smtClean="0">
                              <a:latin typeface="Cambria Math" panose="02040503050406030204" pitchFamily="18" charset="0"/>
                              <a:cs typeface="Times New Roman" panose="02020603050405020304" pitchFamily="18" charset="0"/>
                            </a:rPr>
                            <m:t>𝐶𝑙𝑎𝑠𝑠𝑖𝑓𝑖𝑐𝑎𝑡𝑖𝑜𝑛</m:t>
                          </m:r>
                        </m:sub>
                      </m:sSub>
                      <m:r>
                        <a:rPr lang="en-US" sz="2400" b="0" i="1" smtClean="0">
                          <a:latin typeface="Cambria Math" panose="02040503050406030204" pitchFamily="18" charset="0"/>
                          <a:cs typeface="Times New Roman" panose="02020603050405020304" pitchFamily="18" charset="0"/>
                        </a:rPr>
                        <m:t>=</m:t>
                      </m:r>
                      <m:nary>
                        <m:naryPr>
                          <m:chr m:val="∑"/>
                          <m:ctrlPr>
                            <a:rPr lang="en-US" sz="2400" b="0" i="1" smtClean="0">
                              <a:latin typeface="Cambria Math" panose="02040503050406030204" pitchFamily="18" charset="0"/>
                              <a:cs typeface="Times New Roman" panose="02020603050405020304" pitchFamily="18" charset="0"/>
                            </a:rPr>
                          </m:ctrlPr>
                        </m:naryPr>
                        <m:sub>
                          <m:r>
                            <a:rPr lang="en-US" sz="2400" b="0" i="1" smtClean="0">
                              <a:latin typeface="Cambria Math" panose="02040503050406030204" pitchFamily="18" charset="0"/>
                              <a:cs typeface="Times New Roman" panose="02020603050405020304" pitchFamily="18" charset="0"/>
                            </a:rPr>
                            <m:t>𝑖</m:t>
                          </m:r>
                          <m:r>
                            <a:rPr lang="en-US" sz="2400" b="0" i="1" smtClean="0">
                              <a:latin typeface="Cambria Math" panose="02040503050406030204" pitchFamily="18" charset="0"/>
                              <a:cs typeface="Times New Roman" panose="02020603050405020304" pitchFamily="18" charset="0"/>
                            </a:rPr>
                            <m:t>=0</m:t>
                          </m:r>
                        </m:sub>
                        <m:sup>
                          <m:sSup>
                            <m:sSupPr>
                              <m:ctrlPr>
                                <a:rPr lang="en-US" sz="2400" b="0" i="1" smtClean="0">
                                  <a:latin typeface="Cambria Math" panose="02040503050406030204" pitchFamily="18" charset="0"/>
                                  <a:cs typeface="Times New Roman" panose="02020603050405020304" pitchFamily="18" charset="0"/>
                                </a:rPr>
                              </m:ctrlPr>
                            </m:sSupPr>
                            <m:e>
                              <m:r>
                                <a:rPr lang="en-US" sz="2400" b="0" i="1" smtClean="0">
                                  <a:latin typeface="Cambria Math" panose="02040503050406030204" pitchFamily="18" charset="0"/>
                                  <a:cs typeface="Times New Roman" panose="02020603050405020304" pitchFamily="18" charset="0"/>
                                </a:rPr>
                                <m:t>𝑆</m:t>
                              </m:r>
                            </m:e>
                            <m:sup>
                              <m:r>
                                <a:rPr lang="en-US" sz="2400" b="0" i="1" smtClean="0">
                                  <a:latin typeface="Cambria Math" panose="02040503050406030204" pitchFamily="18" charset="0"/>
                                  <a:cs typeface="Times New Roman" panose="02020603050405020304" pitchFamily="18" charset="0"/>
                                </a:rPr>
                                <m:t>2</m:t>
                              </m:r>
                            </m:sup>
                          </m:sSup>
                        </m:sup>
                        <m:e>
                          <m:nary>
                            <m:naryPr>
                              <m:chr m:val="∑"/>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=0</m:t>
                              </m:r>
                            </m:sub>
                            <m:sup>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𝐵</m:t>
                              </m:r>
                            </m:sup>
                            <m:e>
                              <m:sSubSup>
                                <m:sSubSupPr>
                                  <m:ctrlPr>
                                    <a:rPr lang="en-US" sz="2400" i="1">
                                      <a:latin typeface="Cambria Math" panose="02040503050406030204" pitchFamily="18" charset="0"/>
                                      <a:ea typeface="Cambria Math" panose="02040503050406030204" pitchFamily="18" charset="0"/>
                                    </a:rPr>
                                  </m:ctrlPr>
                                </m:sSubSupPr>
                                <m:e>
                                  <m:r>
                                    <a:rPr lang="en-US" sz="2400" i="1">
                                      <a:latin typeface="Cambria Math" panose="02040503050406030204" pitchFamily="18" charset="0"/>
                                      <a:ea typeface="Cambria Math" panose="02040503050406030204" pitchFamily="18" charset="0"/>
                                    </a:rPr>
                                    <m:t>𝟙</m:t>
                                  </m:r>
                                </m:e>
                                <m:sub>
                                  <m:r>
                                    <a:rPr lang="en-US" sz="2400" i="1">
                                      <a:latin typeface="Cambria Math" panose="02040503050406030204" pitchFamily="18" charset="0"/>
                                      <a:ea typeface="Cambria Math" panose="02040503050406030204" pitchFamily="18" charset="0"/>
                                    </a:rPr>
                                    <m:t>𝑖𝑗</m:t>
                                  </m:r>
                                </m:sub>
                                <m:sup>
                                  <m:r>
                                    <a:rPr lang="en-US" sz="2400" i="1">
                                      <a:latin typeface="Cambria Math" panose="02040503050406030204" pitchFamily="18" charset="0"/>
                                      <a:ea typeface="Cambria Math" panose="02040503050406030204" pitchFamily="18" charset="0"/>
                                    </a:rPr>
                                    <m:t>𝑜𝑏𝑗</m:t>
                                  </m:r>
                                </m:sup>
                              </m:sSubSup>
                              <m:nary>
                                <m:naryPr>
                                  <m:chr m:val="∑"/>
                                  <m:supHide m:val="on"/>
                                  <m:ctrlPr>
                                    <a:rPr lang="en-US" sz="2400" i="1">
                                      <a:latin typeface="Cambria Math" panose="02040503050406030204" pitchFamily="18" charset="0"/>
                                    </a:rPr>
                                  </m:ctrlPr>
                                </m:naryPr>
                                <m:sub>
                                  <m:r>
                                    <m:rPr>
                                      <m:brk m:alnAt="7"/>
                                    </m:rPr>
                                    <a:rPr lang="en-US" sz="2400" b="0" i="1" smtClean="0">
                                      <a:latin typeface="Cambria Math" panose="02040503050406030204" pitchFamily="18" charset="0"/>
                                    </a:rPr>
                                    <m:t>𝑐</m:t>
                                  </m:r>
                                  <m:r>
                                    <a:rPr lang="en-US" sz="2400" b="0" i="1" smtClean="0">
                                      <a:latin typeface="Cambria Math" panose="02040503050406030204" pitchFamily="18" charset="0"/>
                                    </a:rPr>
                                    <m:t> </m:t>
                                  </m:r>
                                  <m:r>
                                    <m:rPr>
                                      <m:sty m:val="p"/>
                                    </m:rPr>
                                    <a:rPr lang="el-GR" sz="2400" b="0" i="1" smtClean="0">
                                      <a:latin typeface="Cambria Math" panose="02040503050406030204" pitchFamily="18" charset="0"/>
                                    </a:rPr>
                                    <m:t>ϵ</m:t>
                                  </m:r>
                                  <m:r>
                                    <a:rPr lang="en-US" sz="2400" b="0" i="1" smtClean="0">
                                      <a:latin typeface="Cambria Math" panose="02040503050406030204" pitchFamily="18" charset="0"/>
                                    </a:rPr>
                                    <m:t> </m:t>
                                  </m:r>
                                  <m:r>
                                    <a:rPr lang="en-US" sz="2400" b="0" i="1" smtClean="0">
                                      <a:latin typeface="Cambria Math" panose="02040503050406030204" pitchFamily="18" charset="0"/>
                                    </a:rPr>
                                    <m:t>𝑐𝑙𝑎𝑠𝑠𝑒𝑠</m:t>
                                  </m:r>
                                </m:sub>
                                <m:sup/>
                                <m:e>
                                  <m:d>
                                    <m:dPr>
                                      <m:begChr m:val="["/>
                                      <m:endChr m:val="]"/>
                                      <m:ctrlPr>
                                        <a:rPr lang="en-US" sz="2400"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𝑐</m:t>
                                          </m:r>
                                        </m:e>
                                      </m:d>
                                      <m:func>
                                        <m:func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40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en-US" sz="2400"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𝑖</m:t>
                                                      </m:r>
                                                    </m:sub>
                                                  </m:sSub>
                                                </m:e>
                                              </m:acc>
                                              <m:d>
                                                <m:d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𝑐</m:t>
                                                  </m:r>
                                                </m:e>
                                              </m:d>
                                            </m:e>
                                          </m:d>
                                        </m:e>
                                      </m:func>
                                      <m:r>
                                        <a:rPr lang="en-US" sz="2400" i="1">
                                          <a:latin typeface="Cambria Math" panose="02040503050406030204" pitchFamily="18" charset="0"/>
                                          <a:ea typeface="Cambria Math" panose="02040503050406030204" pitchFamily="18" charset="0"/>
                                          <a:cs typeface="Times New Roman" panose="02020603050405020304" pitchFamily="18" charset="0"/>
                                        </a:rPr>
                                        <m:t>+</m:t>
                                      </m:r>
                                      <m:d>
                                        <m:d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𝑐</m:t>
                                              </m:r>
                                            </m:e>
                                          </m:d>
                                        </m:e>
                                      </m:d>
                                      <m:func>
                                        <m:func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400">
                                              <a:latin typeface="Cambria Math" panose="02040503050406030204" pitchFamily="18" charset="0"/>
                                              <a:ea typeface="Cambria Math" panose="02040503050406030204" pitchFamily="18" charset="0"/>
                                              <a:cs typeface="Times New Roman" panose="02020603050405020304" pitchFamily="18" charset="0"/>
                                            </a:rPr>
                                            <m:t>log</m:t>
                                          </m:r>
                                        </m:fName>
                                        <m:e>
                                          <m:d>
                                            <m:d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1−</m:t>
                                              </m:r>
                                              <m:acc>
                                                <m:accPr>
                                                  <m:chr m:val="̂"/>
                                                  <m:ctrlPr>
                                                    <a:rPr lang="en-US" sz="2400"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𝑝</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𝑖</m:t>
                                                      </m:r>
                                                    </m:sub>
                                                  </m:sSub>
                                                </m:e>
                                              </m:acc>
                                              <m:d>
                                                <m:d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a:latin typeface="Cambria Math" panose="02040503050406030204" pitchFamily="18" charset="0"/>
                                                      <a:ea typeface="Cambria Math" panose="02040503050406030204" pitchFamily="18" charset="0"/>
                                                      <a:cs typeface="Times New Roman" panose="02020603050405020304" pitchFamily="18" charset="0"/>
                                                    </a:rPr>
                                                    <m:t>𝑐</m:t>
                                                  </m:r>
                                                </m:e>
                                              </m:d>
                                            </m:e>
                                          </m:d>
                                        </m:e>
                                      </m:func>
                                    </m:e>
                                  </m:d>
                                </m:e>
                              </m:nary>
                              <m:r>
                                <m:rPr>
                                  <m:nor/>
                                </m:rPr>
                                <a:rPr lang="en-US" sz="2400"/>
                                <m:t> </m:t>
                              </m:r>
                            </m:e>
                          </m:nary>
                        </m:e>
                      </m:nary>
                    </m:oMath>
                  </m:oMathPara>
                </a14:m>
                <a:endParaRPr lang="en-US" sz="2700" i="1">
                  <a:latin typeface="Times New Roman" panose="02020603050405020304" pitchFamily="18" charset="0"/>
                  <a:cs typeface="Times New Roman" panose="02020603050405020304" pitchFamily="18" charset="0"/>
                </a:endParaRPr>
              </a:p>
            </p:txBody>
          </p:sp>
        </mc:Choice>
        <mc:Fallback xmlns="">
          <p:sp>
            <p:nvSpPr>
              <p:cNvPr id="3" name="Chỗ dành sẵn cho Nội dung 2">
                <a:extLst>
                  <a:ext uri="{FF2B5EF4-FFF2-40B4-BE49-F238E27FC236}">
                    <a16:creationId xmlns:a16="http://schemas.microsoft.com/office/drawing/2014/main" id="{322082D8-2BC6-495B-BB51-1EEC73FCC7AE}"/>
                  </a:ext>
                </a:extLst>
              </p:cNvPr>
              <p:cNvSpPr>
                <a:spLocks noGrp="1" noRot="1" noChangeAspect="1" noMove="1" noResize="1" noEditPoints="1" noAdjustHandles="1" noChangeArrowheads="1" noChangeShapeType="1" noTextEdit="1"/>
              </p:cNvSpPr>
              <p:nvPr>
                <p:ph idx="1"/>
              </p:nvPr>
            </p:nvSpPr>
            <p:spPr>
              <a:xfrm>
                <a:off x="152399" y="2942444"/>
                <a:ext cx="11735815" cy="1193800"/>
              </a:xfrm>
              <a:blipFill>
                <a:blip r:embed="rId3"/>
                <a:stretch>
                  <a:fillRect/>
                </a:stretch>
              </a:blipFill>
            </p:spPr>
            <p:txBody>
              <a:bodyPr/>
              <a:lstStyle/>
              <a:p>
                <a:r>
                  <a:rPr lang="en-US">
                    <a:noFill/>
                  </a:rPr>
                  <a:t> </a:t>
                </a:r>
              </a:p>
            </p:txBody>
          </p:sp>
        </mc:Fallback>
      </mc:AlternateContent>
      <p:sp>
        <p:nvSpPr>
          <p:cNvPr id="5" name="Chỗ dành sẵn cho Nội dung 2">
            <a:extLst>
              <a:ext uri="{FF2B5EF4-FFF2-40B4-BE49-F238E27FC236}">
                <a16:creationId xmlns:a16="http://schemas.microsoft.com/office/drawing/2014/main" id="{ACB2C142-99E8-4C85-BDF8-EBC6DF76EB0E}"/>
              </a:ext>
            </a:extLst>
          </p:cNvPr>
          <p:cNvSpPr txBox="1">
            <a:spLocks/>
          </p:cNvSpPr>
          <p:nvPr/>
        </p:nvSpPr>
        <p:spPr>
          <a:xfrm>
            <a:off x="152400" y="1978025"/>
            <a:ext cx="12192000"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latin typeface="Times New Roman" panose="02020603050405020304" pitchFamily="18" charset="0"/>
                <a:cs typeface="Times New Roman" panose="02020603050405020304" pitchFamily="18" charset="0"/>
              </a:rPr>
              <a:t>Là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lỗi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loại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việc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đoán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endParaRPr lang="en-US">
              <a:latin typeface="Times New Roman" panose="02020603050405020304" pitchFamily="18" charset="0"/>
              <a:cs typeface="Times New Roman" panose="02020603050405020304" pitchFamily="18" charset="0"/>
            </a:endParaRPr>
          </a:p>
        </p:txBody>
      </p:sp>
      <p:sp>
        <p:nvSpPr>
          <p:cNvPr id="6" name="Rectangle: Rounded Corners 4">
            <a:extLst>
              <a:ext uri="{FF2B5EF4-FFF2-40B4-BE49-F238E27FC236}">
                <a16:creationId xmlns:a16="http://schemas.microsoft.com/office/drawing/2014/main" id="{5F7F67CD-8670-4F86-9852-C194B28B81A4}"/>
              </a:ext>
            </a:extLst>
          </p:cNvPr>
          <p:cNvSpPr/>
          <p:nvPr/>
        </p:nvSpPr>
        <p:spPr>
          <a:xfrm>
            <a:off x="427158" y="565626"/>
            <a:ext cx="6773742"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CLASSIFICATION LOSS</a:t>
            </a:r>
            <a:endParaRPr lang="en-US" sz="4400"/>
          </a:p>
        </p:txBody>
      </p:sp>
      <p:sp>
        <p:nvSpPr>
          <p:cNvPr id="7" name="Chỗ dành sẵn cho Nội dung 2">
            <a:extLst>
              <a:ext uri="{FF2B5EF4-FFF2-40B4-BE49-F238E27FC236}">
                <a16:creationId xmlns:a16="http://schemas.microsoft.com/office/drawing/2014/main" id="{857B476B-A5C1-45A9-A5EA-2F2C9E5CC6EA}"/>
              </a:ext>
            </a:extLst>
          </p:cNvPr>
          <p:cNvSpPr txBox="1">
            <a:spLocks/>
          </p:cNvSpPr>
          <p:nvPr/>
        </p:nvSpPr>
        <p:spPr>
          <a:xfrm>
            <a:off x="152400" y="3756026"/>
            <a:ext cx="12192000" cy="21494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Chỗ dành sẵn cho Nội dung 2">
                <a:extLst>
                  <a:ext uri="{FF2B5EF4-FFF2-40B4-BE49-F238E27FC236}">
                    <a16:creationId xmlns:a16="http://schemas.microsoft.com/office/drawing/2014/main" id="{30349993-93E2-42A7-83AC-4C9F05DDB3E3}"/>
                  </a:ext>
                </a:extLst>
              </p:cNvPr>
              <p:cNvSpPr txBox="1">
                <a:spLocks/>
              </p:cNvSpPr>
              <p:nvPr/>
            </p:nvSpPr>
            <p:spPr>
              <a:xfrm>
                <a:off x="152399" y="4387852"/>
                <a:ext cx="10740501" cy="190452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𝟙</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𝑜𝑏𝑗</m:t>
                        </m:r>
                      </m:sup>
                    </m:sSubSup>
                    <m:r>
                      <a:rPr lang="en-US" i="1">
                        <a:latin typeface="Cambria Math" panose="02040503050406030204" pitchFamily="18" charset="0"/>
                        <a:ea typeface="Cambria Math" panose="02040503050406030204" pitchFamily="18" charset="0"/>
                      </a:rPr>
                      <m:t> </m:t>
                    </m:r>
                  </m:oMath>
                </a14:m>
                <a:r>
                  <a:rPr lang="en-US">
                    <a:latin typeface="Times New Roman" panose="02020603050405020304" pitchFamily="18" charset="0"/>
                    <a:cs typeface="Times New Roman" panose="02020603050405020304" pitchFamily="18" charset="0"/>
                  </a:rPr>
                  <a:t>: bằng 1 nếu anchor box thứ j của ô thứ i chịu trách nhiệm dự đoán đối tượng</a:t>
                </a:r>
              </a:p>
              <a:p>
                <a:pPr marL="0" indent="0">
                  <a:buNone/>
                </a:pP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𝑝</m:t>
                        </m:r>
                      </m:e>
                      <m:sub>
                        <m:r>
                          <a:rPr lang="en-US"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𝑐</m:t>
                    </m:r>
                    <m:r>
                      <a:rPr lang="en-US" b="0" i="1" smtClean="0">
                        <a:latin typeface="Cambria Math" panose="02040503050406030204" pitchFamily="18" charset="0"/>
                        <a:cs typeface="Times New Roman" panose="02020603050405020304" pitchFamily="18" charset="0"/>
                      </a:rPr>
                      <m:t>)</m:t>
                    </m:r>
                  </m:oMath>
                </a14:m>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giá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trị</a:t>
                </a:r>
                <a:r>
                  <a:rPr lang="en-US">
                    <a:latin typeface="Times New Roman" panose="02020603050405020304" pitchFamily="18" charset="0"/>
                    <a:cs typeface="Times New Roman" panose="02020603050405020304" pitchFamily="18" charset="0"/>
                  </a:rPr>
                  <a:t> nhãn thực của đối tượng tại ô thứ i</a:t>
                </a:r>
              </a:p>
              <a:p>
                <a:pPr marL="0" indent="0">
                  <a:buNone/>
                </a:pPr>
                <a14:m>
                  <m:oMath xmlns:m="http://schemas.openxmlformats.org/officeDocument/2006/math">
                    <m:acc>
                      <m:acc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𝑝</m:t>
                            </m:r>
                          </m:e>
                          <m:sub>
                            <m:r>
                              <a:rPr lang="en-US" i="1">
                                <a:latin typeface="Cambria Math" panose="02040503050406030204" pitchFamily="18" charset="0"/>
                                <a:ea typeface="Cambria Math" panose="02040503050406030204" pitchFamily="18" charset="0"/>
                                <a:cs typeface="Times New Roman" panose="02020603050405020304" pitchFamily="18" charset="0"/>
                              </a:rPr>
                              <m:t>𝑖</m:t>
                            </m:r>
                          </m:sub>
                        </m:sSub>
                      </m:e>
                    </m:acc>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𝑐</m:t>
                    </m:r>
                    <m:r>
                      <a:rPr lang="en-US" b="0" i="1" smtClean="0">
                        <a:latin typeface="Cambria Math" panose="02040503050406030204" pitchFamily="18" charset="0"/>
                        <a:cs typeface="Times New Roman" panose="02020603050405020304" pitchFamily="18" charset="0"/>
                      </a:rPr>
                      <m:t>)</m:t>
                    </m:r>
                  </m:oMath>
                </a14:m>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xuất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loại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tượng tại ô thứ i</a:t>
                </a:r>
              </a:p>
            </p:txBody>
          </p:sp>
        </mc:Choice>
        <mc:Fallback xmlns="">
          <p:sp>
            <p:nvSpPr>
              <p:cNvPr id="8" name="Chỗ dành sẵn cho Nội dung 2">
                <a:extLst>
                  <a:ext uri="{FF2B5EF4-FFF2-40B4-BE49-F238E27FC236}">
                    <a16:creationId xmlns:a16="http://schemas.microsoft.com/office/drawing/2014/main" id="{30349993-93E2-42A7-83AC-4C9F05DDB3E3}"/>
                  </a:ext>
                </a:extLst>
              </p:cNvPr>
              <p:cNvSpPr txBox="1">
                <a:spLocks noRot="1" noChangeAspect="1" noMove="1" noResize="1" noEditPoints="1" noAdjustHandles="1" noChangeArrowheads="1" noChangeShapeType="1" noTextEdit="1"/>
              </p:cNvSpPr>
              <p:nvPr/>
            </p:nvSpPr>
            <p:spPr>
              <a:xfrm>
                <a:off x="152399" y="4387852"/>
                <a:ext cx="10740501" cy="1904522"/>
              </a:xfrm>
              <a:prstGeom prst="rect">
                <a:avLst/>
              </a:prstGeom>
              <a:blipFill>
                <a:blip r:embed="rId4"/>
                <a:stretch>
                  <a:fillRect l="-1135" t="-4167" b="-5449"/>
                </a:stretch>
              </a:blipFill>
            </p:spPr>
            <p:txBody>
              <a:bodyPr/>
              <a:lstStyle/>
              <a:p>
                <a:r>
                  <a:rPr lang="en-US">
                    <a:noFill/>
                  </a:rPr>
                  <a:t> </a:t>
                </a:r>
              </a:p>
            </p:txBody>
          </p:sp>
        </mc:Fallback>
      </mc:AlternateContent>
    </p:spTree>
    <p:extLst>
      <p:ext uri="{BB962C8B-B14F-4D97-AF65-F5344CB8AC3E}">
        <p14:creationId xmlns:p14="http://schemas.microsoft.com/office/powerpoint/2010/main" val="250658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AA4DB92-097D-422F-A4FD-609DD9890C61}"/>
              </a:ext>
            </a:extLst>
          </p:cNvPr>
          <p:cNvSpPr/>
          <p:nvPr/>
        </p:nvSpPr>
        <p:spPr>
          <a:xfrm>
            <a:off x="334010" y="497729"/>
            <a:ext cx="6766122"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vi-VN" sz="4800">
                <a:solidFill>
                  <a:srgbClr val="F3F3F3"/>
                </a:solidFill>
                <a:latin typeface="+mj-lt"/>
              </a:rPr>
              <a:t>LOCALIZATION LOSS</a:t>
            </a:r>
            <a:endParaRPr lang="en-US" sz="4800">
              <a:latin typeface="+mj-lt"/>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DEA1D4-D399-46E5-87F9-8515BBB2739E}"/>
                  </a:ext>
                </a:extLst>
              </p:cNvPr>
              <p:cNvSpPr txBox="1"/>
              <p:nvPr/>
            </p:nvSpPr>
            <p:spPr>
              <a:xfrm>
                <a:off x="833120" y="2187877"/>
                <a:ext cx="9885680" cy="4025717"/>
              </a:xfrm>
              <a:prstGeom prst="rect">
                <a:avLst/>
              </a:prstGeom>
              <a:noFill/>
            </p:spPr>
            <p:txBody>
              <a:bodyPr wrap="square" rtlCol="0">
                <a:spAutoFit/>
              </a:bodyPr>
              <a:lstStyle/>
              <a:p>
                <a:pPr marL="914400" lvl="1" indent="-457200">
                  <a:buFont typeface="Wingdings" panose="05000000000000000000" pitchFamily="2" charset="2"/>
                  <a:buChar char="§"/>
                </a:pPr>
                <a:r>
                  <a:rPr lang="vi-VN" sz="2800" err="1">
                    <a:latin typeface="+mj-lt"/>
                  </a:rPr>
                  <a:t>Tọa</a:t>
                </a:r>
                <a:r>
                  <a:rPr lang="vi-VN" sz="2800">
                    <a:latin typeface="+mj-lt"/>
                  </a:rPr>
                  <a:t> </a:t>
                </a:r>
                <a:r>
                  <a:rPr lang="vi-VN" sz="2800" err="1">
                    <a:latin typeface="+mj-lt"/>
                  </a:rPr>
                  <a:t>độ</a:t>
                </a:r>
                <a:r>
                  <a:rPr lang="vi-VN" sz="2800">
                    <a:latin typeface="+mj-lt"/>
                  </a:rPr>
                  <a:t> tâm (x, y)</a:t>
                </a:r>
              </a:p>
              <a:p>
                <a:pPr marL="457200" lvl="1"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𝑐𝑜𝑜𝑟𝑑</m:t>
                          </m:r>
                        </m:sub>
                      </m:sSub>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=0</m:t>
                          </m:r>
                        </m:sub>
                        <m: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2</m:t>
                              </m:r>
                            </m:sup>
                          </m:sSup>
                        </m:sup>
                        <m:e>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𝑗</m:t>
                              </m:r>
                              <m:r>
                                <a:rPr lang="en-US" sz="2800" b="0" i="1" smtClean="0">
                                  <a:latin typeface="Cambria Math" panose="02040503050406030204" pitchFamily="18" charset="0"/>
                                </a:rPr>
                                <m:t>=0</m:t>
                              </m:r>
                            </m:sub>
                            <m:sup>
                              <m:r>
                                <a:rPr lang="en-US" sz="2800" b="0" i="1" smtClean="0">
                                  <a:latin typeface="Cambria Math" panose="02040503050406030204" pitchFamily="18" charset="0"/>
                                </a:rPr>
                                <m:t>𝐵</m:t>
                              </m:r>
                            </m:sup>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𝟙</m:t>
                                  </m:r>
                                </m:e>
                                <m:sub>
                                  <m:r>
                                    <a:rPr lang="en-US" sz="2800" b="0" i="1" smtClean="0">
                                      <a:latin typeface="Cambria Math" panose="02040503050406030204" pitchFamily="18" charset="0"/>
                                      <a:ea typeface="Cambria Math" panose="02040503050406030204" pitchFamily="18" charset="0"/>
                                    </a:rPr>
                                    <m:t>𝑖𝑗</m:t>
                                  </m:r>
                                </m:sub>
                                <m:sup>
                                  <m:r>
                                    <a:rPr lang="en-US" sz="2800" b="0" i="1" smtClean="0">
                                      <a:latin typeface="Cambria Math" panose="02040503050406030204" pitchFamily="18" charset="0"/>
                                      <a:ea typeface="Cambria Math" panose="02040503050406030204" pitchFamily="18" charset="0"/>
                                    </a:rPr>
                                    <m:t>𝑜𝑏𝑗</m:t>
                                  </m:r>
                                </m:sup>
                              </m:sSubSup>
                              <m:d>
                                <m:dPr>
                                  <m:begChr m:val="["/>
                                  <m:endChr m:val="]"/>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d>
                                        <m:dPr>
                                          <m:ctrlPr>
                                            <a:rPr lang="en-US" sz="2800" b="0" i="1" smtClean="0">
                                              <a:latin typeface="Cambria Math" panose="02040503050406030204" pitchFamily="18" charset="0"/>
                                              <a:ea typeface="Cambria Math" panose="02040503050406030204" pitchFamily="18" charset="0"/>
                                            </a:rPr>
                                          </m:ctrlPr>
                                        </m:dPr>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𝑖</m:t>
                                              </m:r>
                                            </m:sub>
                                            <m:sup>
                                              <m:r>
                                                <a:rPr lang="en-US" sz="2800" b="0" i="1" smtClean="0">
                                                  <a:latin typeface="Cambria Math" panose="02040503050406030204" pitchFamily="18" charset="0"/>
                                                  <a:ea typeface="Cambria Math" panose="02040503050406030204" pitchFamily="18" charset="0"/>
                                                </a:rPr>
                                                <m:t>𝑗</m:t>
                                              </m:r>
                                            </m:sup>
                                          </m:sSubSup>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acc>
                                                <m:accPr>
                                                  <m:chr m:val="̂"/>
                                                  <m:ctrlPr>
                                                    <a:rPr lang="en-US" sz="2800" b="0" i="1" smtClean="0">
                                                      <a:latin typeface="Cambria Math" panose="02040503050406030204" pitchFamily="18" charset="0"/>
                                                      <a:ea typeface="Cambria Math" panose="02040503050406030204" pitchFamily="18" charset="0"/>
                                                    </a:rPr>
                                                  </m:ctrlPr>
                                                </m:acc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𝑖</m:t>
                                                      </m:r>
                                                    </m:sub>
                                                  </m:sSub>
                                                </m:e>
                                              </m:acc>
                                            </m:e>
                                            <m:sup>
                                              <m:r>
                                                <a:rPr lang="en-US" sz="2800" b="0" i="1" smtClean="0">
                                                  <a:latin typeface="Cambria Math" panose="02040503050406030204" pitchFamily="18" charset="0"/>
                                                  <a:ea typeface="Cambria Math" panose="02040503050406030204" pitchFamily="18" charset="0"/>
                                                </a:rPr>
                                                <m:t>𝑗</m:t>
                                              </m:r>
                                            </m:sup>
                                          </m:sSup>
                                        </m:e>
                                      </m:d>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d>
                                        <m:dPr>
                                          <m:ctrlPr>
                                            <a:rPr lang="en-US" sz="2800" b="0" i="1" smtClean="0">
                                              <a:latin typeface="Cambria Math" panose="02040503050406030204" pitchFamily="18" charset="0"/>
                                              <a:ea typeface="Cambria Math" panose="02040503050406030204" pitchFamily="18" charset="0"/>
                                            </a:rPr>
                                          </m:ctrlPr>
                                        </m:dPr>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up>
                                              <m:r>
                                                <a:rPr lang="en-US" sz="2800" b="0" i="1" smtClean="0">
                                                  <a:latin typeface="Cambria Math" panose="02040503050406030204" pitchFamily="18" charset="0"/>
                                                  <a:ea typeface="Cambria Math" panose="02040503050406030204" pitchFamily="18" charset="0"/>
                                                </a:rPr>
                                                <m:t>𝑗</m:t>
                                              </m:r>
                                            </m:sup>
                                          </m:sSubSup>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acc>
                                                <m:accPr>
                                                  <m:chr m:val="̂"/>
                                                  <m:ctrlPr>
                                                    <a:rPr lang="en-US" sz="2800" b="0" i="1" smtClean="0">
                                                      <a:latin typeface="Cambria Math" panose="02040503050406030204" pitchFamily="18" charset="0"/>
                                                      <a:ea typeface="Cambria Math" panose="02040503050406030204" pitchFamily="18" charset="0"/>
                                                    </a:rPr>
                                                  </m:ctrlPr>
                                                </m:acc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Sub>
                                                </m:e>
                                              </m:acc>
                                            </m:e>
                                            <m:sup>
                                              <m:r>
                                                <a:rPr lang="en-US" sz="2800" b="0" i="1" smtClean="0">
                                                  <a:latin typeface="Cambria Math" panose="02040503050406030204" pitchFamily="18" charset="0"/>
                                                  <a:ea typeface="Cambria Math" panose="02040503050406030204" pitchFamily="18" charset="0"/>
                                                </a:rPr>
                                                <m:t>𝑗</m:t>
                                              </m:r>
                                            </m:sup>
                                          </m:sSup>
                                        </m:e>
                                      </m:d>
                                    </m:e>
                                    <m:sup>
                                      <m:r>
                                        <a:rPr lang="en-US" sz="2800" b="0" i="1" smtClean="0">
                                          <a:latin typeface="Cambria Math" panose="02040503050406030204" pitchFamily="18" charset="0"/>
                                          <a:ea typeface="Cambria Math" panose="02040503050406030204" pitchFamily="18" charset="0"/>
                                        </a:rPr>
                                        <m:t>2</m:t>
                                      </m:r>
                                    </m:sup>
                                  </m:sSup>
                                </m:e>
                              </m:d>
                            </m:e>
                          </m:nary>
                        </m:e>
                      </m:nary>
                    </m:oMath>
                  </m:oMathPara>
                </a14:m>
                <a:endParaRPr lang="en-US" sz="2800">
                  <a:latin typeface="+mj-lt"/>
                </a:endParaRPr>
              </a:p>
              <a:p>
                <a:pPr marL="457200" lvl="1" indent="0">
                  <a:buNone/>
                </a:pPr>
                <a:r>
                  <a:rPr lang="en-US" sz="2000">
                    <a:latin typeface="+mj-lt"/>
                  </a:rPr>
                  <a:t> </a:t>
                </a:r>
              </a:p>
              <a:p>
                <a:pPr marL="914400" lvl="1" indent="-457200">
                  <a:buFont typeface="Wingdings" panose="05000000000000000000" pitchFamily="2" charset="2"/>
                  <a:buChar char="§"/>
                </a:pPr>
                <a:r>
                  <a:rPr lang="vi-VN" sz="2800">
                    <a:latin typeface="+mj-lt"/>
                  </a:rPr>
                  <a:t>Chiều </a:t>
                </a:r>
                <a:r>
                  <a:rPr lang="vi-VN" sz="2800" err="1">
                    <a:latin typeface="+mj-lt"/>
                  </a:rPr>
                  <a:t>rộng</a:t>
                </a:r>
                <a:r>
                  <a:rPr lang="vi-VN" sz="2800">
                    <a:latin typeface="+mj-lt"/>
                  </a:rPr>
                  <a:t> </a:t>
                </a:r>
                <a:r>
                  <a:rPr lang="vi-VN" sz="2800" err="1">
                    <a:latin typeface="+mj-lt"/>
                  </a:rPr>
                  <a:t>và</a:t>
                </a:r>
                <a:r>
                  <a:rPr lang="vi-VN" sz="2800">
                    <a:latin typeface="+mj-lt"/>
                  </a:rPr>
                  <a:t> </a:t>
                </a:r>
                <a:r>
                  <a:rPr lang="vi-VN" sz="2800" err="1">
                    <a:latin typeface="+mj-lt"/>
                  </a:rPr>
                  <a:t>chiều</a:t>
                </a:r>
                <a:r>
                  <a:rPr lang="vi-VN" sz="2800">
                    <a:latin typeface="+mj-lt"/>
                  </a:rPr>
                  <a:t> cao (w, h)</a:t>
                </a:r>
              </a:p>
              <a:p>
                <a:pPr lvl="1"/>
                <a14:m>
                  <m:oMathPara xmlns:m="http://schemas.openxmlformats.org/officeDocument/2006/math">
                    <m:oMathParaPr>
                      <m:jc m:val="centerGroup"/>
                    </m:oMathParaPr>
                    <m:oMath xmlns:m="http://schemas.openxmlformats.org/officeDocument/2006/math">
                      <m:sSub>
                        <m:sSubPr>
                          <m:ctrlPr>
                            <a:rPr lang="vi-VN" sz="2800" i="1">
                              <a:latin typeface="Cambria Math" panose="02040503050406030204" pitchFamily="18" charset="0"/>
                              <a:ea typeface="Cambria Math" panose="02040503050406030204" pitchFamily="18" charset="0"/>
                            </a:rPr>
                          </m:ctrlPr>
                        </m:sSubPr>
                        <m:e>
                          <m:r>
                            <a:rPr lang="vi-VN" sz="2800" i="1">
                              <a:latin typeface="Cambria Math" panose="02040503050406030204" pitchFamily="18" charset="0"/>
                              <a:ea typeface="Cambria Math" panose="02040503050406030204" pitchFamily="18" charset="0"/>
                            </a:rPr>
                            <m:t>𝜆</m:t>
                          </m:r>
                        </m:e>
                        <m:sub>
                          <m:r>
                            <a:rPr lang="vi-VN" sz="2800" i="1">
                              <a:latin typeface="Cambria Math" panose="02040503050406030204" pitchFamily="18" charset="0"/>
                              <a:ea typeface="Cambria Math" panose="02040503050406030204" pitchFamily="18" charset="0"/>
                            </a:rPr>
                            <m:t>𝑐𝑜𝑜𝑟𝑑</m:t>
                          </m:r>
                        </m:sub>
                      </m:sSub>
                      <m:nary>
                        <m:naryPr>
                          <m:chr m:val="∑"/>
                          <m:ctrlPr>
                            <a:rPr lang="vi-VN" sz="2800" i="1">
                              <a:latin typeface="Cambria Math" panose="02040503050406030204" pitchFamily="18" charset="0"/>
                              <a:ea typeface="Cambria Math" panose="02040503050406030204" pitchFamily="18" charset="0"/>
                            </a:rPr>
                          </m:ctrlPr>
                        </m:naryPr>
                        <m:sub>
                          <m:r>
                            <a:rPr lang="vi-VN" sz="2800" i="1">
                              <a:latin typeface="Cambria Math" panose="02040503050406030204" pitchFamily="18" charset="0"/>
                              <a:ea typeface="Cambria Math" panose="02040503050406030204" pitchFamily="18" charset="0"/>
                            </a:rPr>
                            <m:t>𝑖</m:t>
                          </m:r>
                          <m:r>
                            <a:rPr lang="vi-VN" sz="2800" i="1">
                              <a:latin typeface="Cambria Math" panose="02040503050406030204" pitchFamily="18" charset="0"/>
                              <a:ea typeface="Cambria Math" panose="02040503050406030204" pitchFamily="18" charset="0"/>
                            </a:rPr>
                            <m:t>=0</m:t>
                          </m:r>
                        </m:sub>
                        <m:sup>
                          <m:sSup>
                            <m:sSupPr>
                              <m:ctrlPr>
                                <a:rPr lang="vi-VN" sz="2800" i="1">
                                  <a:latin typeface="Cambria Math" panose="02040503050406030204" pitchFamily="18" charset="0"/>
                                  <a:ea typeface="Cambria Math" panose="02040503050406030204" pitchFamily="18" charset="0"/>
                                </a:rPr>
                              </m:ctrlPr>
                            </m:sSupPr>
                            <m:e>
                              <m:r>
                                <a:rPr lang="vi-VN" sz="2800" i="1">
                                  <a:latin typeface="Cambria Math" panose="02040503050406030204" pitchFamily="18" charset="0"/>
                                  <a:ea typeface="Cambria Math" panose="02040503050406030204" pitchFamily="18" charset="0"/>
                                </a:rPr>
                                <m:t>𝑆</m:t>
                              </m:r>
                            </m:e>
                            <m:sup>
                              <m:r>
                                <a:rPr lang="vi-VN" sz="2800" i="1">
                                  <a:latin typeface="Cambria Math" panose="02040503050406030204" pitchFamily="18" charset="0"/>
                                  <a:ea typeface="Cambria Math" panose="02040503050406030204" pitchFamily="18" charset="0"/>
                                </a:rPr>
                                <m:t>2</m:t>
                              </m:r>
                            </m:sup>
                          </m:sSup>
                        </m:sup>
                        <m:e>
                          <m:nary>
                            <m:naryPr>
                              <m:chr m:val="∑"/>
                              <m:ctrlPr>
                                <a:rPr lang="vi-VN" sz="2800" i="1">
                                  <a:latin typeface="Cambria Math" panose="02040503050406030204" pitchFamily="18" charset="0"/>
                                  <a:ea typeface="Cambria Math" panose="02040503050406030204" pitchFamily="18" charset="0"/>
                                </a:rPr>
                              </m:ctrlPr>
                            </m:naryPr>
                            <m:sub>
                              <m:r>
                                <a:rPr lang="vi-VN" sz="2800" i="1">
                                  <a:latin typeface="Cambria Math" panose="02040503050406030204" pitchFamily="18" charset="0"/>
                                  <a:ea typeface="Cambria Math" panose="02040503050406030204" pitchFamily="18" charset="0"/>
                                </a:rPr>
                                <m:t>𝑗</m:t>
                              </m:r>
                              <m:r>
                                <a:rPr lang="vi-VN" sz="2800" i="1">
                                  <a:latin typeface="Cambria Math" panose="02040503050406030204" pitchFamily="18" charset="0"/>
                                  <a:ea typeface="Cambria Math" panose="02040503050406030204" pitchFamily="18" charset="0"/>
                                </a:rPr>
                                <m:t>=0</m:t>
                              </m:r>
                            </m:sub>
                            <m:sup>
                              <m:r>
                                <a:rPr lang="vi-VN" sz="2800" i="1">
                                  <a:latin typeface="Cambria Math" panose="02040503050406030204" pitchFamily="18" charset="0"/>
                                  <a:ea typeface="Cambria Math" panose="02040503050406030204" pitchFamily="18" charset="0"/>
                                </a:rPr>
                                <m:t>𝐵</m:t>
                              </m:r>
                            </m:sup>
                            <m:e>
                              <m:sSubSup>
                                <m:sSubSupPr>
                                  <m:ctrlPr>
                                    <a:rPr lang="vi-VN" sz="2800" i="1">
                                      <a:latin typeface="Cambria Math" panose="02040503050406030204" pitchFamily="18" charset="0"/>
                                      <a:ea typeface="Cambria Math" panose="02040503050406030204" pitchFamily="18" charset="0"/>
                                    </a:rPr>
                                  </m:ctrlPr>
                                </m:sSubSupPr>
                                <m:e>
                                  <m:r>
                                    <a:rPr lang="vi-VN" sz="2800" i="1">
                                      <a:latin typeface="Cambria Math" panose="02040503050406030204" pitchFamily="18" charset="0"/>
                                      <a:ea typeface="Cambria Math" panose="02040503050406030204" pitchFamily="18" charset="0"/>
                                    </a:rPr>
                                    <m:t>𝟙</m:t>
                                  </m:r>
                                </m:e>
                                <m:sub>
                                  <m:r>
                                    <a:rPr lang="vi-VN" sz="2800" i="1">
                                      <a:latin typeface="Cambria Math" panose="02040503050406030204" pitchFamily="18" charset="0"/>
                                      <a:ea typeface="Cambria Math" panose="02040503050406030204" pitchFamily="18" charset="0"/>
                                    </a:rPr>
                                    <m:t>𝑖𝑗</m:t>
                                  </m:r>
                                </m:sub>
                                <m:sup>
                                  <m:r>
                                    <a:rPr lang="vi-VN" sz="2800" i="1">
                                      <a:latin typeface="Cambria Math" panose="02040503050406030204" pitchFamily="18" charset="0"/>
                                      <a:ea typeface="Cambria Math" panose="02040503050406030204" pitchFamily="18" charset="0"/>
                                    </a:rPr>
                                    <m:t>𝑜𝑏𝑗</m:t>
                                  </m:r>
                                </m:sup>
                              </m:sSubSup>
                              <m:d>
                                <m:dPr>
                                  <m:begChr m:val="["/>
                                  <m:endChr m:val="]"/>
                                  <m:ctrlPr>
                                    <a:rPr lang="vi-VN" sz="2800" i="1">
                                      <a:latin typeface="Cambria Math" panose="02040503050406030204" pitchFamily="18" charset="0"/>
                                      <a:ea typeface="Cambria Math" panose="02040503050406030204" pitchFamily="18" charset="0"/>
                                    </a:rPr>
                                  </m:ctrlPr>
                                </m:dPr>
                                <m:e>
                                  <m:sSup>
                                    <m:sSupPr>
                                      <m:ctrlPr>
                                        <a:rPr lang="vi-VN" sz="2800" i="1">
                                          <a:latin typeface="Cambria Math" panose="02040503050406030204" pitchFamily="18" charset="0"/>
                                          <a:ea typeface="Cambria Math" panose="02040503050406030204" pitchFamily="18" charset="0"/>
                                        </a:rPr>
                                      </m:ctrlPr>
                                    </m:sSupPr>
                                    <m:e>
                                      <m:d>
                                        <m:dPr>
                                          <m:ctrlPr>
                                            <a:rPr lang="vi-VN" sz="2800" i="1">
                                              <a:latin typeface="Cambria Math" panose="02040503050406030204" pitchFamily="18" charset="0"/>
                                              <a:ea typeface="Cambria Math" panose="02040503050406030204" pitchFamily="18" charset="0"/>
                                            </a:rPr>
                                          </m:ctrlPr>
                                        </m:dPr>
                                        <m:e>
                                          <m:rad>
                                            <m:radPr>
                                              <m:degHide m:val="on"/>
                                              <m:ctrlPr>
                                                <a:rPr lang="vi-VN" sz="2800" i="1">
                                                  <a:latin typeface="Cambria Math" panose="02040503050406030204" pitchFamily="18" charset="0"/>
                                                  <a:ea typeface="Cambria Math" panose="02040503050406030204" pitchFamily="18" charset="0"/>
                                                </a:rPr>
                                              </m:ctrlPr>
                                            </m:radPr>
                                            <m:deg/>
                                            <m:e>
                                              <m:sSubSup>
                                                <m:sSubSupPr>
                                                  <m:ctrlPr>
                                                    <a:rPr lang="vi-VN" sz="2800" i="1">
                                                      <a:latin typeface="Cambria Math" panose="02040503050406030204" pitchFamily="18" charset="0"/>
                                                      <a:ea typeface="Cambria Math" panose="02040503050406030204" pitchFamily="18" charset="0"/>
                                                    </a:rPr>
                                                  </m:ctrlPr>
                                                </m:sSubSupPr>
                                                <m:e>
                                                  <m:r>
                                                    <a:rPr lang="vi-VN" sz="2800" i="1">
                                                      <a:latin typeface="Cambria Math" panose="02040503050406030204" pitchFamily="18" charset="0"/>
                                                      <a:ea typeface="Cambria Math" panose="02040503050406030204" pitchFamily="18" charset="0"/>
                                                    </a:rPr>
                                                    <m:t>𝑤</m:t>
                                                  </m:r>
                                                </m:e>
                                                <m:sub>
                                                  <m:r>
                                                    <a:rPr lang="vi-VN" sz="2800" i="1">
                                                      <a:latin typeface="Cambria Math" panose="02040503050406030204" pitchFamily="18" charset="0"/>
                                                      <a:ea typeface="Cambria Math" panose="02040503050406030204" pitchFamily="18" charset="0"/>
                                                    </a:rPr>
                                                    <m:t>𝑖</m:t>
                                                  </m:r>
                                                </m:sub>
                                                <m:sup>
                                                  <m:r>
                                                    <a:rPr lang="vi-VN" sz="2800" i="1">
                                                      <a:latin typeface="Cambria Math" panose="02040503050406030204" pitchFamily="18" charset="0"/>
                                                      <a:ea typeface="Cambria Math" panose="02040503050406030204" pitchFamily="18" charset="0"/>
                                                    </a:rPr>
                                                    <m:t>𝑗</m:t>
                                                  </m:r>
                                                </m:sup>
                                              </m:sSubSup>
                                            </m:e>
                                          </m:rad>
                                          <m:r>
                                            <a:rPr lang="vi-VN" sz="2800" i="1">
                                              <a:latin typeface="Cambria Math" panose="02040503050406030204" pitchFamily="18" charset="0"/>
                                              <a:ea typeface="Cambria Math" panose="02040503050406030204" pitchFamily="18" charset="0"/>
                                            </a:rPr>
                                            <m:t>−</m:t>
                                          </m:r>
                                          <m:rad>
                                            <m:radPr>
                                              <m:degHide m:val="on"/>
                                              <m:ctrlPr>
                                                <a:rPr lang="vi-VN" sz="2800" i="1">
                                                  <a:latin typeface="Cambria Math" panose="02040503050406030204" pitchFamily="18" charset="0"/>
                                                  <a:ea typeface="Cambria Math" panose="02040503050406030204" pitchFamily="18" charset="0"/>
                                                </a:rPr>
                                              </m:ctrlPr>
                                            </m:radPr>
                                            <m:deg/>
                                            <m:e>
                                              <m:sSup>
                                                <m:sSupPr>
                                                  <m:ctrlPr>
                                                    <a:rPr lang="vi-VN" sz="2800" i="1">
                                                      <a:latin typeface="Cambria Math" panose="02040503050406030204" pitchFamily="18" charset="0"/>
                                                      <a:ea typeface="Cambria Math" panose="02040503050406030204" pitchFamily="18" charset="0"/>
                                                    </a:rPr>
                                                  </m:ctrlPr>
                                                </m:sSupPr>
                                                <m:e>
                                                  <m:acc>
                                                    <m:accPr>
                                                      <m:chr m:val="̂"/>
                                                      <m:ctrlPr>
                                                        <a:rPr lang="vi-VN" sz="2800" i="1">
                                                          <a:latin typeface="Cambria Math" panose="02040503050406030204" pitchFamily="18" charset="0"/>
                                                          <a:ea typeface="Cambria Math" panose="02040503050406030204" pitchFamily="18" charset="0"/>
                                                        </a:rPr>
                                                      </m:ctrlPr>
                                                    </m:accPr>
                                                    <m:e>
                                                      <m:sSub>
                                                        <m:sSubPr>
                                                          <m:ctrlPr>
                                                            <a:rPr lang="vi-VN" sz="2800" i="1">
                                                              <a:latin typeface="Cambria Math" panose="02040503050406030204" pitchFamily="18" charset="0"/>
                                                              <a:ea typeface="Cambria Math" panose="02040503050406030204" pitchFamily="18" charset="0"/>
                                                            </a:rPr>
                                                          </m:ctrlPr>
                                                        </m:sSubPr>
                                                        <m:e>
                                                          <m:r>
                                                            <a:rPr lang="vi-VN" sz="2800" i="1">
                                                              <a:latin typeface="Cambria Math" panose="02040503050406030204" pitchFamily="18" charset="0"/>
                                                              <a:ea typeface="Cambria Math" panose="02040503050406030204" pitchFamily="18" charset="0"/>
                                                            </a:rPr>
                                                            <m:t>𝑤</m:t>
                                                          </m:r>
                                                        </m:e>
                                                        <m:sub>
                                                          <m:r>
                                                            <a:rPr lang="vi-VN" sz="2800" i="1">
                                                              <a:latin typeface="Cambria Math" panose="02040503050406030204" pitchFamily="18" charset="0"/>
                                                              <a:ea typeface="Cambria Math" panose="02040503050406030204" pitchFamily="18" charset="0"/>
                                                            </a:rPr>
                                                            <m:t>𝑖</m:t>
                                                          </m:r>
                                                        </m:sub>
                                                      </m:sSub>
                                                    </m:e>
                                                  </m:acc>
                                                </m:e>
                                                <m:sup>
                                                  <m:r>
                                                    <a:rPr lang="vi-VN" sz="2800" i="1">
                                                      <a:latin typeface="Cambria Math" panose="02040503050406030204" pitchFamily="18" charset="0"/>
                                                      <a:ea typeface="Cambria Math" panose="02040503050406030204" pitchFamily="18" charset="0"/>
                                                    </a:rPr>
                                                    <m:t>𝑗</m:t>
                                                  </m:r>
                                                </m:sup>
                                              </m:sSup>
                                            </m:e>
                                          </m:rad>
                                        </m:e>
                                      </m:d>
                                    </m:e>
                                    <m:sup>
                                      <m:r>
                                        <a:rPr lang="vi-VN" sz="2800" i="1">
                                          <a:latin typeface="Cambria Math" panose="02040503050406030204" pitchFamily="18" charset="0"/>
                                          <a:ea typeface="Cambria Math" panose="02040503050406030204" pitchFamily="18" charset="0"/>
                                        </a:rPr>
                                        <m:t>2</m:t>
                                      </m:r>
                                    </m:sup>
                                  </m:sSup>
                                  <m:r>
                                    <a:rPr lang="vi-VN" sz="2800" i="1">
                                      <a:latin typeface="Cambria Math" panose="02040503050406030204" pitchFamily="18" charset="0"/>
                                      <a:ea typeface="Cambria Math" panose="02040503050406030204" pitchFamily="18" charset="0"/>
                                    </a:rPr>
                                    <m:t>+</m:t>
                                  </m:r>
                                  <m:sSup>
                                    <m:sSupPr>
                                      <m:ctrlPr>
                                        <a:rPr lang="vi-VN" sz="2800" i="1">
                                          <a:latin typeface="Cambria Math" panose="02040503050406030204" pitchFamily="18" charset="0"/>
                                          <a:ea typeface="Cambria Math" panose="02040503050406030204" pitchFamily="18" charset="0"/>
                                        </a:rPr>
                                      </m:ctrlPr>
                                    </m:sSupPr>
                                    <m:e>
                                      <m:d>
                                        <m:dPr>
                                          <m:ctrlPr>
                                            <a:rPr lang="vi-VN" sz="2800" i="1">
                                              <a:latin typeface="Cambria Math" panose="02040503050406030204" pitchFamily="18" charset="0"/>
                                              <a:ea typeface="Cambria Math" panose="02040503050406030204" pitchFamily="18" charset="0"/>
                                            </a:rPr>
                                          </m:ctrlPr>
                                        </m:dPr>
                                        <m:e>
                                          <m:rad>
                                            <m:radPr>
                                              <m:degHide m:val="on"/>
                                              <m:ctrlPr>
                                                <a:rPr lang="vi-VN" sz="2800" i="1">
                                                  <a:latin typeface="Cambria Math" panose="02040503050406030204" pitchFamily="18" charset="0"/>
                                                  <a:ea typeface="Cambria Math" panose="02040503050406030204" pitchFamily="18" charset="0"/>
                                                </a:rPr>
                                              </m:ctrlPr>
                                            </m:radPr>
                                            <m:deg/>
                                            <m:e>
                                              <m:sSubSup>
                                                <m:sSubSupPr>
                                                  <m:ctrlPr>
                                                    <a:rPr lang="vi-VN" sz="2800" i="1">
                                                      <a:latin typeface="Cambria Math" panose="02040503050406030204" pitchFamily="18" charset="0"/>
                                                      <a:ea typeface="Cambria Math" panose="02040503050406030204" pitchFamily="18" charset="0"/>
                                                    </a:rPr>
                                                  </m:ctrlPr>
                                                </m:sSubSupPr>
                                                <m:e>
                                                  <m:r>
                                                    <a:rPr lang="vi-VN" sz="2800" i="1">
                                                      <a:latin typeface="Cambria Math" panose="02040503050406030204" pitchFamily="18" charset="0"/>
                                                      <a:ea typeface="Cambria Math" panose="02040503050406030204" pitchFamily="18" charset="0"/>
                                                    </a:rPr>
                                                    <m:t>h</m:t>
                                                  </m:r>
                                                </m:e>
                                                <m:sub>
                                                  <m:r>
                                                    <a:rPr lang="vi-VN" sz="2800" i="1">
                                                      <a:latin typeface="Cambria Math" panose="02040503050406030204" pitchFamily="18" charset="0"/>
                                                      <a:ea typeface="Cambria Math" panose="02040503050406030204" pitchFamily="18" charset="0"/>
                                                    </a:rPr>
                                                    <m:t>𝑖</m:t>
                                                  </m:r>
                                                </m:sub>
                                                <m:sup>
                                                  <m:r>
                                                    <a:rPr lang="vi-VN" sz="2800" i="1">
                                                      <a:latin typeface="Cambria Math" panose="02040503050406030204" pitchFamily="18" charset="0"/>
                                                      <a:ea typeface="Cambria Math" panose="02040503050406030204" pitchFamily="18" charset="0"/>
                                                    </a:rPr>
                                                    <m:t>𝑗</m:t>
                                                  </m:r>
                                                </m:sup>
                                              </m:sSubSup>
                                            </m:e>
                                          </m:rad>
                                          <m:r>
                                            <a:rPr lang="vi-VN" sz="2800" i="1">
                                              <a:latin typeface="Cambria Math" panose="02040503050406030204" pitchFamily="18" charset="0"/>
                                              <a:ea typeface="Cambria Math" panose="02040503050406030204" pitchFamily="18" charset="0"/>
                                            </a:rPr>
                                            <m:t>−</m:t>
                                          </m:r>
                                          <m:rad>
                                            <m:radPr>
                                              <m:degHide m:val="on"/>
                                              <m:ctrlPr>
                                                <a:rPr lang="vi-VN" sz="2800" i="1">
                                                  <a:latin typeface="Cambria Math" panose="02040503050406030204" pitchFamily="18" charset="0"/>
                                                  <a:ea typeface="Cambria Math" panose="02040503050406030204" pitchFamily="18" charset="0"/>
                                                </a:rPr>
                                              </m:ctrlPr>
                                            </m:radPr>
                                            <m:deg/>
                                            <m:e>
                                              <m:sSup>
                                                <m:sSupPr>
                                                  <m:ctrlPr>
                                                    <a:rPr lang="vi-VN" sz="2800" i="1">
                                                      <a:latin typeface="Cambria Math" panose="02040503050406030204" pitchFamily="18" charset="0"/>
                                                      <a:ea typeface="Cambria Math" panose="02040503050406030204" pitchFamily="18" charset="0"/>
                                                    </a:rPr>
                                                  </m:ctrlPr>
                                                </m:sSupPr>
                                                <m:e>
                                                  <m:acc>
                                                    <m:accPr>
                                                      <m:chr m:val="̂"/>
                                                      <m:ctrlPr>
                                                        <a:rPr lang="vi-VN" sz="2800" i="1">
                                                          <a:latin typeface="Cambria Math" panose="02040503050406030204" pitchFamily="18" charset="0"/>
                                                          <a:ea typeface="Cambria Math" panose="02040503050406030204" pitchFamily="18" charset="0"/>
                                                        </a:rPr>
                                                      </m:ctrlPr>
                                                    </m:accPr>
                                                    <m:e>
                                                      <m:sSub>
                                                        <m:sSubPr>
                                                          <m:ctrlPr>
                                                            <a:rPr lang="vi-VN" sz="2800" i="1">
                                                              <a:latin typeface="Cambria Math" panose="02040503050406030204" pitchFamily="18" charset="0"/>
                                                              <a:ea typeface="Cambria Math" panose="02040503050406030204" pitchFamily="18" charset="0"/>
                                                            </a:rPr>
                                                          </m:ctrlPr>
                                                        </m:sSubPr>
                                                        <m:e>
                                                          <m:r>
                                                            <a:rPr lang="vi-VN" sz="2800" i="1">
                                                              <a:latin typeface="Cambria Math" panose="02040503050406030204" pitchFamily="18" charset="0"/>
                                                              <a:ea typeface="Cambria Math" panose="02040503050406030204" pitchFamily="18" charset="0"/>
                                                            </a:rPr>
                                                            <m:t>h</m:t>
                                                          </m:r>
                                                        </m:e>
                                                        <m:sub>
                                                          <m:r>
                                                            <a:rPr lang="vi-VN" sz="2800" i="1">
                                                              <a:latin typeface="Cambria Math" panose="02040503050406030204" pitchFamily="18" charset="0"/>
                                                              <a:ea typeface="Cambria Math" panose="02040503050406030204" pitchFamily="18" charset="0"/>
                                                            </a:rPr>
                                                            <m:t>𝑖</m:t>
                                                          </m:r>
                                                        </m:sub>
                                                      </m:sSub>
                                                    </m:e>
                                                  </m:acc>
                                                </m:e>
                                                <m:sup>
                                                  <m:r>
                                                    <a:rPr lang="vi-VN" sz="2800" i="1">
                                                      <a:latin typeface="Cambria Math" panose="02040503050406030204" pitchFamily="18" charset="0"/>
                                                      <a:ea typeface="Cambria Math" panose="02040503050406030204" pitchFamily="18" charset="0"/>
                                                    </a:rPr>
                                                    <m:t>𝑗</m:t>
                                                  </m:r>
                                                </m:sup>
                                              </m:sSup>
                                            </m:e>
                                          </m:rad>
                                        </m:e>
                                      </m:d>
                                    </m:e>
                                    <m:sup>
                                      <m:r>
                                        <a:rPr lang="vi-VN" sz="2800" i="1">
                                          <a:latin typeface="Cambria Math" panose="02040503050406030204" pitchFamily="18" charset="0"/>
                                          <a:ea typeface="Cambria Math" panose="02040503050406030204" pitchFamily="18" charset="0"/>
                                        </a:rPr>
                                        <m:t>2</m:t>
                                      </m:r>
                                    </m:sup>
                                  </m:sSup>
                                </m:e>
                              </m:d>
                            </m:e>
                          </m:nary>
                        </m:e>
                      </m:nary>
                    </m:oMath>
                  </m:oMathPara>
                </a14:m>
                <a:endParaRPr lang="en-US" sz="2800">
                  <a:latin typeface="+mj-lt"/>
                </a:endParaRPr>
              </a:p>
            </p:txBody>
          </p:sp>
        </mc:Choice>
        <mc:Fallback xmlns="">
          <p:sp>
            <p:nvSpPr>
              <p:cNvPr id="4" name="TextBox 3">
                <a:extLst>
                  <a:ext uri="{FF2B5EF4-FFF2-40B4-BE49-F238E27FC236}">
                    <a16:creationId xmlns:a16="http://schemas.microsoft.com/office/drawing/2014/main" id="{75DEA1D4-D399-46E5-87F9-8515BBB2739E}"/>
                  </a:ext>
                </a:extLst>
              </p:cNvPr>
              <p:cNvSpPr txBox="1">
                <a:spLocks noRot="1" noChangeAspect="1" noMove="1" noResize="1" noEditPoints="1" noAdjustHandles="1" noChangeArrowheads="1" noChangeShapeType="1" noTextEdit="1"/>
              </p:cNvSpPr>
              <p:nvPr/>
            </p:nvSpPr>
            <p:spPr>
              <a:xfrm>
                <a:off x="833120" y="2187877"/>
                <a:ext cx="9885680" cy="4025717"/>
              </a:xfrm>
              <a:prstGeom prst="rect">
                <a:avLst/>
              </a:prstGeom>
              <a:blipFill>
                <a:blip r:embed="rId3"/>
                <a:stretch>
                  <a:fillRect t="-166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EC2B423-70BC-49B4-9042-643D766AAE34}"/>
              </a:ext>
            </a:extLst>
          </p:cNvPr>
          <p:cNvSpPr txBox="1"/>
          <p:nvPr/>
        </p:nvSpPr>
        <p:spPr>
          <a:xfrm>
            <a:off x="228600" y="1543473"/>
            <a:ext cx="5080000" cy="523220"/>
          </a:xfrm>
          <a:prstGeom prst="rect">
            <a:avLst/>
          </a:prstGeom>
          <a:noFill/>
        </p:spPr>
        <p:txBody>
          <a:bodyPr wrap="square" rtlCol="0">
            <a:spAutoFit/>
          </a:bodyPr>
          <a:lstStyle/>
          <a:p>
            <a:r>
              <a:rPr lang="vi-VN" sz="2800" err="1">
                <a:latin typeface="+mj-lt"/>
              </a:rPr>
              <a:t>Là</a:t>
            </a:r>
            <a:r>
              <a:rPr lang="vi-VN" sz="2800">
                <a:latin typeface="+mj-lt"/>
              </a:rPr>
              <a:t> </a:t>
            </a:r>
            <a:r>
              <a:rPr lang="vi-VN" sz="2800" err="1">
                <a:latin typeface="+mj-lt"/>
              </a:rPr>
              <a:t>độ</a:t>
            </a:r>
            <a:r>
              <a:rPr lang="vi-VN" sz="2800">
                <a:latin typeface="+mj-lt"/>
              </a:rPr>
              <a:t> </a:t>
            </a:r>
            <a:r>
              <a:rPr lang="vi-VN" sz="2800" err="1">
                <a:latin typeface="+mj-lt"/>
              </a:rPr>
              <a:t>lỗi</a:t>
            </a:r>
            <a:r>
              <a:rPr lang="vi-VN" sz="2800">
                <a:latin typeface="+mj-lt"/>
              </a:rPr>
              <a:t> </a:t>
            </a:r>
            <a:r>
              <a:rPr lang="vi-VN" sz="2800" err="1">
                <a:latin typeface="+mj-lt"/>
              </a:rPr>
              <a:t>dự</a:t>
            </a:r>
            <a:r>
              <a:rPr lang="vi-VN" sz="2800">
                <a:latin typeface="+mj-lt"/>
              </a:rPr>
              <a:t> </a:t>
            </a:r>
            <a:r>
              <a:rPr lang="vi-VN" sz="2800" err="1">
                <a:latin typeface="+mj-lt"/>
              </a:rPr>
              <a:t>đoán</a:t>
            </a:r>
            <a:r>
              <a:rPr lang="vi-VN" sz="2800">
                <a:latin typeface="+mj-lt"/>
              </a:rPr>
              <a:t> </a:t>
            </a:r>
            <a:r>
              <a:rPr lang="vi-VN" sz="2800" err="1">
                <a:latin typeface="+mj-lt"/>
              </a:rPr>
              <a:t>vị</a:t>
            </a:r>
            <a:r>
              <a:rPr lang="vi-VN" sz="2800">
                <a:latin typeface="+mj-lt"/>
              </a:rPr>
              <a:t> </a:t>
            </a:r>
            <a:r>
              <a:rPr lang="vi-VN" sz="2800" err="1">
                <a:latin typeface="+mj-lt"/>
              </a:rPr>
              <a:t>trí</a:t>
            </a:r>
            <a:r>
              <a:rPr lang="vi-VN" sz="2800">
                <a:latin typeface="+mj-lt"/>
              </a:rPr>
              <a:t> bao </a:t>
            </a:r>
            <a:r>
              <a:rPr lang="vi-VN" sz="2800" err="1">
                <a:latin typeface="+mj-lt"/>
              </a:rPr>
              <a:t>gồm</a:t>
            </a:r>
            <a:r>
              <a:rPr lang="vi-VN" sz="2800">
                <a:latin typeface="+mj-lt"/>
              </a:rPr>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BEC154-9274-475F-A05A-CE62D07D46D0}"/>
                  </a:ext>
                </a:extLst>
              </p:cNvPr>
              <p:cNvSpPr txBox="1"/>
              <p:nvPr/>
            </p:nvSpPr>
            <p:spPr>
              <a:xfrm>
                <a:off x="654050" y="7165115"/>
                <a:ext cx="10883900" cy="2398990"/>
              </a:xfrm>
              <a:prstGeom prst="rect">
                <a:avLst/>
              </a:prstGeom>
              <a:noFill/>
            </p:spPr>
            <p:txBody>
              <a:bodyPr wrap="square" rtlCol="0">
                <a:spAutoFit/>
              </a:bodyPr>
              <a:lstStyle/>
              <a:p>
                <a14:m>
                  <m:oMath xmlns:m="http://schemas.openxmlformats.org/officeDocument/2006/math">
                    <m:sSubSup>
                      <m:sSubSupPr>
                        <m:ctrlPr>
                          <a:rPr lang="vi-VN" sz="2800" b="0" i="1" smtClean="0">
                            <a:latin typeface="Cambria Math" panose="02040503050406030204" pitchFamily="18" charset="0"/>
                            <a:ea typeface="Cambria Math" panose="02040503050406030204" pitchFamily="18" charset="0"/>
                          </a:rPr>
                        </m:ctrlPr>
                      </m:sSubSupPr>
                      <m:e>
                        <m:r>
                          <a:rPr lang="vi-VN" sz="2800" i="1" smtClean="0">
                            <a:latin typeface="Cambria Math" panose="02040503050406030204" pitchFamily="18" charset="0"/>
                            <a:ea typeface="Cambria Math" panose="02040503050406030204" pitchFamily="18" charset="0"/>
                          </a:rPr>
                          <m:t>𝟙</m:t>
                        </m:r>
                      </m:e>
                      <m:sub>
                        <m:r>
                          <a:rPr lang="vi-VN" sz="2800" b="0" i="1" smtClean="0">
                            <a:latin typeface="Cambria Math" panose="02040503050406030204" pitchFamily="18" charset="0"/>
                            <a:ea typeface="Cambria Math" panose="02040503050406030204" pitchFamily="18" charset="0"/>
                          </a:rPr>
                          <m:t>𝑖𝑗</m:t>
                        </m:r>
                      </m:sub>
                      <m:sup>
                        <m:r>
                          <a:rPr lang="vi-VN" sz="2800" b="0" i="1" smtClean="0">
                            <a:latin typeface="Cambria Math" panose="02040503050406030204" pitchFamily="18" charset="0"/>
                            <a:ea typeface="Cambria Math" panose="02040503050406030204" pitchFamily="18" charset="0"/>
                          </a:rPr>
                          <m:t>𝑜𝑏𝑗</m:t>
                        </m:r>
                      </m:sup>
                    </m:sSubSup>
                  </m:oMath>
                </a14:m>
                <a:r>
                  <a:rPr lang="vi-VN" sz="2800">
                    <a:latin typeface="+mj-lt"/>
                  </a:rPr>
                  <a:t>: </a:t>
                </a:r>
                <a:r>
                  <a:rPr lang="vi-VN" sz="2800" err="1">
                    <a:latin typeface="+mj-lt"/>
                  </a:rPr>
                  <a:t>bằng</a:t>
                </a:r>
                <a:r>
                  <a:rPr lang="vi-VN" sz="2800">
                    <a:latin typeface="+mj-lt"/>
                  </a:rPr>
                  <a:t> 1 </a:t>
                </a:r>
                <a:r>
                  <a:rPr lang="vi-VN" sz="2800" err="1">
                    <a:latin typeface="+mj-lt"/>
                  </a:rPr>
                  <a:t>nếu</a:t>
                </a:r>
                <a:r>
                  <a:rPr lang="vi-VN" sz="2800">
                    <a:latin typeface="+mj-lt"/>
                  </a:rPr>
                  <a:t> </a:t>
                </a:r>
                <a:r>
                  <a:rPr lang="en-US" sz="2800">
                    <a:latin typeface="Times New Roman" panose="02020603050405020304" pitchFamily="18" charset="0"/>
                    <a:cs typeface="Times New Roman" panose="02020603050405020304" pitchFamily="18" charset="0"/>
                  </a:rPr>
                  <a:t>anchor box thứ j của ô thứ i  chịu trách nhiệm dự đoán bounding box</a:t>
                </a:r>
                <a:endParaRPr lang="vi-VN" sz="2800">
                  <a:latin typeface="Times New Roman" panose="02020603050405020304" pitchFamily="18" charset="0"/>
                  <a:cs typeface="Times New Roman" panose="02020603050405020304" pitchFamily="18" charset="0"/>
                </a:endParaRPr>
              </a:p>
              <a:p>
                <a:r>
                  <a:rPr lang="vi-VN" sz="2800">
                    <a:latin typeface="+mj-lt"/>
                  </a:rPr>
                  <a:t>x, y: </a:t>
                </a:r>
                <a:r>
                  <a:rPr lang="vi-VN" sz="2800" err="1">
                    <a:latin typeface="+mj-lt"/>
                  </a:rPr>
                  <a:t>tọa</a:t>
                </a:r>
                <a:r>
                  <a:rPr lang="vi-VN" sz="2800">
                    <a:latin typeface="+mj-lt"/>
                  </a:rPr>
                  <a:t> </a:t>
                </a:r>
                <a:r>
                  <a:rPr lang="vi-VN" sz="2800" err="1">
                    <a:latin typeface="+mj-lt"/>
                  </a:rPr>
                  <a:t>độ</a:t>
                </a:r>
                <a:r>
                  <a:rPr lang="vi-VN" sz="2800">
                    <a:latin typeface="+mj-lt"/>
                  </a:rPr>
                  <a:t> tâm </a:t>
                </a:r>
                <a:r>
                  <a:rPr lang="vi-VN" sz="2800" err="1">
                    <a:latin typeface="+mj-lt"/>
                  </a:rPr>
                  <a:t>của</a:t>
                </a:r>
                <a:r>
                  <a:rPr lang="vi-VN" sz="2800">
                    <a:latin typeface="+mj-lt"/>
                  </a:rPr>
                  <a:t> </a:t>
                </a:r>
                <a:r>
                  <a:rPr lang="vi-VN" sz="2800" err="1">
                    <a:latin typeface="+mj-lt"/>
                  </a:rPr>
                  <a:t>bounding</a:t>
                </a:r>
                <a:r>
                  <a:rPr lang="vi-VN" sz="2800">
                    <a:latin typeface="+mj-lt"/>
                  </a:rPr>
                  <a:t> </a:t>
                </a:r>
                <a:r>
                  <a:rPr lang="vi-VN" sz="2800" err="1">
                    <a:latin typeface="+mj-lt"/>
                  </a:rPr>
                  <a:t>box</a:t>
                </a:r>
                <a:r>
                  <a:rPr lang="vi-VN" sz="2800">
                    <a:latin typeface="+mj-lt"/>
                  </a:rPr>
                  <a:t>.</a:t>
                </a:r>
              </a:p>
              <a:p>
                <a:r>
                  <a:rPr lang="vi-VN" sz="2800">
                    <a:latin typeface="+mj-lt"/>
                  </a:rPr>
                  <a:t>w, h: </a:t>
                </a:r>
                <a:r>
                  <a:rPr lang="vi-VN" sz="2800" err="1">
                    <a:latin typeface="+mj-lt"/>
                  </a:rPr>
                  <a:t>chiều</a:t>
                </a:r>
                <a:r>
                  <a:rPr lang="vi-VN" sz="2800">
                    <a:latin typeface="+mj-lt"/>
                  </a:rPr>
                  <a:t> </a:t>
                </a:r>
                <a:r>
                  <a:rPr lang="vi-VN" sz="2800" err="1">
                    <a:latin typeface="+mj-lt"/>
                  </a:rPr>
                  <a:t>rộng</a:t>
                </a:r>
                <a:r>
                  <a:rPr lang="vi-VN" sz="2800">
                    <a:latin typeface="+mj-lt"/>
                  </a:rPr>
                  <a:t> </a:t>
                </a:r>
                <a:r>
                  <a:rPr lang="vi-VN" sz="2800" err="1">
                    <a:latin typeface="+mj-lt"/>
                  </a:rPr>
                  <a:t>và</a:t>
                </a:r>
                <a:r>
                  <a:rPr lang="vi-VN" sz="2800">
                    <a:latin typeface="+mj-lt"/>
                  </a:rPr>
                  <a:t> </a:t>
                </a:r>
                <a:r>
                  <a:rPr lang="vi-VN" sz="2800" err="1">
                    <a:latin typeface="+mj-lt"/>
                  </a:rPr>
                  <a:t>chiều</a:t>
                </a:r>
                <a:r>
                  <a:rPr lang="vi-VN" sz="2800">
                    <a:latin typeface="+mj-lt"/>
                  </a:rPr>
                  <a:t> cao </a:t>
                </a:r>
                <a:r>
                  <a:rPr lang="vi-VN" sz="2800" err="1">
                    <a:latin typeface="+mj-lt"/>
                  </a:rPr>
                  <a:t>của</a:t>
                </a:r>
                <a:r>
                  <a:rPr lang="vi-VN" sz="2800">
                    <a:latin typeface="+mj-lt"/>
                  </a:rPr>
                  <a:t> </a:t>
                </a:r>
                <a:r>
                  <a:rPr lang="vi-VN" sz="2800" err="1">
                    <a:latin typeface="+mj-lt"/>
                  </a:rPr>
                  <a:t>bounding</a:t>
                </a:r>
                <a:r>
                  <a:rPr lang="vi-VN" sz="2800">
                    <a:latin typeface="+mj-lt"/>
                  </a:rPr>
                  <a:t> </a:t>
                </a:r>
                <a:r>
                  <a:rPr lang="vi-VN" sz="2800" err="1">
                    <a:latin typeface="+mj-lt"/>
                  </a:rPr>
                  <a:t>box</a:t>
                </a:r>
                <a:r>
                  <a:rPr lang="vi-VN" sz="2800">
                    <a:latin typeface="+mj-lt"/>
                  </a:rPr>
                  <a:t>.</a:t>
                </a:r>
              </a:p>
              <a:p>
                <a14:m>
                  <m:oMath xmlns:m="http://schemas.openxmlformats.org/officeDocument/2006/math">
                    <m:sSub>
                      <m:sSubPr>
                        <m:ctrlPr>
                          <a:rPr lang="vi-VN" sz="2800" b="0" i="1" smtClean="0">
                            <a:latin typeface="Cambria Math" panose="02040503050406030204" pitchFamily="18" charset="0"/>
                          </a:rPr>
                        </m:ctrlPr>
                      </m:sSubPr>
                      <m:e>
                        <m:r>
                          <a:rPr lang="vi-VN" sz="2800" b="0" i="1" smtClean="0">
                            <a:latin typeface="Cambria Math" panose="02040503050406030204" pitchFamily="18" charset="0"/>
                          </a:rPr>
                          <m:t>𝜆</m:t>
                        </m:r>
                      </m:e>
                      <m:sub>
                        <m:r>
                          <a:rPr lang="vi-VN" sz="2800" b="0" i="1" smtClean="0">
                            <a:latin typeface="Cambria Math" panose="02040503050406030204" pitchFamily="18" charset="0"/>
                          </a:rPr>
                          <m:t>𝑐𝑜𝑜𝑟𝑑</m:t>
                        </m:r>
                      </m:sub>
                    </m:sSub>
                  </m:oMath>
                </a14:m>
                <a:r>
                  <a:rPr lang="vi-VN" sz="2800">
                    <a:latin typeface="+mj-lt"/>
                  </a:rPr>
                  <a:t>: </a:t>
                </a:r>
                <a:r>
                  <a:rPr lang="vi-VN" sz="2800" err="1">
                    <a:latin typeface="+mj-lt"/>
                  </a:rPr>
                  <a:t>hằng</a:t>
                </a:r>
                <a:r>
                  <a:rPr lang="vi-VN" sz="2800">
                    <a:latin typeface="+mj-lt"/>
                  </a:rPr>
                  <a:t> </a:t>
                </a:r>
                <a:r>
                  <a:rPr lang="vi-VN" sz="2800" err="1">
                    <a:latin typeface="+mj-lt"/>
                  </a:rPr>
                  <a:t>số</a:t>
                </a:r>
                <a:r>
                  <a:rPr lang="vi-VN" sz="2800">
                    <a:latin typeface="+mj-lt"/>
                  </a:rPr>
                  <a:t> </a:t>
                </a:r>
                <a:r>
                  <a:rPr lang="vi-VN" sz="2800" err="1">
                    <a:latin typeface="+mj-lt"/>
                  </a:rPr>
                  <a:t>bằng</a:t>
                </a:r>
                <a:r>
                  <a:rPr lang="vi-VN" sz="2800">
                    <a:latin typeface="+mj-lt"/>
                  </a:rPr>
                  <a:t> 5.0 </a:t>
                </a:r>
                <a:r>
                  <a:rPr lang="vi-VN" sz="2800" err="1">
                    <a:latin typeface="+mj-lt"/>
                  </a:rPr>
                  <a:t>làm</a:t>
                </a:r>
                <a:r>
                  <a:rPr lang="vi-VN" sz="2800">
                    <a:latin typeface="+mj-lt"/>
                  </a:rPr>
                  <a:t> tăng </a:t>
                </a:r>
                <a:r>
                  <a:rPr lang="vi-VN" sz="2800" err="1">
                    <a:latin typeface="+mj-lt"/>
                  </a:rPr>
                  <a:t>giá</a:t>
                </a:r>
                <a:r>
                  <a:rPr lang="vi-VN" sz="2800">
                    <a:latin typeface="+mj-lt"/>
                  </a:rPr>
                  <a:t> </a:t>
                </a:r>
                <a:r>
                  <a:rPr lang="vi-VN" sz="2800" err="1">
                    <a:latin typeface="+mj-lt"/>
                  </a:rPr>
                  <a:t>trị</a:t>
                </a:r>
                <a:r>
                  <a:rPr lang="vi-VN" sz="2800">
                    <a:latin typeface="+mj-lt"/>
                  </a:rPr>
                  <a:t> </a:t>
                </a:r>
                <a:r>
                  <a:rPr lang="vi-VN" sz="2800" err="1">
                    <a:latin typeface="+mj-lt"/>
                  </a:rPr>
                  <a:t>hàm</a:t>
                </a:r>
                <a:r>
                  <a:rPr lang="vi-VN" sz="2800">
                    <a:latin typeface="+mj-lt"/>
                  </a:rPr>
                  <a:t> </a:t>
                </a:r>
                <a:r>
                  <a:rPr lang="vi-VN" sz="2800" err="1">
                    <a:latin typeface="+mj-lt"/>
                  </a:rPr>
                  <a:t>lỗi</a:t>
                </a:r>
                <a:r>
                  <a:rPr lang="vi-VN" sz="2800">
                    <a:latin typeface="+mj-lt"/>
                  </a:rPr>
                  <a:t> ở </a:t>
                </a:r>
                <a:r>
                  <a:rPr lang="vi-VN" sz="2800" err="1">
                    <a:latin typeface="+mj-lt"/>
                  </a:rPr>
                  <a:t>các</a:t>
                </a:r>
                <a:r>
                  <a:rPr lang="vi-VN" sz="2800">
                    <a:latin typeface="+mj-lt"/>
                  </a:rPr>
                  <a:t> </a:t>
                </a:r>
                <a:r>
                  <a:rPr lang="vi-VN" sz="2800" err="1">
                    <a:latin typeface="+mj-lt"/>
                  </a:rPr>
                  <a:t>vị</a:t>
                </a:r>
                <a:r>
                  <a:rPr lang="vi-VN" sz="2800">
                    <a:latin typeface="+mj-lt"/>
                  </a:rPr>
                  <a:t> </a:t>
                </a:r>
                <a:r>
                  <a:rPr lang="vi-VN" sz="2800" err="1">
                    <a:latin typeface="+mj-lt"/>
                  </a:rPr>
                  <a:t>trí</a:t>
                </a:r>
                <a:r>
                  <a:rPr lang="vi-VN" sz="2800">
                    <a:latin typeface="+mj-lt"/>
                  </a:rPr>
                  <a:t> </a:t>
                </a:r>
                <a:r>
                  <a:rPr lang="vi-VN" sz="2800" err="1">
                    <a:latin typeface="+mj-lt"/>
                  </a:rPr>
                  <a:t>có</a:t>
                </a:r>
                <a:r>
                  <a:rPr lang="vi-VN" sz="2800">
                    <a:latin typeface="+mj-lt"/>
                  </a:rPr>
                  <a:t> </a:t>
                </a:r>
                <a:r>
                  <a:rPr lang="vi-VN" sz="2800" err="1">
                    <a:latin typeface="+mj-lt"/>
                  </a:rPr>
                  <a:t>đối</a:t>
                </a:r>
                <a:r>
                  <a:rPr lang="vi-VN" sz="2800">
                    <a:latin typeface="+mj-lt"/>
                  </a:rPr>
                  <a:t> </a:t>
                </a:r>
                <a:r>
                  <a:rPr lang="vi-VN" sz="2800" err="1">
                    <a:latin typeface="+mj-lt"/>
                  </a:rPr>
                  <a:t>tượng</a:t>
                </a:r>
                <a:endParaRPr lang="vi-VN" sz="2800">
                  <a:latin typeface="+mj-lt"/>
                </a:endParaRPr>
              </a:p>
            </p:txBody>
          </p:sp>
        </mc:Choice>
        <mc:Fallback xmlns="">
          <p:sp>
            <p:nvSpPr>
              <p:cNvPr id="8" name="TextBox 7">
                <a:extLst>
                  <a:ext uri="{FF2B5EF4-FFF2-40B4-BE49-F238E27FC236}">
                    <a16:creationId xmlns:a16="http://schemas.microsoft.com/office/drawing/2014/main" id="{D7BEC154-9274-475F-A05A-CE62D07D46D0}"/>
                  </a:ext>
                </a:extLst>
              </p:cNvPr>
              <p:cNvSpPr txBox="1">
                <a:spLocks noRot="1" noChangeAspect="1" noMove="1" noResize="1" noEditPoints="1" noAdjustHandles="1" noChangeArrowheads="1" noChangeShapeType="1" noTextEdit="1"/>
              </p:cNvSpPr>
              <p:nvPr/>
            </p:nvSpPr>
            <p:spPr>
              <a:xfrm>
                <a:off x="654050" y="7165115"/>
                <a:ext cx="10883900" cy="2398990"/>
              </a:xfrm>
              <a:prstGeom prst="rect">
                <a:avLst/>
              </a:prstGeom>
              <a:blipFill>
                <a:blip r:embed="rId4"/>
                <a:stretch>
                  <a:fillRect l="-1120" b="-6091"/>
                </a:stretch>
              </a:blipFill>
            </p:spPr>
            <p:txBody>
              <a:bodyPr/>
              <a:lstStyle/>
              <a:p>
                <a:r>
                  <a:rPr lang="en-US">
                    <a:noFill/>
                  </a:rPr>
                  <a:t> </a:t>
                </a:r>
              </a:p>
            </p:txBody>
          </p:sp>
        </mc:Fallback>
      </mc:AlternateContent>
    </p:spTree>
    <p:extLst>
      <p:ext uri="{BB962C8B-B14F-4D97-AF65-F5344CB8AC3E}">
        <p14:creationId xmlns:p14="http://schemas.microsoft.com/office/powerpoint/2010/main" val="1214457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5DEA1D4-D399-46E5-87F9-8515BBB2739E}"/>
                  </a:ext>
                </a:extLst>
              </p:cNvPr>
              <p:cNvSpPr txBox="1"/>
              <p:nvPr/>
            </p:nvSpPr>
            <p:spPr>
              <a:xfrm>
                <a:off x="833120" y="252397"/>
                <a:ext cx="9885680" cy="4025717"/>
              </a:xfrm>
              <a:prstGeom prst="rect">
                <a:avLst/>
              </a:prstGeom>
              <a:noFill/>
            </p:spPr>
            <p:txBody>
              <a:bodyPr wrap="square" rtlCol="0">
                <a:spAutoFit/>
              </a:bodyPr>
              <a:lstStyle/>
              <a:p>
                <a:pPr marL="914400" lvl="1" indent="-457200">
                  <a:buFont typeface="Wingdings" panose="05000000000000000000" pitchFamily="2" charset="2"/>
                  <a:buChar char="§"/>
                </a:pPr>
                <a:r>
                  <a:rPr lang="vi-VN" sz="2800" err="1">
                    <a:latin typeface="+mj-lt"/>
                  </a:rPr>
                  <a:t>Tọa</a:t>
                </a:r>
                <a:r>
                  <a:rPr lang="vi-VN" sz="2800">
                    <a:latin typeface="+mj-lt"/>
                  </a:rPr>
                  <a:t> </a:t>
                </a:r>
                <a:r>
                  <a:rPr lang="vi-VN" sz="2800" err="1">
                    <a:latin typeface="+mj-lt"/>
                  </a:rPr>
                  <a:t>độ</a:t>
                </a:r>
                <a:r>
                  <a:rPr lang="vi-VN" sz="2800">
                    <a:latin typeface="+mj-lt"/>
                  </a:rPr>
                  <a:t> tâm (x, y)</a:t>
                </a:r>
              </a:p>
              <a:p>
                <a:pPr marL="457200" lvl="1"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𝜆</m:t>
                          </m:r>
                        </m:e>
                        <m:sub>
                          <m:r>
                            <a:rPr lang="en-US" sz="2800" b="0" i="1" smtClean="0">
                              <a:latin typeface="Cambria Math" panose="02040503050406030204" pitchFamily="18" charset="0"/>
                            </a:rPr>
                            <m:t>𝑐𝑜𝑜𝑟𝑑</m:t>
                          </m:r>
                        </m:sub>
                      </m:sSub>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r>
                            <a:rPr lang="en-US" sz="2800" b="0" i="1" smtClean="0">
                              <a:latin typeface="Cambria Math" panose="02040503050406030204" pitchFamily="18" charset="0"/>
                            </a:rPr>
                            <m:t>=0</m:t>
                          </m:r>
                        </m:sub>
                        <m:sup>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2</m:t>
                              </m:r>
                            </m:sup>
                          </m:sSup>
                        </m:sup>
                        <m:e>
                          <m:nary>
                            <m:naryPr>
                              <m:chr m:val="∑"/>
                              <m:ctrlPr>
                                <a:rPr lang="en-US" sz="2800" b="0" i="1" smtClean="0">
                                  <a:latin typeface="Cambria Math" panose="02040503050406030204" pitchFamily="18" charset="0"/>
                                </a:rPr>
                              </m:ctrlPr>
                            </m:naryPr>
                            <m:sub>
                              <m:r>
                                <a:rPr lang="en-US" sz="2800" b="0" i="1" smtClean="0">
                                  <a:latin typeface="Cambria Math" panose="02040503050406030204" pitchFamily="18" charset="0"/>
                                </a:rPr>
                                <m:t>𝑗</m:t>
                              </m:r>
                              <m:r>
                                <a:rPr lang="en-US" sz="2800" b="0" i="1" smtClean="0">
                                  <a:latin typeface="Cambria Math" panose="02040503050406030204" pitchFamily="18" charset="0"/>
                                </a:rPr>
                                <m:t>=0</m:t>
                              </m:r>
                            </m:sub>
                            <m:sup>
                              <m:r>
                                <a:rPr lang="en-US" sz="2800" b="0" i="1" smtClean="0">
                                  <a:latin typeface="Cambria Math" panose="02040503050406030204" pitchFamily="18" charset="0"/>
                                </a:rPr>
                                <m:t>𝐵</m:t>
                              </m:r>
                            </m:sup>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𝟙</m:t>
                                  </m:r>
                                </m:e>
                                <m:sub>
                                  <m:r>
                                    <a:rPr lang="en-US" sz="2800" b="0" i="1" smtClean="0">
                                      <a:latin typeface="Cambria Math" panose="02040503050406030204" pitchFamily="18" charset="0"/>
                                      <a:ea typeface="Cambria Math" panose="02040503050406030204" pitchFamily="18" charset="0"/>
                                    </a:rPr>
                                    <m:t>𝑖𝑗</m:t>
                                  </m:r>
                                </m:sub>
                                <m:sup>
                                  <m:r>
                                    <a:rPr lang="en-US" sz="2800" b="0" i="1" smtClean="0">
                                      <a:latin typeface="Cambria Math" panose="02040503050406030204" pitchFamily="18" charset="0"/>
                                      <a:ea typeface="Cambria Math" panose="02040503050406030204" pitchFamily="18" charset="0"/>
                                    </a:rPr>
                                    <m:t>𝑜𝑏𝑗</m:t>
                                  </m:r>
                                </m:sup>
                              </m:sSubSup>
                              <m:d>
                                <m:dPr>
                                  <m:begChr m:val="["/>
                                  <m:endChr m:val="]"/>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d>
                                        <m:dPr>
                                          <m:ctrlPr>
                                            <a:rPr lang="en-US" sz="2800" b="0" i="1" smtClean="0">
                                              <a:latin typeface="Cambria Math" panose="02040503050406030204" pitchFamily="18" charset="0"/>
                                              <a:ea typeface="Cambria Math" panose="02040503050406030204" pitchFamily="18" charset="0"/>
                                            </a:rPr>
                                          </m:ctrlPr>
                                        </m:dPr>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𝑖</m:t>
                                              </m:r>
                                            </m:sub>
                                            <m:sup>
                                              <m:r>
                                                <a:rPr lang="en-US" sz="2800" b="0" i="1" smtClean="0">
                                                  <a:latin typeface="Cambria Math" panose="02040503050406030204" pitchFamily="18" charset="0"/>
                                                  <a:ea typeface="Cambria Math" panose="02040503050406030204" pitchFamily="18" charset="0"/>
                                                </a:rPr>
                                                <m:t>𝑗</m:t>
                                              </m:r>
                                            </m:sup>
                                          </m:sSubSup>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acc>
                                                <m:accPr>
                                                  <m:chr m:val="̂"/>
                                                  <m:ctrlPr>
                                                    <a:rPr lang="en-US" sz="2800" b="0" i="1" smtClean="0">
                                                      <a:latin typeface="Cambria Math" panose="02040503050406030204" pitchFamily="18" charset="0"/>
                                                      <a:ea typeface="Cambria Math" panose="02040503050406030204" pitchFamily="18" charset="0"/>
                                                    </a:rPr>
                                                  </m:ctrlPr>
                                                </m:acc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𝑖</m:t>
                                                      </m:r>
                                                    </m:sub>
                                                  </m:sSub>
                                                </m:e>
                                              </m:acc>
                                            </m:e>
                                            <m:sup>
                                              <m:r>
                                                <a:rPr lang="en-US" sz="2800" b="0" i="1" smtClean="0">
                                                  <a:latin typeface="Cambria Math" panose="02040503050406030204" pitchFamily="18" charset="0"/>
                                                  <a:ea typeface="Cambria Math" panose="02040503050406030204" pitchFamily="18" charset="0"/>
                                                </a:rPr>
                                                <m:t>𝑗</m:t>
                                              </m:r>
                                            </m:sup>
                                          </m:sSup>
                                        </m:e>
                                      </m:d>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d>
                                        <m:dPr>
                                          <m:ctrlPr>
                                            <a:rPr lang="en-US" sz="2800" b="0" i="1" smtClean="0">
                                              <a:latin typeface="Cambria Math" panose="02040503050406030204" pitchFamily="18" charset="0"/>
                                              <a:ea typeface="Cambria Math" panose="02040503050406030204" pitchFamily="18" charset="0"/>
                                            </a:rPr>
                                          </m:ctrlPr>
                                        </m:dPr>
                                        <m:e>
                                          <m:sSubSup>
                                            <m:sSubSupPr>
                                              <m:ctrlPr>
                                                <a:rPr lang="en-US" sz="2800" b="0" i="1" smtClean="0">
                                                  <a:latin typeface="Cambria Math" panose="02040503050406030204" pitchFamily="18" charset="0"/>
                                                  <a:ea typeface="Cambria Math" panose="02040503050406030204" pitchFamily="18" charset="0"/>
                                                </a:rPr>
                                              </m:ctrlPr>
                                            </m:sSubSup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up>
                                              <m:r>
                                                <a:rPr lang="en-US" sz="2800" b="0" i="1" smtClean="0">
                                                  <a:latin typeface="Cambria Math" panose="02040503050406030204" pitchFamily="18" charset="0"/>
                                                  <a:ea typeface="Cambria Math" panose="02040503050406030204" pitchFamily="18" charset="0"/>
                                                </a:rPr>
                                                <m:t>𝑗</m:t>
                                              </m:r>
                                            </m:sup>
                                          </m:sSubSup>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acc>
                                                <m:accPr>
                                                  <m:chr m:val="̂"/>
                                                  <m:ctrlPr>
                                                    <a:rPr lang="en-US" sz="2800" b="0" i="1" smtClean="0">
                                                      <a:latin typeface="Cambria Math" panose="02040503050406030204" pitchFamily="18" charset="0"/>
                                                      <a:ea typeface="Cambria Math" panose="02040503050406030204" pitchFamily="18" charset="0"/>
                                                    </a:rPr>
                                                  </m:ctrlPr>
                                                </m:accPr>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Sub>
                                                </m:e>
                                              </m:acc>
                                            </m:e>
                                            <m:sup>
                                              <m:r>
                                                <a:rPr lang="en-US" sz="2800" b="0" i="1" smtClean="0">
                                                  <a:latin typeface="Cambria Math" panose="02040503050406030204" pitchFamily="18" charset="0"/>
                                                  <a:ea typeface="Cambria Math" panose="02040503050406030204" pitchFamily="18" charset="0"/>
                                                </a:rPr>
                                                <m:t>𝑗</m:t>
                                              </m:r>
                                            </m:sup>
                                          </m:sSup>
                                        </m:e>
                                      </m:d>
                                    </m:e>
                                    <m:sup>
                                      <m:r>
                                        <a:rPr lang="en-US" sz="2800" b="0" i="1" smtClean="0">
                                          <a:latin typeface="Cambria Math" panose="02040503050406030204" pitchFamily="18" charset="0"/>
                                          <a:ea typeface="Cambria Math" panose="02040503050406030204" pitchFamily="18" charset="0"/>
                                        </a:rPr>
                                        <m:t>2</m:t>
                                      </m:r>
                                    </m:sup>
                                  </m:sSup>
                                </m:e>
                              </m:d>
                            </m:e>
                          </m:nary>
                        </m:e>
                      </m:nary>
                    </m:oMath>
                  </m:oMathPara>
                </a14:m>
                <a:endParaRPr lang="en-US" sz="2800">
                  <a:latin typeface="+mj-lt"/>
                </a:endParaRPr>
              </a:p>
              <a:p>
                <a:pPr marL="457200" lvl="1" indent="0">
                  <a:buNone/>
                </a:pPr>
                <a:r>
                  <a:rPr lang="en-US" sz="2000">
                    <a:latin typeface="+mj-lt"/>
                  </a:rPr>
                  <a:t> </a:t>
                </a:r>
              </a:p>
              <a:p>
                <a:pPr marL="914400" lvl="1" indent="-457200">
                  <a:buFont typeface="Wingdings" panose="05000000000000000000" pitchFamily="2" charset="2"/>
                  <a:buChar char="§"/>
                </a:pPr>
                <a:r>
                  <a:rPr lang="vi-VN" sz="2800">
                    <a:latin typeface="+mj-lt"/>
                  </a:rPr>
                  <a:t>Chiều </a:t>
                </a:r>
                <a:r>
                  <a:rPr lang="vi-VN" sz="2800" err="1">
                    <a:latin typeface="+mj-lt"/>
                  </a:rPr>
                  <a:t>rộng</a:t>
                </a:r>
                <a:r>
                  <a:rPr lang="vi-VN" sz="2800">
                    <a:latin typeface="+mj-lt"/>
                  </a:rPr>
                  <a:t> </a:t>
                </a:r>
                <a:r>
                  <a:rPr lang="vi-VN" sz="2800" err="1">
                    <a:latin typeface="+mj-lt"/>
                  </a:rPr>
                  <a:t>và</a:t>
                </a:r>
                <a:r>
                  <a:rPr lang="vi-VN" sz="2800">
                    <a:latin typeface="+mj-lt"/>
                  </a:rPr>
                  <a:t> </a:t>
                </a:r>
                <a:r>
                  <a:rPr lang="vi-VN" sz="2800" err="1">
                    <a:latin typeface="+mj-lt"/>
                  </a:rPr>
                  <a:t>chiều</a:t>
                </a:r>
                <a:r>
                  <a:rPr lang="vi-VN" sz="2800">
                    <a:latin typeface="+mj-lt"/>
                  </a:rPr>
                  <a:t> cao (w, h)</a:t>
                </a:r>
              </a:p>
              <a:p>
                <a:pPr lvl="1"/>
                <a14:m>
                  <m:oMathPara xmlns:m="http://schemas.openxmlformats.org/officeDocument/2006/math">
                    <m:oMathParaPr>
                      <m:jc m:val="centerGroup"/>
                    </m:oMathParaPr>
                    <m:oMath xmlns:m="http://schemas.openxmlformats.org/officeDocument/2006/math">
                      <m:sSub>
                        <m:sSubPr>
                          <m:ctrlPr>
                            <a:rPr lang="vi-VN" sz="2800" i="1">
                              <a:latin typeface="Cambria Math" panose="02040503050406030204" pitchFamily="18" charset="0"/>
                              <a:ea typeface="Cambria Math" panose="02040503050406030204" pitchFamily="18" charset="0"/>
                            </a:rPr>
                          </m:ctrlPr>
                        </m:sSubPr>
                        <m:e>
                          <m:r>
                            <a:rPr lang="vi-VN" sz="2800" i="1">
                              <a:latin typeface="Cambria Math" panose="02040503050406030204" pitchFamily="18" charset="0"/>
                              <a:ea typeface="Cambria Math" panose="02040503050406030204" pitchFamily="18" charset="0"/>
                            </a:rPr>
                            <m:t>𝜆</m:t>
                          </m:r>
                        </m:e>
                        <m:sub>
                          <m:r>
                            <a:rPr lang="vi-VN" sz="2800" i="1">
                              <a:latin typeface="Cambria Math" panose="02040503050406030204" pitchFamily="18" charset="0"/>
                              <a:ea typeface="Cambria Math" panose="02040503050406030204" pitchFamily="18" charset="0"/>
                            </a:rPr>
                            <m:t>𝑐𝑜𝑜𝑟𝑑</m:t>
                          </m:r>
                        </m:sub>
                      </m:sSub>
                      <m:nary>
                        <m:naryPr>
                          <m:chr m:val="∑"/>
                          <m:ctrlPr>
                            <a:rPr lang="vi-VN" sz="2800" i="1">
                              <a:latin typeface="Cambria Math" panose="02040503050406030204" pitchFamily="18" charset="0"/>
                              <a:ea typeface="Cambria Math" panose="02040503050406030204" pitchFamily="18" charset="0"/>
                            </a:rPr>
                          </m:ctrlPr>
                        </m:naryPr>
                        <m:sub>
                          <m:r>
                            <a:rPr lang="vi-VN" sz="2800" i="1">
                              <a:latin typeface="Cambria Math" panose="02040503050406030204" pitchFamily="18" charset="0"/>
                              <a:ea typeface="Cambria Math" panose="02040503050406030204" pitchFamily="18" charset="0"/>
                            </a:rPr>
                            <m:t>𝑖</m:t>
                          </m:r>
                          <m:r>
                            <a:rPr lang="vi-VN" sz="2800" i="1">
                              <a:latin typeface="Cambria Math" panose="02040503050406030204" pitchFamily="18" charset="0"/>
                              <a:ea typeface="Cambria Math" panose="02040503050406030204" pitchFamily="18" charset="0"/>
                            </a:rPr>
                            <m:t>=0</m:t>
                          </m:r>
                        </m:sub>
                        <m:sup>
                          <m:sSup>
                            <m:sSupPr>
                              <m:ctrlPr>
                                <a:rPr lang="vi-VN" sz="2800" i="1">
                                  <a:latin typeface="Cambria Math" panose="02040503050406030204" pitchFamily="18" charset="0"/>
                                  <a:ea typeface="Cambria Math" panose="02040503050406030204" pitchFamily="18" charset="0"/>
                                </a:rPr>
                              </m:ctrlPr>
                            </m:sSupPr>
                            <m:e>
                              <m:r>
                                <a:rPr lang="vi-VN" sz="2800" i="1">
                                  <a:latin typeface="Cambria Math" panose="02040503050406030204" pitchFamily="18" charset="0"/>
                                  <a:ea typeface="Cambria Math" panose="02040503050406030204" pitchFamily="18" charset="0"/>
                                </a:rPr>
                                <m:t>𝑆</m:t>
                              </m:r>
                            </m:e>
                            <m:sup>
                              <m:r>
                                <a:rPr lang="vi-VN" sz="2800" i="1">
                                  <a:latin typeface="Cambria Math" panose="02040503050406030204" pitchFamily="18" charset="0"/>
                                  <a:ea typeface="Cambria Math" panose="02040503050406030204" pitchFamily="18" charset="0"/>
                                </a:rPr>
                                <m:t>2</m:t>
                              </m:r>
                            </m:sup>
                          </m:sSup>
                        </m:sup>
                        <m:e>
                          <m:nary>
                            <m:naryPr>
                              <m:chr m:val="∑"/>
                              <m:ctrlPr>
                                <a:rPr lang="vi-VN" sz="2800" i="1">
                                  <a:latin typeface="Cambria Math" panose="02040503050406030204" pitchFamily="18" charset="0"/>
                                  <a:ea typeface="Cambria Math" panose="02040503050406030204" pitchFamily="18" charset="0"/>
                                </a:rPr>
                              </m:ctrlPr>
                            </m:naryPr>
                            <m:sub>
                              <m:r>
                                <a:rPr lang="vi-VN" sz="2800" i="1">
                                  <a:latin typeface="Cambria Math" panose="02040503050406030204" pitchFamily="18" charset="0"/>
                                  <a:ea typeface="Cambria Math" panose="02040503050406030204" pitchFamily="18" charset="0"/>
                                </a:rPr>
                                <m:t>𝑗</m:t>
                              </m:r>
                              <m:r>
                                <a:rPr lang="vi-VN" sz="2800" i="1">
                                  <a:latin typeface="Cambria Math" panose="02040503050406030204" pitchFamily="18" charset="0"/>
                                  <a:ea typeface="Cambria Math" panose="02040503050406030204" pitchFamily="18" charset="0"/>
                                </a:rPr>
                                <m:t>=0</m:t>
                              </m:r>
                            </m:sub>
                            <m:sup>
                              <m:r>
                                <a:rPr lang="vi-VN" sz="2800" i="1">
                                  <a:latin typeface="Cambria Math" panose="02040503050406030204" pitchFamily="18" charset="0"/>
                                  <a:ea typeface="Cambria Math" panose="02040503050406030204" pitchFamily="18" charset="0"/>
                                </a:rPr>
                                <m:t>𝐵</m:t>
                              </m:r>
                            </m:sup>
                            <m:e>
                              <m:sSubSup>
                                <m:sSubSupPr>
                                  <m:ctrlPr>
                                    <a:rPr lang="vi-VN" sz="2800" i="1">
                                      <a:latin typeface="Cambria Math" panose="02040503050406030204" pitchFamily="18" charset="0"/>
                                      <a:ea typeface="Cambria Math" panose="02040503050406030204" pitchFamily="18" charset="0"/>
                                    </a:rPr>
                                  </m:ctrlPr>
                                </m:sSubSupPr>
                                <m:e>
                                  <m:r>
                                    <a:rPr lang="vi-VN" sz="2800" i="1">
                                      <a:latin typeface="Cambria Math" panose="02040503050406030204" pitchFamily="18" charset="0"/>
                                      <a:ea typeface="Cambria Math" panose="02040503050406030204" pitchFamily="18" charset="0"/>
                                    </a:rPr>
                                    <m:t>𝟙</m:t>
                                  </m:r>
                                </m:e>
                                <m:sub>
                                  <m:r>
                                    <a:rPr lang="vi-VN" sz="2800" i="1">
                                      <a:latin typeface="Cambria Math" panose="02040503050406030204" pitchFamily="18" charset="0"/>
                                      <a:ea typeface="Cambria Math" panose="02040503050406030204" pitchFamily="18" charset="0"/>
                                    </a:rPr>
                                    <m:t>𝑖𝑗</m:t>
                                  </m:r>
                                </m:sub>
                                <m:sup>
                                  <m:r>
                                    <a:rPr lang="vi-VN" sz="2800" i="1">
                                      <a:latin typeface="Cambria Math" panose="02040503050406030204" pitchFamily="18" charset="0"/>
                                      <a:ea typeface="Cambria Math" panose="02040503050406030204" pitchFamily="18" charset="0"/>
                                    </a:rPr>
                                    <m:t>𝑜𝑏𝑗</m:t>
                                  </m:r>
                                </m:sup>
                              </m:sSubSup>
                              <m:d>
                                <m:dPr>
                                  <m:begChr m:val="["/>
                                  <m:endChr m:val="]"/>
                                  <m:ctrlPr>
                                    <a:rPr lang="vi-VN" sz="2800" i="1">
                                      <a:latin typeface="Cambria Math" panose="02040503050406030204" pitchFamily="18" charset="0"/>
                                      <a:ea typeface="Cambria Math" panose="02040503050406030204" pitchFamily="18" charset="0"/>
                                    </a:rPr>
                                  </m:ctrlPr>
                                </m:dPr>
                                <m:e>
                                  <m:sSup>
                                    <m:sSupPr>
                                      <m:ctrlPr>
                                        <a:rPr lang="vi-VN" sz="2800" i="1">
                                          <a:latin typeface="Cambria Math" panose="02040503050406030204" pitchFamily="18" charset="0"/>
                                          <a:ea typeface="Cambria Math" panose="02040503050406030204" pitchFamily="18" charset="0"/>
                                        </a:rPr>
                                      </m:ctrlPr>
                                    </m:sSupPr>
                                    <m:e>
                                      <m:d>
                                        <m:dPr>
                                          <m:ctrlPr>
                                            <a:rPr lang="vi-VN" sz="2800" i="1">
                                              <a:latin typeface="Cambria Math" panose="02040503050406030204" pitchFamily="18" charset="0"/>
                                              <a:ea typeface="Cambria Math" panose="02040503050406030204" pitchFamily="18" charset="0"/>
                                            </a:rPr>
                                          </m:ctrlPr>
                                        </m:dPr>
                                        <m:e>
                                          <m:rad>
                                            <m:radPr>
                                              <m:degHide m:val="on"/>
                                              <m:ctrlPr>
                                                <a:rPr lang="vi-VN" sz="2800" i="1">
                                                  <a:latin typeface="Cambria Math" panose="02040503050406030204" pitchFamily="18" charset="0"/>
                                                  <a:ea typeface="Cambria Math" panose="02040503050406030204" pitchFamily="18" charset="0"/>
                                                </a:rPr>
                                              </m:ctrlPr>
                                            </m:radPr>
                                            <m:deg/>
                                            <m:e>
                                              <m:sSubSup>
                                                <m:sSubSupPr>
                                                  <m:ctrlPr>
                                                    <a:rPr lang="vi-VN" sz="2800" i="1">
                                                      <a:latin typeface="Cambria Math" panose="02040503050406030204" pitchFamily="18" charset="0"/>
                                                      <a:ea typeface="Cambria Math" panose="02040503050406030204" pitchFamily="18" charset="0"/>
                                                    </a:rPr>
                                                  </m:ctrlPr>
                                                </m:sSubSupPr>
                                                <m:e>
                                                  <m:r>
                                                    <a:rPr lang="vi-VN" sz="2800" i="1">
                                                      <a:latin typeface="Cambria Math" panose="02040503050406030204" pitchFamily="18" charset="0"/>
                                                      <a:ea typeface="Cambria Math" panose="02040503050406030204" pitchFamily="18" charset="0"/>
                                                    </a:rPr>
                                                    <m:t>𝑤</m:t>
                                                  </m:r>
                                                </m:e>
                                                <m:sub>
                                                  <m:r>
                                                    <a:rPr lang="vi-VN" sz="2800" i="1">
                                                      <a:latin typeface="Cambria Math" panose="02040503050406030204" pitchFamily="18" charset="0"/>
                                                      <a:ea typeface="Cambria Math" panose="02040503050406030204" pitchFamily="18" charset="0"/>
                                                    </a:rPr>
                                                    <m:t>𝑖</m:t>
                                                  </m:r>
                                                </m:sub>
                                                <m:sup>
                                                  <m:r>
                                                    <a:rPr lang="vi-VN" sz="2800" i="1">
                                                      <a:latin typeface="Cambria Math" panose="02040503050406030204" pitchFamily="18" charset="0"/>
                                                      <a:ea typeface="Cambria Math" panose="02040503050406030204" pitchFamily="18" charset="0"/>
                                                    </a:rPr>
                                                    <m:t>𝑗</m:t>
                                                  </m:r>
                                                </m:sup>
                                              </m:sSubSup>
                                            </m:e>
                                          </m:rad>
                                          <m:r>
                                            <a:rPr lang="vi-VN" sz="2800" i="1">
                                              <a:latin typeface="Cambria Math" panose="02040503050406030204" pitchFamily="18" charset="0"/>
                                              <a:ea typeface="Cambria Math" panose="02040503050406030204" pitchFamily="18" charset="0"/>
                                            </a:rPr>
                                            <m:t>−</m:t>
                                          </m:r>
                                          <m:rad>
                                            <m:radPr>
                                              <m:degHide m:val="on"/>
                                              <m:ctrlPr>
                                                <a:rPr lang="vi-VN" sz="2800" i="1">
                                                  <a:latin typeface="Cambria Math" panose="02040503050406030204" pitchFamily="18" charset="0"/>
                                                  <a:ea typeface="Cambria Math" panose="02040503050406030204" pitchFamily="18" charset="0"/>
                                                </a:rPr>
                                              </m:ctrlPr>
                                            </m:radPr>
                                            <m:deg/>
                                            <m:e>
                                              <m:sSup>
                                                <m:sSupPr>
                                                  <m:ctrlPr>
                                                    <a:rPr lang="vi-VN" sz="2800" i="1">
                                                      <a:latin typeface="Cambria Math" panose="02040503050406030204" pitchFamily="18" charset="0"/>
                                                      <a:ea typeface="Cambria Math" panose="02040503050406030204" pitchFamily="18" charset="0"/>
                                                    </a:rPr>
                                                  </m:ctrlPr>
                                                </m:sSupPr>
                                                <m:e>
                                                  <m:acc>
                                                    <m:accPr>
                                                      <m:chr m:val="̂"/>
                                                      <m:ctrlPr>
                                                        <a:rPr lang="vi-VN" sz="2800" i="1">
                                                          <a:latin typeface="Cambria Math" panose="02040503050406030204" pitchFamily="18" charset="0"/>
                                                          <a:ea typeface="Cambria Math" panose="02040503050406030204" pitchFamily="18" charset="0"/>
                                                        </a:rPr>
                                                      </m:ctrlPr>
                                                    </m:accPr>
                                                    <m:e>
                                                      <m:sSub>
                                                        <m:sSubPr>
                                                          <m:ctrlPr>
                                                            <a:rPr lang="vi-VN" sz="2800" i="1">
                                                              <a:latin typeface="Cambria Math" panose="02040503050406030204" pitchFamily="18" charset="0"/>
                                                              <a:ea typeface="Cambria Math" panose="02040503050406030204" pitchFamily="18" charset="0"/>
                                                            </a:rPr>
                                                          </m:ctrlPr>
                                                        </m:sSubPr>
                                                        <m:e>
                                                          <m:r>
                                                            <a:rPr lang="vi-VN" sz="2800" i="1">
                                                              <a:latin typeface="Cambria Math" panose="02040503050406030204" pitchFamily="18" charset="0"/>
                                                              <a:ea typeface="Cambria Math" panose="02040503050406030204" pitchFamily="18" charset="0"/>
                                                            </a:rPr>
                                                            <m:t>𝑤</m:t>
                                                          </m:r>
                                                        </m:e>
                                                        <m:sub>
                                                          <m:r>
                                                            <a:rPr lang="vi-VN" sz="2800" i="1">
                                                              <a:latin typeface="Cambria Math" panose="02040503050406030204" pitchFamily="18" charset="0"/>
                                                              <a:ea typeface="Cambria Math" panose="02040503050406030204" pitchFamily="18" charset="0"/>
                                                            </a:rPr>
                                                            <m:t>𝑖</m:t>
                                                          </m:r>
                                                        </m:sub>
                                                      </m:sSub>
                                                    </m:e>
                                                  </m:acc>
                                                </m:e>
                                                <m:sup>
                                                  <m:r>
                                                    <a:rPr lang="vi-VN" sz="2800" i="1">
                                                      <a:latin typeface="Cambria Math" panose="02040503050406030204" pitchFamily="18" charset="0"/>
                                                      <a:ea typeface="Cambria Math" panose="02040503050406030204" pitchFamily="18" charset="0"/>
                                                    </a:rPr>
                                                    <m:t>𝑗</m:t>
                                                  </m:r>
                                                </m:sup>
                                              </m:sSup>
                                            </m:e>
                                          </m:rad>
                                        </m:e>
                                      </m:d>
                                    </m:e>
                                    <m:sup>
                                      <m:r>
                                        <a:rPr lang="vi-VN" sz="2800" i="1">
                                          <a:latin typeface="Cambria Math" panose="02040503050406030204" pitchFamily="18" charset="0"/>
                                          <a:ea typeface="Cambria Math" panose="02040503050406030204" pitchFamily="18" charset="0"/>
                                        </a:rPr>
                                        <m:t>2</m:t>
                                      </m:r>
                                    </m:sup>
                                  </m:sSup>
                                  <m:r>
                                    <a:rPr lang="vi-VN" sz="2800" i="1">
                                      <a:latin typeface="Cambria Math" panose="02040503050406030204" pitchFamily="18" charset="0"/>
                                      <a:ea typeface="Cambria Math" panose="02040503050406030204" pitchFamily="18" charset="0"/>
                                    </a:rPr>
                                    <m:t>+</m:t>
                                  </m:r>
                                  <m:sSup>
                                    <m:sSupPr>
                                      <m:ctrlPr>
                                        <a:rPr lang="vi-VN" sz="2800" i="1">
                                          <a:latin typeface="Cambria Math" panose="02040503050406030204" pitchFamily="18" charset="0"/>
                                          <a:ea typeface="Cambria Math" panose="02040503050406030204" pitchFamily="18" charset="0"/>
                                        </a:rPr>
                                      </m:ctrlPr>
                                    </m:sSupPr>
                                    <m:e>
                                      <m:d>
                                        <m:dPr>
                                          <m:ctrlPr>
                                            <a:rPr lang="vi-VN" sz="2800" i="1">
                                              <a:latin typeface="Cambria Math" panose="02040503050406030204" pitchFamily="18" charset="0"/>
                                              <a:ea typeface="Cambria Math" panose="02040503050406030204" pitchFamily="18" charset="0"/>
                                            </a:rPr>
                                          </m:ctrlPr>
                                        </m:dPr>
                                        <m:e>
                                          <m:rad>
                                            <m:radPr>
                                              <m:degHide m:val="on"/>
                                              <m:ctrlPr>
                                                <a:rPr lang="vi-VN" sz="2800" i="1">
                                                  <a:latin typeface="Cambria Math" panose="02040503050406030204" pitchFamily="18" charset="0"/>
                                                  <a:ea typeface="Cambria Math" panose="02040503050406030204" pitchFamily="18" charset="0"/>
                                                </a:rPr>
                                              </m:ctrlPr>
                                            </m:radPr>
                                            <m:deg/>
                                            <m:e>
                                              <m:sSubSup>
                                                <m:sSubSupPr>
                                                  <m:ctrlPr>
                                                    <a:rPr lang="vi-VN" sz="2800" i="1">
                                                      <a:latin typeface="Cambria Math" panose="02040503050406030204" pitchFamily="18" charset="0"/>
                                                      <a:ea typeface="Cambria Math" panose="02040503050406030204" pitchFamily="18" charset="0"/>
                                                    </a:rPr>
                                                  </m:ctrlPr>
                                                </m:sSubSupPr>
                                                <m:e>
                                                  <m:r>
                                                    <a:rPr lang="vi-VN" sz="2800" i="1">
                                                      <a:latin typeface="Cambria Math" panose="02040503050406030204" pitchFamily="18" charset="0"/>
                                                      <a:ea typeface="Cambria Math" panose="02040503050406030204" pitchFamily="18" charset="0"/>
                                                    </a:rPr>
                                                    <m:t>h</m:t>
                                                  </m:r>
                                                </m:e>
                                                <m:sub>
                                                  <m:r>
                                                    <a:rPr lang="vi-VN" sz="2800" i="1">
                                                      <a:latin typeface="Cambria Math" panose="02040503050406030204" pitchFamily="18" charset="0"/>
                                                      <a:ea typeface="Cambria Math" panose="02040503050406030204" pitchFamily="18" charset="0"/>
                                                    </a:rPr>
                                                    <m:t>𝑖</m:t>
                                                  </m:r>
                                                </m:sub>
                                                <m:sup>
                                                  <m:r>
                                                    <a:rPr lang="vi-VN" sz="2800" i="1">
                                                      <a:latin typeface="Cambria Math" panose="02040503050406030204" pitchFamily="18" charset="0"/>
                                                      <a:ea typeface="Cambria Math" panose="02040503050406030204" pitchFamily="18" charset="0"/>
                                                    </a:rPr>
                                                    <m:t>𝑗</m:t>
                                                  </m:r>
                                                </m:sup>
                                              </m:sSubSup>
                                            </m:e>
                                          </m:rad>
                                          <m:r>
                                            <a:rPr lang="vi-VN" sz="2800" i="1">
                                              <a:latin typeface="Cambria Math" panose="02040503050406030204" pitchFamily="18" charset="0"/>
                                              <a:ea typeface="Cambria Math" panose="02040503050406030204" pitchFamily="18" charset="0"/>
                                            </a:rPr>
                                            <m:t>−</m:t>
                                          </m:r>
                                          <m:rad>
                                            <m:radPr>
                                              <m:degHide m:val="on"/>
                                              <m:ctrlPr>
                                                <a:rPr lang="vi-VN" sz="2800" i="1">
                                                  <a:latin typeface="Cambria Math" panose="02040503050406030204" pitchFamily="18" charset="0"/>
                                                  <a:ea typeface="Cambria Math" panose="02040503050406030204" pitchFamily="18" charset="0"/>
                                                </a:rPr>
                                              </m:ctrlPr>
                                            </m:radPr>
                                            <m:deg/>
                                            <m:e>
                                              <m:sSup>
                                                <m:sSupPr>
                                                  <m:ctrlPr>
                                                    <a:rPr lang="vi-VN" sz="2800" i="1">
                                                      <a:latin typeface="Cambria Math" panose="02040503050406030204" pitchFamily="18" charset="0"/>
                                                      <a:ea typeface="Cambria Math" panose="02040503050406030204" pitchFamily="18" charset="0"/>
                                                    </a:rPr>
                                                  </m:ctrlPr>
                                                </m:sSupPr>
                                                <m:e>
                                                  <m:acc>
                                                    <m:accPr>
                                                      <m:chr m:val="̂"/>
                                                      <m:ctrlPr>
                                                        <a:rPr lang="vi-VN" sz="2800" i="1">
                                                          <a:latin typeface="Cambria Math" panose="02040503050406030204" pitchFamily="18" charset="0"/>
                                                          <a:ea typeface="Cambria Math" panose="02040503050406030204" pitchFamily="18" charset="0"/>
                                                        </a:rPr>
                                                      </m:ctrlPr>
                                                    </m:accPr>
                                                    <m:e>
                                                      <m:sSub>
                                                        <m:sSubPr>
                                                          <m:ctrlPr>
                                                            <a:rPr lang="vi-VN" sz="2800" i="1">
                                                              <a:latin typeface="Cambria Math" panose="02040503050406030204" pitchFamily="18" charset="0"/>
                                                              <a:ea typeface="Cambria Math" panose="02040503050406030204" pitchFamily="18" charset="0"/>
                                                            </a:rPr>
                                                          </m:ctrlPr>
                                                        </m:sSubPr>
                                                        <m:e>
                                                          <m:r>
                                                            <a:rPr lang="vi-VN" sz="2800" i="1">
                                                              <a:latin typeface="Cambria Math" panose="02040503050406030204" pitchFamily="18" charset="0"/>
                                                              <a:ea typeface="Cambria Math" panose="02040503050406030204" pitchFamily="18" charset="0"/>
                                                            </a:rPr>
                                                            <m:t>h</m:t>
                                                          </m:r>
                                                        </m:e>
                                                        <m:sub>
                                                          <m:r>
                                                            <a:rPr lang="vi-VN" sz="2800" i="1">
                                                              <a:latin typeface="Cambria Math" panose="02040503050406030204" pitchFamily="18" charset="0"/>
                                                              <a:ea typeface="Cambria Math" panose="02040503050406030204" pitchFamily="18" charset="0"/>
                                                            </a:rPr>
                                                            <m:t>𝑖</m:t>
                                                          </m:r>
                                                        </m:sub>
                                                      </m:sSub>
                                                    </m:e>
                                                  </m:acc>
                                                </m:e>
                                                <m:sup>
                                                  <m:r>
                                                    <a:rPr lang="vi-VN" sz="2800" i="1">
                                                      <a:latin typeface="Cambria Math" panose="02040503050406030204" pitchFamily="18" charset="0"/>
                                                      <a:ea typeface="Cambria Math" panose="02040503050406030204" pitchFamily="18" charset="0"/>
                                                    </a:rPr>
                                                    <m:t>𝑗</m:t>
                                                  </m:r>
                                                </m:sup>
                                              </m:sSup>
                                            </m:e>
                                          </m:rad>
                                        </m:e>
                                      </m:d>
                                    </m:e>
                                    <m:sup>
                                      <m:r>
                                        <a:rPr lang="vi-VN" sz="2800" i="1">
                                          <a:latin typeface="Cambria Math" panose="02040503050406030204" pitchFamily="18" charset="0"/>
                                          <a:ea typeface="Cambria Math" panose="02040503050406030204" pitchFamily="18" charset="0"/>
                                        </a:rPr>
                                        <m:t>2</m:t>
                                      </m:r>
                                    </m:sup>
                                  </m:sSup>
                                </m:e>
                              </m:d>
                            </m:e>
                          </m:nary>
                        </m:e>
                      </m:nary>
                    </m:oMath>
                  </m:oMathPara>
                </a14:m>
                <a:endParaRPr lang="en-US" sz="2800">
                  <a:latin typeface="+mj-lt"/>
                </a:endParaRPr>
              </a:p>
            </p:txBody>
          </p:sp>
        </mc:Choice>
        <mc:Fallback xmlns="">
          <p:sp>
            <p:nvSpPr>
              <p:cNvPr id="4" name="TextBox 3">
                <a:extLst>
                  <a:ext uri="{FF2B5EF4-FFF2-40B4-BE49-F238E27FC236}">
                    <a16:creationId xmlns:a16="http://schemas.microsoft.com/office/drawing/2014/main" id="{75DEA1D4-D399-46E5-87F9-8515BBB2739E}"/>
                  </a:ext>
                </a:extLst>
              </p:cNvPr>
              <p:cNvSpPr txBox="1">
                <a:spLocks noRot="1" noChangeAspect="1" noMove="1" noResize="1" noEditPoints="1" noAdjustHandles="1" noChangeArrowheads="1" noChangeShapeType="1" noTextEdit="1"/>
              </p:cNvSpPr>
              <p:nvPr/>
            </p:nvSpPr>
            <p:spPr>
              <a:xfrm>
                <a:off x="833120" y="252397"/>
                <a:ext cx="9885680" cy="4025717"/>
              </a:xfrm>
              <a:prstGeom prst="rect">
                <a:avLst/>
              </a:prstGeom>
              <a:blipFill>
                <a:blip r:embed="rId3"/>
                <a:stretch>
                  <a:fillRect t="-1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BEC154-9274-475F-A05A-CE62D07D46D0}"/>
                  </a:ext>
                </a:extLst>
              </p:cNvPr>
              <p:cNvSpPr txBox="1"/>
              <p:nvPr/>
            </p:nvSpPr>
            <p:spPr>
              <a:xfrm>
                <a:off x="654050" y="4818155"/>
                <a:ext cx="10883900" cy="1700145"/>
              </a:xfrm>
              <a:prstGeom prst="rect">
                <a:avLst/>
              </a:prstGeom>
              <a:noFill/>
            </p:spPr>
            <p:txBody>
              <a:bodyPr wrap="square" rtlCol="0">
                <a:spAutoFit/>
              </a:bodyPr>
              <a:lstStyle/>
              <a:p>
                <a14:m>
                  <m:oMath xmlns:m="http://schemas.openxmlformats.org/officeDocument/2006/math">
                    <m:sSubSup>
                      <m:sSubSupPr>
                        <m:ctrlPr>
                          <a:rPr lang="vi-VN" sz="2400" b="0" i="1" smtClean="0">
                            <a:latin typeface="Cambria Math" panose="02040503050406030204" pitchFamily="18" charset="0"/>
                            <a:ea typeface="Cambria Math" panose="02040503050406030204" pitchFamily="18" charset="0"/>
                          </a:rPr>
                        </m:ctrlPr>
                      </m:sSubSupPr>
                      <m:e>
                        <m:r>
                          <a:rPr lang="vi-VN" sz="2400" i="1" smtClean="0">
                            <a:latin typeface="Cambria Math" panose="02040503050406030204" pitchFamily="18" charset="0"/>
                            <a:ea typeface="Cambria Math" panose="02040503050406030204" pitchFamily="18" charset="0"/>
                          </a:rPr>
                          <m:t>𝟙</m:t>
                        </m:r>
                      </m:e>
                      <m:sub>
                        <m:r>
                          <a:rPr lang="vi-VN" sz="2400" b="0" i="1" smtClean="0">
                            <a:latin typeface="Cambria Math" panose="02040503050406030204" pitchFamily="18" charset="0"/>
                            <a:ea typeface="Cambria Math" panose="02040503050406030204" pitchFamily="18" charset="0"/>
                          </a:rPr>
                          <m:t>𝑖𝑗</m:t>
                        </m:r>
                      </m:sub>
                      <m:sup>
                        <m:r>
                          <a:rPr lang="vi-VN" sz="2400" b="0" i="1" smtClean="0">
                            <a:latin typeface="Cambria Math" panose="02040503050406030204" pitchFamily="18" charset="0"/>
                            <a:ea typeface="Cambria Math" panose="02040503050406030204" pitchFamily="18" charset="0"/>
                          </a:rPr>
                          <m:t>𝑜𝑏𝑗</m:t>
                        </m:r>
                      </m:sup>
                    </m:sSubSup>
                  </m:oMath>
                </a14:m>
                <a:r>
                  <a:rPr lang="vi-VN" sz="2400">
                    <a:latin typeface="+mj-lt"/>
                  </a:rPr>
                  <a:t>: </a:t>
                </a:r>
                <a:r>
                  <a:rPr lang="vi-VN" sz="2400" err="1">
                    <a:latin typeface="+mj-lt"/>
                  </a:rPr>
                  <a:t>bằng</a:t>
                </a:r>
                <a:r>
                  <a:rPr lang="vi-VN" sz="2400">
                    <a:latin typeface="+mj-lt"/>
                  </a:rPr>
                  <a:t> 1 </a:t>
                </a:r>
                <a:r>
                  <a:rPr lang="vi-VN" sz="2400" err="1">
                    <a:latin typeface="+mj-lt"/>
                  </a:rPr>
                  <a:t>nếu</a:t>
                </a:r>
                <a:r>
                  <a:rPr lang="vi-VN" sz="2400">
                    <a:latin typeface="+mj-lt"/>
                  </a:rPr>
                  <a:t> </a:t>
                </a:r>
                <a:r>
                  <a:rPr lang="en-US" sz="2400">
                    <a:latin typeface="Times New Roman" panose="02020603050405020304" pitchFamily="18" charset="0"/>
                    <a:cs typeface="Times New Roman" panose="02020603050405020304" pitchFamily="18" charset="0"/>
                  </a:rPr>
                  <a:t>anchor</a:t>
                </a:r>
                <a:r>
                  <a:rPr lang="vi-VN" sz="2400">
                    <a:latin typeface="+mj-lt"/>
                  </a:rPr>
                  <a:t> </a:t>
                </a:r>
                <a:r>
                  <a:rPr lang="vi-VN" sz="2400" err="1">
                    <a:latin typeface="+mj-lt"/>
                  </a:rPr>
                  <a:t>box</a:t>
                </a:r>
                <a:r>
                  <a:rPr lang="vi-VN" sz="2400">
                    <a:latin typeface="+mj-lt"/>
                  </a:rPr>
                  <a:t> </a:t>
                </a:r>
                <a:r>
                  <a:rPr lang="vi-VN" sz="2400" err="1">
                    <a:latin typeface="+mj-lt"/>
                  </a:rPr>
                  <a:t>thứ</a:t>
                </a:r>
                <a:r>
                  <a:rPr lang="vi-VN" sz="2400">
                    <a:latin typeface="+mj-lt"/>
                  </a:rPr>
                  <a:t> j </a:t>
                </a:r>
                <a:r>
                  <a:rPr lang="vi-VN" sz="2400" err="1">
                    <a:latin typeface="+mj-lt"/>
                  </a:rPr>
                  <a:t>của</a:t>
                </a:r>
                <a:r>
                  <a:rPr lang="vi-VN" sz="2400">
                    <a:latin typeface="+mj-lt"/>
                  </a:rPr>
                  <a:t> ô </a:t>
                </a:r>
                <a:r>
                  <a:rPr lang="vi-VN" sz="2400" err="1">
                    <a:latin typeface="+mj-lt"/>
                  </a:rPr>
                  <a:t>thứ</a:t>
                </a:r>
                <a:r>
                  <a:rPr lang="vi-VN" sz="2400">
                    <a:latin typeface="+mj-lt"/>
                  </a:rPr>
                  <a:t> i </a:t>
                </a:r>
                <a:r>
                  <a:rPr lang="en-US" sz="2400">
                    <a:latin typeface="Times New Roman" panose="02020603050405020304" pitchFamily="18" charset="0"/>
                    <a:cs typeface="Times New Roman" panose="02020603050405020304" pitchFamily="18" charset="0"/>
                  </a:rPr>
                  <a:t>chịu trách nhiệm dự đoán đối tượng</a:t>
                </a:r>
                <a:endParaRPr lang="vi-VN" sz="2400">
                  <a:latin typeface="Times New Roman" panose="02020603050405020304" pitchFamily="18" charset="0"/>
                  <a:cs typeface="Times New Roman" panose="02020603050405020304" pitchFamily="18" charset="0"/>
                </a:endParaRPr>
              </a:p>
              <a:p>
                <a:r>
                  <a:rPr lang="vi-VN" sz="2400">
                    <a:latin typeface="+mj-lt"/>
                  </a:rPr>
                  <a:t>x, y: </a:t>
                </a:r>
                <a:r>
                  <a:rPr lang="vi-VN" sz="2400" err="1">
                    <a:latin typeface="+mj-lt"/>
                  </a:rPr>
                  <a:t>tọa</a:t>
                </a:r>
                <a:r>
                  <a:rPr lang="vi-VN" sz="2400">
                    <a:latin typeface="+mj-lt"/>
                  </a:rPr>
                  <a:t> </a:t>
                </a:r>
                <a:r>
                  <a:rPr lang="vi-VN" sz="2400" err="1">
                    <a:latin typeface="+mj-lt"/>
                  </a:rPr>
                  <a:t>độ</a:t>
                </a:r>
                <a:r>
                  <a:rPr lang="vi-VN" sz="2400">
                    <a:latin typeface="+mj-lt"/>
                  </a:rPr>
                  <a:t> tâm </a:t>
                </a:r>
                <a:r>
                  <a:rPr lang="vi-VN" sz="2400" err="1">
                    <a:latin typeface="+mj-lt"/>
                  </a:rPr>
                  <a:t>của</a:t>
                </a:r>
                <a:r>
                  <a:rPr lang="vi-VN" sz="2400">
                    <a:latin typeface="+mj-lt"/>
                  </a:rPr>
                  <a:t> </a:t>
                </a:r>
                <a:r>
                  <a:rPr lang="vi-VN" sz="2400" err="1">
                    <a:latin typeface="+mj-lt"/>
                  </a:rPr>
                  <a:t>bounding</a:t>
                </a:r>
                <a:r>
                  <a:rPr lang="vi-VN" sz="2400">
                    <a:latin typeface="+mj-lt"/>
                  </a:rPr>
                  <a:t> </a:t>
                </a:r>
                <a:r>
                  <a:rPr lang="vi-VN" sz="2400" err="1">
                    <a:latin typeface="+mj-lt"/>
                  </a:rPr>
                  <a:t>box</a:t>
                </a:r>
                <a:r>
                  <a:rPr lang="vi-VN" sz="2400">
                    <a:latin typeface="+mj-lt"/>
                  </a:rPr>
                  <a:t>.</a:t>
                </a:r>
              </a:p>
              <a:p>
                <a:r>
                  <a:rPr lang="vi-VN" sz="2400">
                    <a:latin typeface="+mj-lt"/>
                  </a:rPr>
                  <a:t>w, h: </a:t>
                </a:r>
                <a:r>
                  <a:rPr lang="vi-VN" sz="2400" err="1">
                    <a:latin typeface="+mj-lt"/>
                  </a:rPr>
                  <a:t>chiều</a:t>
                </a:r>
                <a:r>
                  <a:rPr lang="vi-VN" sz="2400">
                    <a:latin typeface="+mj-lt"/>
                  </a:rPr>
                  <a:t> </a:t>
                </a:r>
                <a:r>
                  <a:rPr lang="vi-VN" sz="2400" err="1">
                    <a:latin typeface="+mj-lt"/>
                  </a:rPr>
                  <a:t>rộng</a:t>
                </a:r>
                <a:r>
                  <a:rPr lang="vi-VN" sz="2400">
                    <a:latin typeface="+mj-lt"/>
                  </a:rPr>
                  <a:t> </a:t>
                </a:r>
                <a:r>
                  <a:rPr lang="vi-VN" sz="2400" err="1">
                    <a:latin typeface="+mj-lt"/>
                  </a:rPr>
                  <a:t>và</a:t>
                </a:r>
                <a:r>
                  <a:rPr lang="vi-VN" sz="2400">
                    <a:latin typeface="+mj-lt"/>
                  </a:rPr>
                  <a:t> </a:t>
                </a:r>
                <a:r>
                  <a:rPr lang="vi-VN" sz="2400" err="1">
                    <a:latin typeface="+mj-lt"/>
                  </a:rPr>
                  <a:t>chiều</a:t>
                </a:r>
                <a:r>
                  <a:rPr lang="vi-VN" sz="2400">
                    <a:latin typeface="+mj-lt"/>
                  </a:rPr>
                  <a:t> cao </a:t>
                </a:r>
                <a:r>
                  <a:rPr lang="vi-VN" sz="2400" err="1">
                    <a:latin typeface="+mj-lt"/>
                  </a:rPr>
                  <a:t>của</a:t>
                </a:r>
                <a:r>
                  <a:rPr lang="vi-VN" sz="2400">
                    <a:latin typeface="+mj-lt"/>
                  </a:rPr>
                  <a:t> </a:t>
                </a:r>
                <a:r>
                  <a:rPr lang="vi-VN" sz="2400" err="1">
                    <a:latin typeface="+mj-lt"/>
                  </a:rPr>
                  <a:t>bounding</a:t>
                </a:r>
                <a:r>
                  <a:rPr lang="vi-VN" sz="2400">
                    <a:latin typeface="+mj-lt"/>
                  </a:rPr>
                  <a:t> </a:t>
                </a:r>
                <a:r>
                  <a:rPr lang="vi-VN" sz="2400" err="1">
                    <a:latin typeface="+mj-lt"/>
                  </a:rPr>
                  <a:t>box</a:t>
                </a:r>
                <a:r>
                  <a:rPr lang="vi-VN" sz="2400">
                    <a:latin typeface="+mj-lt"/>
                  </a:rPr>
                  <a:t>.</a:t>
                </a:r>
              </a:p>
              <a:p>
                <a14:m>
                  <m:oMath xmlns:m="http://schemas.openxmlformats.org/officeDocument/2006/math">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𝜆</m:t>
                        </m:r>
                      </m:e>
                      <m:sub>
                        <m:r>
                          <a:rPr lang="vi-VN" sz="2400" b="0" i="1" smtClean="0">
                            <a:latin typeface="Cambria Math" panose="02040503050406030204" pitchFamily="18" charset="0"/>
                          </a:rPr>
                          <m:t>𝑐𝑜𝑜𝑟𝑑</m:t>
                        </m:r>
                      </m:sub>
                    </m:sSub>
                  </m:oMath>
                </a14:m>
                <a:r>
                  <a:rPr lang="vi-VN" sz="2400">
                    <a:latin typeface="+mj-lt"/>
                  </a:rPr>
                  <a:t>: </a:t>
                </a:r>
                <a:r>
                  <a:rPr lang="vi-VN" sz="2400" err="1">
                    <a:latin typeface="+mj-lt"/>
                  </a:rPr>
                  <a:t>hằng</a:t>
                </a:r>
                <a:r>
                  <a:rPr lang="vi-VN" sz="2400">
                    <a:latin typeface="+mj-lt"/>
                  </a:rPr>
                  <a:t> </a:t>
                </a:r>
                <a:r>
                  <a:rPr lang="vi-VN" sz="2400" err="1">
                    <a:latin typeface="+mj-lt"/>
                  </a:rPr>
                  <a:t>số</a:t>
                </a:r>
                <a:r>
                  <a:rPr lang="vi-VN" sz="2400">
                    <a:latin typeface="+mj-lt"/>
                  </a:rPr>
                  <a:t> </a:t>
                </a:r>
                <a:r>
                  <a:rPr lang="vi-VN" sz="2400" err="1">
                    <a:latin typeface="+mj-lt"/>
                  </a:rPr>
                  <a:t>bằng</a:t>
                </a:r>
                <a:r>
                  <a:rPr lang="vi-VN" sz="2400">
                    <a:latin typeface="+mj-lt"/>
                  </a:rPr>
                  <a:t> 5.0 </a:t>
                </a:r>
                <a:r>
                  <a:rPr lang="vi-VN" sz="2400" err="1">
                    <a:latin typeface="+mj-lt"/>
                  </a:rPr>
                  <a:t>làm</a:t>
                </a:r>
                <a:r>
                  <a:rPr lang="vi-VN" sz="2400">
                    <a:latin typeface="+mj-lt"/>
                  </a:rPr>
                  <a:t> tăng </a:t>
                </a:r>
                <a:r>
                  <a:rPr lang="vi-VN" sz="2400" err="1">
                    <a:latin typeface="+mj-lt"/>
                  </a:rPr>
                  <a:t>giá</a:t>
                </a:r>
                <a:r>
                  <a:rPr lang="vi-VN" sz="2400">
                    <a:latin typeface="+mj-lt"/>
                  </a:rPr>
                  <a:t> </a:t>
                </a:r>
                <a:r>
                  <a:rPr lang="vi-VN" sz="2400" err="1">
                    <a:latin typeface="+mj-lt"/>
                  </a:rPr>
                  <a:t>trị</a:t>
                </a:r>
                <a:r>
                  <a:rPr lang="vi-VN" sz="2400">
                    <a:latin typeface="+mj-lt"/>
                  </a:rPr>
                  <a:t> </a:t>
                </a:r>
                <a:r>
                  <a:rPr lang="vi-VN" sz="2400" err="1">
                    <a:latin typeface="+mj-lt"/>
                  </a:rPr>
                  <a:t>hàm</a:t>
                </a:r>
                <a:r>
                  <a:rPr lang="vi-VN" sz="2400">
                    <a:latin typeface="+mj-lt"/>
                  </a:rPr>
                  <a:t> </a:t>
                </a:r>
                <a:r>
                  <a:rPr lang="vi-VN" sz="2400" err="1">
                    <a:latin typeface="+mj-lt"/>
                  </a:rPr>
                  <a:t>lỗi</a:t>
                </a:r>
                <a:r>
                  <a:rPr lang="vi-VN" sz="2400">
                    <a:latin typeface="+mj-lt"/>
                  </a:rPr>
                  <a:t> ở </a:t>
                </a:r>
                <a:r>
                  <a:rPr lang="vi-VN" sz="2400" err="1">
                    <a:latin typeface="+mj-lt"/>
                  </a:rPr>
                  <a:t>các</a:t>
                </a:r>
                <a:r>
                  <a:rPr lang="vi-VN" sz="2400">
                    <a:latin typeface="+mj-lt"/>
                  </a:rPr>
                  <a:t> </a:t>
                </a:r>
                <a:r>
                  <a:rPr lang="vi-VN" sz="2400" err="1">
                    <a:latin typeface="+mj-lt"/>
                  </a:rPr>
                  <a:t>vị</a:t>
                </a:r>
                <a:r>
                  <a:rPr lang="vi-VN" sz="2400">
                    <a:latin typeface="+mj-lt"/>
                  </a:rPr>
                  <a:t> </a:t>
                </a:r>
                <a:r>
                  <a:rPr lang="vi-VN" sz="2400" err="1">
                    <a:latin typeface="+mj-lt"/>
                  </a:rPr>
                  <a:t>trí</a:t>
                </a:r>
                <a:r>
                  <a:rPr lang="vi-VN" sz="2400">
                    <a:latin typeface="+mj-lt"/>
                  </a:rPr>
                  <a:t> </a:t>
                </a:r>
                <a:r>
                  <a:rPr lang="vi-VN" sz="2400" err="1">
                    <a:latin typeface="+mj-lt"/>
                  </a:rPr>
                  <a:t>có</a:t>
                </a:r>
                <a:r>
                  <a:rPr lang="vi-VN" sz="2400">
                    <a:latin typeface="+mj-lt"/>
                  </a:rPr>
                  <a:t> </a:t>
                </a:r>
                <a:r>
                  <a:rPr lang="vi-VN" sz="2400" err="1">
                    <a:latin typeface="+mj-lt"/>
                  </a:rPr>
                  <a:t>đối</a:t>
                </a:r>
                <a:r>
                  <a:rPr lang="vi-VN" sz="2400">
                    <a:latin typeface="+mj-lt"/>
                  </a:rPr>
                  <a:t> </a:t>
                </a:r>
                <a:r>
                  <a:rPr lang="vi-VN" sz="2400" err="1">
                    <a:latin typeface="+mj-lt"/>
                  </a:rPr>
                  <a:t>tượng</a:t>
                </a:r>
                <a:endParaRPr lang="vi-VN" sz="2400">
                  <a:latin typeface="+mj-lt"/>
                </a:endParaRPr>
              </a:p>
            </p:txBody>
          </p:sp>
        </mc:Choice>
        <mc:Fallback xmlns="">
          <p:sp>
            <p:nvSpPr>
              <p:cNvPr id="8" name="TextBox 7">
                <a:extLst>
                  <a:ext uri="{FF2B5EF4-FFF2-40B4-BE49-F238E27FC236}">
                    <a16:creationId xmlns:a16="http://schemas.microsoft.com/office/drawing/2014/main" id="{D7BEC154-9274-475F-A05A-CE62D07D46D0}"/>
                  </a:ext>
                </a:extLst>
              </p:cNvPr>
              <p:cNvSpPr txBox="1">
                <a:spLocks noRot="1" noChangeAspect="1" noMove="1" noResize="1" noEditPoints="1" noAdjustHandles="1" noChangeArrowheads="1" noChangeShapeType="1" noTextEdit="1"/>
              </p:cNvSpPr>
              <p:nvPr/>
            </p:nvSpPr>
            <p:spPr>
              <a:xfrm>
                <a:off x="654050" y="4818155"/>
                <a:ext cx="10883900" cy="1700145"/>
              </a:xfrm>
              <a:prstGeom prst="rect">
                <a:avLst/>
              </a:prstGeom>
              <a:blipFill>
                <a:blip r:embed="rId4"/>
                <a:stretch>
                  <a:fillRect l="-840" b="-7168"/>
                </a:stretch>
              </a:blipFill>
            </p:spPr>
            <p:txBody>
              <a:bodyPr/>
              <a:lstStyle/>
              <a:p>
                <a:r>
                  <a:rPr lang="en-US">
                    <a:noFill/>
                  </a:rPr>
                  <a:t> </a:t>
                </a:r>
              </a:p>
            </p:txBody>
          </p:sp>
        </mc:Fallback>
      </mc:AlternateContent>
    </p:spTree>
    <p:extLst>
      <p:ext uri="{BB962C8B-B14F-4D97-AF65-F5344CB8AC3E}">
        <p14:creationId xmlns:p14="http://schemas.microsoft.com/office/powerpoint/2010/main" val="12522963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alpha val="99000"/>
          </a:srgb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E8ED7F1-99EA-4641-B038-A3E5E5F03B6F}"/>
              </a:ext>
            </a:extLst>
          </p:cNvPr>
          <p:cNvSpPr/>
          <p:nvPr/>
        </p:nvSpPr>
        <p:spPr>
          <a:xfrm>
            <a:off x="427158" y="565626"/>
            <a:ext cx="5872042" cy="924560"/>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CONFIDENCE LOSS</a:t>
            </a:r>
            <a:endParaRPr lang="en-US" sz="4400"/>
          </a:p>
        </p:txBody>
      </p:sp>
      <p:sp>
        <p:nvSpPr>
          <p:cNvPr id="3" name="Chỗ dành sẵn cho Nội dung 2">
            <a:extLst>
              <a:ext uri="{FF2B5EF4-FFF2-40B4-BE49-F238E27FC236}">
                <a16:creationId xmlns:a16="http://schemas.microsoft.com/office/drawing/2014/main" id="{470ABAFA-3DEA-44AF-8ABA-560DD6CA0ADE}"/>
              </a:ext>
            </a:extLst>
          </p:cNvPr>
          <p:cNvSpPr>
            <a:spLocks noGrp="1"/>
          </p:cNvSpPr>
          <p:nvPr>
            <p:ph idx="1"/>
          </p:nvPr>
        </p:nvSpPr>
        <p:spPr>
          <a:xfrm>
            <a:off x="838200" y="1825625"/>
            <a:ext cx="10515600" cy="924560"/>
          </a:xfrm>
        </p:spPr>
        <p:txBody>
          <a:bodyPr/>
          <a:lstStyle/>
          <a:p>
            <a:r>
              <a:rPr lang="en-US">
                <a:latin typeface="Times New Roman" panose="02020603050405020304" pitchFamily="18" charset="0"/>
                <a:cs typeface="Times New Roman" panose="02020603050405020304" pitchFamily="18" charset="0"/>
              </a:rPr>
              <a:t>Là </a:t>
            </a:r>
            <a:r>
              <a:rPr lang="en-US" err="1">
                <a:latin typeface="Times New Roman" panose="02020603050405020304" pitchFamily="18" charset="0"/>
                <a:cs typeface="Times New Roman" panose="02020603050405020304" pitchFamily="18" charset="0"/>
              </a:rPr>
              <a:t>độ</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lỗi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đoán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của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chứa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ảnh</a:t>
            </a:r>
            <a:r>
              <a:rPr lang="en-US">
                <a:latin typeface="Times New Roman" panose="02020603050405020304" pitchFamily="18" charset="0"/>
                <a:cs typeface="Times New Roman" panose="02020603050405020304" pitchFamily="18" charset="0"/>
              </a:rPr>
              <a:t> so </a:t>
            </a:r>
            <a:r>
              <a:rPr lang="en-US" err="1">
                <a:latin typeface="Times New Roman" panose="02020603050405020304" pitchFamily="18" charset="0"/>
                <a:cs typeface="Times New Roman" panose="02020603050405020304" pitchFamily="18" charset="0"/>
              </a:rPr>
              <a:t>với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nhãn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vùng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đó</a:t>
            </a: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8084534C-2C4B-4117-8D6A-4921482DE1B5}"/>
                  </a:ext>
                </a:extLst>
              </p:cNvPr>
              <p:cNvSpPr txBox="1">
                <a:spLocks/>
              </p:cNvSpPr>
              <p:nvPr/>
            </p:nvSpPr>
            <p:spPr>
              <a:xfrm>
                <a:off x="838200" y="2524681"/>
                <a:ext cx="10515600" cy="3166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𝐶𝑜𝑛𝑓𝑖𝑑𝑒𝑛𝑐𝑒</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𝐵</m:t>
                              </m:r>
                            </m:sup>
                            <m:e>
                              <m:sSubSup>
                                <m:sSubSupPr>
                                  <m:ctrlPr>
                                    <a:rPr lang="en-US" i="1">
                                      <a:latin typeface="Cambria Math" panose="02040503050406030204" pitchFamily="18" charset="0"/>
                                    </a:rPr>
                                  </m:ctrlPr>
                                </m:sSubSupPr>
                                <m:e>
                                  <m:r>
                                    <a:rPr lang="en-US" i="1">
                                      <a:latin typeface="Cambria Math" panose="02040503050406030204" pitchFamily="18" charset="0"/>
                                    </a:rPr>
                                    <m:t>𝟙</m:t>
                                  </m:r>
                                </m:e>
                                <m:sub>
                                  <m:r>
                                    <a:rPr lang="en-US" i="1">
                                      <a:latin typeface="Cambria Math" panose="02040503050406030204" pitchFamily="18" charset="0"/>
                                    </a:rPr>
                                    <m:t>𝑖𝑗</m:t>
                                  </m:r>
                                </m:sub>
                                <m:sup>
                                  <m:r>
                                    <a:rPr lang="en-US" i="1">
                                      <a:latin typeface="Cambria Math" panose="02040503050406030204" pitchFamily="18" charset="0"/>
                                    </a:rPr>
                                    <m:t>𝑜𝑏𝑗</m:t>
                                  </m:r>
                                </m:sup>
                              </m:sSubSup>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𝑖</m:t>
                                      </m:r>
                                    </m:sub>
                                    <m:sup>
                                      <m:r>
                                        <a:rPr lang="en-US" i="1">
                                          <a:latin typeface="Cambria Math" panose="02040503050406030204" pitchFamily="18" charset="0"/>
                                        </a:rPr>
                                        <m:t>𝑗</m:t>
                                      </m:r>
                                    </m:sup>
                                  </m:sSub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acc>
                                            </m:e>
                                            <m:sup>
                                              <m:r>
                                                <a:rPr lang="en-US" i="1">
                                                  <a:latin typeface="Cambria Math" panose="02040503050406030204" pitchFamily="18" charset="0"/>
                                                </a:rPr>
                                                <m:t>𝑗</m:t>
                                              </m:r>
                                            </m:sup>
                                          </m:sSup>
                                        </m:e>
                                      </m:d>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𝑖</m:t>
                                          </m:r>
                                        </m:sub>
                                        <m:sup>
                                          <m:r>
                                            <a:rPr lang="en-US" i="1">
                                              <a:latin typeface="Cambria Math" panose="02040503050406030204" pitchFamily="18" charset="0"/>
                                            </a:rPr>
                                            <m:t>𝑗</m:t>
                                          </m:r>
                                        </m:sup>
                                      </m:sSub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1−</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acc>
                                            </m:e>
                                            <m:sup>
                                              <m:r>
                                                <a:rPr lang="en-US" i="1">
                                                  <a:latin typeface="Cambria Math" panose="02040503050406030204" pitchFamily="18" charset="0"/>
                                                </a:rPr>
                                                <m:t>𝑗</m:t>
                                              </m:r>
                                            </m:sup>
                                          </m:sSup>
                                        </m:e>
                                      </m:d>
                                    </m:e>
                                  </m:func>
                                </m:e>
                              </m:d>
                            </m:e>
                          </m:nary>
                        </m:e>
                      </m:nary>
                    </m:oMath>
                  </m:oMathPara>
                </a14:m>
                <a:endParaRPr lang="en-US" i="1">
                  <a:latin typeface="Times New Roman" panose="02020603050405020304" pitchFamily="18" charset="0"/>
                  <a:cs typeface="Times New Roman" panose="02020603050405020304" pitchFamily="18" charset="0"/>
                </a:endParaRPr>
              </a:p>
              <a:p>
                <a:pPr marL="0" indent="0">
                  <a:buNone/>
                </a:pPr>
                <a:endParaRPr lang="en-US"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𝑛𝑜𝑜𝑏𝑗</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𝐵</m:t>
                              </m:r>
                            </m:sup>
                            <m:e>
                              <m:sSubSup>
                                <m:sSubSupPr>
                                  <m:ctrlPr>
                                    <a:rPr lang="en-US" i="1">
                                      <a:latin typeface="Cambria Math" panose="02040503050406030204" pitchFamily="18" charset="0"/>
                                    </a:rPr>
                                  </m:ctrlPr>
                                </m:sSubSupPr>
                                <m:e>
                                  <m:r>
                                    <a:rPr lang="en-US" i="1">
                                      <a:latin typeface="Cambria Math" panose="02040503050406030204" pitchFamily="18" charset="0"/>
                                    </a:rPr>
                                    <m:t>𝟙</m:t>
                                  </m:r>
                                </m:e>
                                <m:sub>
                                  <m:r>
                                    <a:rPr lang="en-US" i="1">
                                      <a:latin typeface="Cambria Math" panose="02040503050406030204" pitchFamily="18" charset="0"/>
                                    </a:rPr>
                                    <m:t>𝑖𝑗</m:t>
                                  </m:r>
                                </m:sub>
                                <m:sup>
                                  <m:r>
                                    <a:rPr lang="en-US" i="1">
                                      <a:latin typeface="Cambria Math" panose="02040503050406030204" pitchFamily="18" charset="0"/>
                                    </a:rPr>
                                    <m:t>𝑛𝑜𝑜𝑏𝑗</m:t>
                                  </m:r>
                                </m:sup>
                              </m:sSubSup>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𝑖</m:t>
                                      </m:r>
                                    </m:sub>
                                    <m:sup>
                                      <m:r>
                                        <a:rPr lang="en-US" i="1">
                                          <a:latin typeface="Cambria Math" panose="02040503050406030204" pitchFamily="18" charset="0"/>
                                        </a:rPr>
                                        <m:t>𝑗</m:t>
                                      </m:r>
                                    </m:sup>
                                  </m:sSub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acc>
                                            </m:e>
                                            <m:sup>
                                              <m:r>
                                                <a:rPr lang="en-US" i="1">
                                                  <a:latin typeface="Cambria Math" panose="02040503050406030204" pitchFamily="18" charset="0"/>
                                                </a:rPr>
                                                <m:t>𝑗</m:t>
                                              </m:r>
                                            </m:sup>
                                          </m:sSup>
                                        </m:e>
                                      </m:d>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𝑖</m:t>
                                          </m:r>
                                        </m:sub>
                                        <m:sup>
                                          <m:r>
                                            <a:rPr lang="en-US" i="1">
                                              <a:latin typeface="Cambria Math" panose="02040503050406030204" pitchFamily="18" charset="0"/>
                                            </a:rPr>
                                            <m:t>𝑗</m:t>
                                          </m:r>
                                        </m:sup>
                                      </m:sSub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1−</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acc>
                                            </m:e>
                                            <m:sup>
                                              <m:r>
                                                <a:rPr lang="en-US" i="1">
                                                  <a:latin typeface="Cambria Math" panose="02040503050406030204" pitchFamily="18" charset="0"/>
                                                </a:rPr>
                                                <m:t>𝑗</m:t>
                                              </m:r>
                                            </m:sup>
                                          </m:sSup>
                                        </m:e>
                                      </m:d>
                                    </m:e>
                                  </m:func>
                                </m:e>
                              </m:d>
                            </m:e>
                          </m:nary>
                          <m:r>
                            <a:rPr lang="en-US" i="1">
                              <a:latin typeface="Cambria Math" panose="02040503050406030204" pitchFamily="18" charset="0"/>
                            </a:rPr>
                            <m:t> </m:t>
                          </m:r>
                        </m:e>
                      </m:nary>
                    </m:oMath>
                  </m:oMathPara>
                </a14:m>
                <a:endParaRPr lang="en-US">
                  <a:latin typeface="Times New Roman" panose="02020603050405020304" pitchFamily="18" charset="0"/>
                  <a:cs typeface="Times New Roman" panose="02020603050405020304" pitchFamily="18" charset="0"/>
                </a:endParaRPr>
              </a:p>
            </p:txBody>
          </p:sp>
        </mc:Choice>
        <mc:Fallback xmlns="">
          <p:sp>
            <p:nvSpPr>
              <p:cNvPr id="5" name="Chỗ dành sẵn cho Nội dung 2">
                <a:extLst>
                  <a:ext uri="{FF2B5EF4-FFF2-40B4-BE49-F238E27FC236}">
                    <a16:creationId xmlns:a16="http://schemas.microsoft.com/office/drawing/2014/main" id="{8084534C-2C4B-4117-8D6A-4921482DE1B5}"/>
                  </a:ext>
                </a:extLst>
              </p:cNvPr>
              <p:cNvSpPr txBox="1">
                <a:spLocks noRot="1" noChangeAspect="1" noMove="1" noResize="1" noEditPoints="1" noAdjustHandles="1" noChangeArrowheads="1" noChangeShapeType="1" noTextEdit="1"/>
              </p:cNvSpPr>
              <p:nvPr/>
            </p:nvSpPr>
            <p:spPr>
              <a:xfrm>
                <a:off x="838200" y="2524681"/>
                <a:ext cx="10515600" cy="3166269"/>
              </a:xfrm>
              <a:prstGeom prst="rect">
                <a:avLst/>
              </a:prstGeom>
              <a:blipFill>
                <a:blip r:embed="rId3"/>
                <a:stretch>
                  <a:fillRect t="-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92E96D-7BBB-4B74-8FC0-6C78A61E079C}"/>
                  </a:ext>
                </a:extLst>
              </p:cNvPr>
              <p:cNvSpPr txBox="1"/>
              <p:nvPr/>
            </p:nvSpPr>
            <p:spPr>
              <a:xfrm>
                <a:off x="225257" y="6953938"/>
                <a:ext cx="11798300" cy="1724126"/>
              </a:xfrm>
              <a:prstGeom prst="rect">
                <a:avLst/>
              </a:prstGeom>
              <a:noFill/>
            </p:spPr>
            <p:txBody>
              <a:bodyPr wrap="square" rtlCol="0">
                <a:spAutoFit/>
              </a:bodyPr>
              <a:lstStyle/>
              <a:p>
                <a14:m>
                  <m:oMath xmlns:m="http://schemas.openxmlformats.org/officeDocument/2006/math">
                    <m:sSubSup>
                      <m:sSubSupPr>
                        <m:ctrlPr>
                          <a:rPr lang="vi-VN" sz="2800" b="0" i="1" smtClean="0">
                            <a:latin typeface="Cambria Math" panose="02040503050406030204" pitchFamily="18" charset="0"/>
                            <a:ea typeface="Cambria Math" panose="02040503050406030204" pitchFamily="18" charset="0"/>
                          </a:rPr>
                        </m:ctrlPr>
                      </m:sSubSupPr>
                      <m:e>
                        <m:r>
                          <a:rPr lang="vi-VN" sz="2800" i="1" smtClean="0">
                            <a:latin typeface="Cambria Math" panose="02040503050406030204" pitchFamily="18" charset="0"/>
                            <a:ea typeface="Cambria Math" panose="02040503050406030204" pitchFamily="18" charset="0"/>
                          </a:rPr>
                          <m:t>𝟙</m:t>
                        </m:r>
                      </m:e>
                      <m:sub>
                        <m:r>
                          <a:rPr lang="vi-VN" sz="2800" b="0" i="1" smtClean="0">
                            <a:latin typeface="Cambria Math" panose="02040503050406030204" pitchFamily="18" charset="0"/>
                            <a:ea typeface="Cambria Math" panose="02040503050406030204" pitchFamily="18" charset="0"/>
                          </a:rPr>
                          <m:t>𝑖𝑗</m:t>
                        </m:r>
                      </m:sub>
                      <m:sup>
                        <m:r>
                          <a:rPr lang="vi-VN" sz="2800" b="0" i="1" smtClean="0">
                            <a:latin typeface="Cambria Math" panose="02040503050406030204" pitchFamily="18" charset="0"/>
                            <a:ea typeface="Cambria Math" panose="02040503050406030204" pitchFamily="18" charset="0"/>
                          </a:rPr>
                          <m:t>𝑜𝑏𝑗</m:t>
                        </m:r>
                      </m:sup>
                    </m:sSubSup>
                  </m:oMath>
                </a14:m>
                <a:r>
                  <a:rPr lang="vi-VN" sz="2800">
                    <a:latin typeface="+mj-lt"/>
                  </a:rPr>
                  <a:t>: </a:t>
                </a:r>
                <a:r>
                  <a:rPr lang="vi-VN" sz="2800" err="1">
                    <a:latin typeface="+mj-lt"/>
                  </a:rPr>
                  <a:t>bằng</a:t>
                </a:r>
                <a:r>
                  <a:rPr lang="vi-VN" sz="2800">
                    <a:latin typeface="+mj-lt"/>
                  </a:rPr>
                  <a:t> 1 </a:t>
                </a:r>
                <a:r>
                  <a:rPr lang="vi-VN" sz="2800" err="1">
                    <a:latin typeface="+mj-lt"/>
                  </a:rPr>
                  <a:t>nếu</a:t>
                </a:r>
                <a:r>
                  <a:rPr lang="vi-VN" sz="2800">
                    <a:latin typeface="+mj-lt"/>
                  </a:rPr>
                  <a:t> </a:t>
                </a:r>
                <a:r>
                  <a:rPr lang="vi-VN" sz="2800" err="1">
                    <a:latin typeface="+mj-lt"/>
                  </a:rPr>
                  <a:t>bounding</a:t>
                </a:r>
                <a:r>
                  <a:rPr lang="vi-VN" sz="2800">
                    <a:latin typeface="+mj-lt"/>
                  </a:rPr>
                  <a:t> </a:t>
                </a:r>
                <a:r>
                  <a:rPr lang="vi-VN" sz="2800" err="1">
                    <a:latin typeface="+mj-lt"/>
                  </a:rPr>
                  <a:t>box</a:t>
                </a:r>
                <a:r>
                  <a:rPr lang="vi-VN" sz="2800">
                    <a:latin typeface="+mj-lt"/>
                  </a:rPr>
                  <a:t> </a:t>
                </a:r>
                <a:r>
                  <a:rPr lang="vi-VN" sz="2800" err="1">
                    <a:latin typeface="+mj-lt"/>
                  </a:rPr>
                  <a:t>thứ</a:t>
                </a:r>
                <a:r>
                  <a:rPr lang="vi-VN" sz="2800">
                    <a:latin typeface="+mj-lt"/>
                  </a:rPr>
                  <a:t> j </a:t>
                </a:r>
                <a:r>
                  <a:rPr lang="vi-VN" sz="2800" err="1">
                    <a:latin typeface="+mj-lt"/>
                  </a:rPr>
                  <a:t>của</a:t>
                </a:r>
                <a:r>
                  <a:rPr lang="vi-VN" sz="2800">
                    <a:latin typeface="+mj-lt"/>
                  </a:rPr>
                  <a:t> ô </a:t>
                </a:r>
                <a:r>
                  <a:rPr lang="vi-VN" sz="2800" err="1">
                    <a:latin typeface="+mj-lt"/>
                  </a:rPr>
                  <a:t>thứ</a:t>
                </a:r>
                <a:r>
                  <a:rPr lang="vi-VN" sz="2800">
                    <a:latin typeface="+mj-lt"/>
                  </a:rPr>
                  <a:t> i </a:t>
                </a:r>
                <a:r>
                  <a:rPr lang="vi-VN" sz="2800" err="1">
                    <a:latin typeface="+mj-lt"/>
                  </a:rPr>
                  <a:t>có</a:t>
                </a:r>
                <a:r>
                  <a:rPr lang="vi-VN" sz="2800">
                    <a:latin typeface="+mj-lt"/>
                  </a:rPr>
                  <a:t> </a:t>
                </a:r>
                <a:r>
                  <a:rPr lang="vi-VN" sz="2800" err="1">
                    <a:latin typeface="+mj-lt"/>
                  </a:rPr>
                  <a:t>chứa</a:t>
                </a:r>
                <a:r>
                  <a:rPr lang="vi-VN" sz="2800">
                    <a:latin typeface="+mj-lt"/>
                  </a:rPr>
                  <a:t> </a:t>
                </a:r>
                <a:r>
                  <a:rPr lang="vi-VN" sz="2800" err="1">
                    <a:latin typeface="+mj-lt"/>
                  </a:rPr>
                  <a:t>đối</a:t>
                </a:r>
                <a:r>
                  <a:rPr lang="vi-VN" sz="2800">
                    <a:latin typeface="+mj-lt"/>
                  </a:rPr>
                  <a:t> </a:t>
                </a:r>
                <a:r>
                  <a:rPr lang="vi-VN" sz="2800" err="1">
                    <a:latin typeface="+mj-lt"/>
                  </a:rPr>
                  <a:t>tượng</a:t>
                </a:r>
                <a:r>
                  <a:rPr lang="vi-VN" sz="2800">
                    <a:latin typeface="+mj-lt"/>
                  </a:rPr>
                  <a:t>.</a:t>
                </a:r>
              </a:p>
              <a:p>
                <a14:m>
                  <m:oMath xmlns:m="http://schemas.openxmlformats.org/officeDocument/2006/math">
                    <m:sSubSup>
                      <m:sSubSupPr>
                        <m:ctrlPr>
                          <a:rPr lang="vi-VN" sz="2800" b="0" i="1" smtClean="0">
                            <a:latin typeface="Cambria Math" panose="02040503050406030204" pitchFamily="18" charset="0"/>
                            <a:ea typeface="Cambria Math" panose="02040503050406030204" pitchFamily="18" charset="0"/>
                          </a:rPr>
                        </m:ctrlPr>
                      </m:sSubSupPr>
                      <m:e>
                        <m:r>
                          <a:rPr lang="vi-VN" sz="2800" b="0" i="1" smtClean="0">
                            <a:latin typeface="Cambria Math" panose="02040503050406030204" pitchFamily="18" charset="0"/>
                            <a:ea typeface="Cambria Math" panose="02040503050406030204" pitchFamily="18" charset="0"/>
                          </a:rPr>
                          <m:t>𝟙</m:t>
                        </m:r>
                      </m:e>
                      <m:sub>
                        <m:r>
                          <a:rPr lang="vi-VN" sz="2800" b="0" i="1" smtClean="0">
                            <a:latin typeface="Cambria Math" panose="02040503050406030204" pitchFamily="18" charset="0"/>
                            <a:ea typeface="Cambria Math" panose="02040503050406030204" pitchFamily="18" charset="0"/>
                          </a:rPr>
                          <m:t>𝑖𝑗</m:t>
                        </m:r>
                      </m:sub>
                      <m:sup>
                        <m:r>
                          <a:rPr lang="vi-VN" sz="2800" b="0" i="1" smtClean="0">
                            <a:latin typeface="Cambria Math" panose="02040503050406030204" pitchFamily="18" charset="0"/>
                            <a:ea typeface="Cambria Math" panose="02040503050406030204" pitchFamily="18" charset="0"/>
                          </a:rPr>
                          <m:t>𝑛𝑜𝑜𝑏𝑗</m:t>
                        </m:r>
                      </m:sup>
                    </m:sSubSup>
                  </m:oMath>
                </a14:m>
                <a:r>
                  <a:rPr lang="vi-VN" sz="2800" b="0">
                    <a:latin typeface="Cambria Math" panose="02040503050406030204" pitchFamily="18" charset="0"/>
                  </a:rPr>
                  <a:t>: </a:t>
                </a:r>
                <a:r>
                  <a:rPr lang="vi-VN" sz="2800" b="0" err="1">
                    <a:latin typeface="Cambria Math" panose="02040503050406030204" pitchFamily="18" charset="0"/>
                  </a:rPr>
                  <a:t>bằng</a:t>
                </a:r>
                <a:r>
                  <a:rPr lang="vi-VN" sz="2800" b="0">
                    <a:latin typeface="Cambria Math" panose="02040503050406030204" pitchFamily="18" charset="0"/>
                  </a:rPr>
                  <a:t> 1 </a:t>
                </a:r>
                <a:r>
                  <a:rPr lang="vi-VN" sz="2800" b="0" err="1">
                    <a:latin typeface="Cambria Math" panose="02040503050406030204" pitchFamily="18" charset="0"/>
                  </a:rPr>
                  <a:t>nếu</a:t>
                </a:r>
                <a:r>
                  <a:rPr lang="vi-VN" sz="2800" b="0">
                    <a:latin typeface="Cambria Math" panose="02040503050406030204" pitchFamily="18" charset="0"/>
                  </a:rPr>
                  <a:t> </a:t>
                </a:r>
                <a:r>
                  <a:rPr lang="vi-VN" sz="2800" b="0" err="1">
                    <a:latin typeface="Cambria Math" panose="02040503050406030204" pitchFamily="18" charset="0"/>
                  </a:rPr>
                  <a:t>bounding</a:t>
                </a:r>
                <a:r>
                  <a:rPr lang="vi-VN" sz="2800" b="0">
                    <a:latin typeface="Cambria Math" panose="02040503050406030204" pitchFamily="18" charset="0"/>
                  </a:rPr>
                  <a:t> </a:t>
                </a:r>
                <a:r>
                  <a:rPr lang="vi-VN" sz="2800" b="0" err="1">
                    <a:latin typeface="Cambria Math" panose="02040503050406030204" pitchFamily="18" charset="0"/>
                  </a:rPr>
                  <a:t>box</a:t>
                </a:r>
                <a:r>
                  <a:rPr lang="vi-VN" sz="2800" b="0">
                    <a:latin typeface="Cambria Math" panose="02040503050406030204" pitchFamily="18" charset="0"/>
                  </a:rPr>
                  <a:t> </a:t>
                </a:r>
                <a:r>
                  <a:rPr lang="vi-VN" sz="2800" b="0" err="1">
                    <a:latin typeface="Cambria Math" panose="02040503050406030204" pitchFamily="18" charset="0"/>
                  </a:rPr>
                  <a:t>thứ</a:t>
                </a:r>
                <a:r>
                  <a:rPr lang="vi-VN" sz="2800" b="0">
                    <a:latin typeface="Cambria Math" panose="02040503050406030204" pitchFamily="18" charset="0"/>
                  </a:rPr>
                  <a:t> j </a:t>
                </a:r>
                <a:r>
                  <a:rPr lang="vi-VN" sz="2800" b="0" err="1">
                    <a:latin typeface="Cambria Math" panose="02040503050406030204" pitchFamily="18" charset="0"/>
                  </a:rPr>
                  <a:t>của</a:t>
                </a:r>
                <a:r>
                  <a:rPr lang="vi-VN" sz="2800" b="0">
                    <a:latin typeface="Cambria Math" panose="02040503050406030204" pitchFamily="18" charset="0"/>
                  </a:rPr>
                  <a:t> ô </a:t>
                </a:r>
                <a:r>
                  <a:rPr lang="vi-VN" sz="2800" b="0" err="1">
                    <a:latin typeface="Cambria Math" panose="02040503050406030204" pitchFamily="18" charset="0"/>
                  </a:rPr>
                  <a:t>thứ</a:t>
                </a:r>
                <a:r>
                  <a:rPr lang="vi-VN" sz="2800" b="0">
                    <a:latin typeface="Cambria Math" panose="02040503050406030204" pitchFamily="18" charset="0"/>
                  </a:rPr>
                  <a:t> i không </a:t>
                </a:r>
                <a:r>
                  <a:rPr lang="vi-VN" sz="2800" b="0" err="1">
                    <a:latin typeface="Cambria Math" panose="02040503050406030204" pitchFamily="18" charset="0"/>
                  </a:rPr>
                  <a:t>chứa</a:t>
                </a:r>
                <a:r>
                  <a:rPr lang="vi-VN" sz="2800" b="0">
                    <a:latin typeface="Cambria Math" panose="02040503050406030204" pitchFamily="18" charset="0"/>
                  </a:rPr>
                  <a:t> </a:t>
                </a:r>
                <a:r>
                  <a:rPr lang="vi-VN" sz="2800" b="0" err="1">
                    <a:latin typeface="Cambria Math" panose="02040503050406030204" pitchFamily="18" charset="0"/>
                  </a:rPr>
                  <a:t>đối</a:t>
                </a:r>
                <a:r>
                  <a:rPr lang="vi-VN" sz="2800" b="0">
                    <a:latin typeface="Cambria Math" panose="02040503050406030204" pitchFamily="18" charset="0"/>
                  </a:rPr>
                  <a:t> </a:t>
                </a:r>
                <a:r>
                  <a:rPr lang="vi-VN" sz="2800" b="0" err="1">
                    <a:latin typeface="Cambria Math" panose="02040503050406030204" pitchFamily="18" charset="0"/>
                  </a:rPr>
                  <a:t>tượng</a:t>
                </a:r>
                <a:r>
                  <a:rPr lang="vi-VN" sz="2800" b="0">
                    <a:latin typeface="Cambria Math" panose="02040503050406030204" pitchFamily="18" charset="0"/>
                  </a:rPr>
                  <a:t>.</a:t>
                </a:r>
                <a:endParaRPr lang="vi-VN" sz="2800" b="0" i="1">
                  <a:latin typeface="Cambria Math" panose="02040503050406030204" pitchFamily="18" charset="0"/>
                </a:endParaRPr>
              </a:p>
              <a:p>
                <a14:m>
                  <m:oMath xmlns:m="http://schemas.openxmlformats.org/officeDocument/2006/math">
                    <m:sSub>
                      <m:sSubPr>
                        <m:ctrlPr>
                          <a:rPr lang="vi-VN" sz="2800" b="0" i="1" smtClean="0">
                            <a:latin typeface="Cambria Math" panose="02040503050406030204" pitchFamily="18" charset="0"/>
                          </a:rPr>
                        </m:ctrlPr>
                      </m:sSubPr>
                      <m:e>
                        <m:r>
                          <a:rPr lang="vi-VN" sz="2800" b="0" i="1" smtClean="0">
                            <a:latin typeface="Cambria Math" panose="02040503050406030204" pitchFamily="18" charset="0"/>
                          </a:rPr>
                          <m:t>𝜆</m:t>
                        </m:r>
                      </m:e>
                      <m:sub>
                        <m:r>
                          <a:rPr lang="vi-VN" sz="2800" b="0" i="1" smtClean="0">
                            <a:latin typeface="Cambria Math" panose="02040503050406030204" pitchFamily="18" charset="0"/>
                          </a:rPr>
                          <m:t>𝑛𝑜𝑜𝑏𝑗</m:t>
                        </m:r>
                      </m:sub>
                    </m:sSub>
                  </m:oMath>
                </a14:m>
                <a:r>
                  <a:rPr lang="vi-VN" sz="2800">
                    <a:latin typeface="+mj-lt"/>
                  </a:rPr>
                  <a:t>: </a:t>
                </a:r>
                <a:r>
                  <a:rPr lang="vi-VN" sz="2800" err="1">
                    <a:latin typeface="+mj-lt"/>
                  </a:rPr>
                  <a:t>hằng</a:t>
                </a:r>
                <a:r>
                  <a:rPr lang="vi-VN" sz="2800">
                    <a:latin typeface="+mj-lt"/>
                  </a:rPr>
                  <a:t> </a:t>
                </a:r>
                <a:r>
                  <a:rPr lang="vi-VN" sz="2800" err="1">
                    <a:latin typeface="+mj-lt"/>
                  </a:rPr>
                  <a:t>số</a:t>
                </a:r>
                <a:r>
                  <a:rPr lang="vi-VN" sz="2800">
                    <a:latin typeface="+mj-lt"/>
                  </a:rPr>
                  <a:t> </a:t>
                </a:r>
                <a:r>
                  <a:rPr lang="vi-VN" sz="2800" err="1">
                    <a:latin typeface="+mj-lt"/>
                  </a:rPr>
                  <a:t>bằng</a:t>
                </a:r>
                <a:r>
                  <a:rPr lang="vi-VN" sz="2800">
                    <a:latin typeface="+mj-lt"/>
                  </a:rPr>
                  <a:t> 0.5 </a:t>
                </a:r>
                <a:r>
                  <a:rPr lang="vi-VN" sz="2800" err="1">
                    <a:latin typeface="+mj-lt"/>
                  </a:rPr>
                  <a:t>làm</a:t>
                </a:r>
                <a:r>
                  <a:rPr lang="vi-VN" sz="2800">
                    <a:latin typeface="+mj-lt"/>
                  </a:rPr>
                  <a:t> </a:t>
                </a:r>
                <a:r>
                  <a:rPr lang="vi-VN" sz="2800" err="1">
                    <a:latin typeface="+mj-lt"/>
                  </a:rPr>
                  <a:t>giảm</a:t>
                </a:r>
                <a:r>
                  <a:rPr lang="vi-VN" sz="2800">
                    <a:latin typeface="+mj-lt"/>
                  </a:rPr>
                  <a:t> </a:t>
                </a:r>
                <a:r>
                  <a:rPr lang="vi-VN" sz="2800" err="1">
                    <a:latin typeface="+mj-lt"/>
                  </a:rPr>
                  <a:t>giá</a:t>
                </a:r>
                <a:r>
                  <a:rPr lang="vi-VN" sz="2800">
                    <a:latin typeface="+mj-lt"/>
                  </a:rPr>
                  <a:t> </a:t>
                </a:r>
                <a:r>
                  <a:rPr lang="vi-VN" sz="2800" err="1">
                    <a:latin typeface="+mj-lt"/>
                  </a:rPr>
                  <a:t>trị</a:t>
                </a:r>
                <a:r>
                  <a:rPr lang="vi-VN" sz="2800">
                    <a:latin typeface="+mj-lt"/>
                  </a:rPr>
                  <a:t> </a:t>
                </a:r>
                <a:r>
                  <a:rPr lang="vi-VN" sz="2800" err="1">
                    <a:latin typeface="+mj-lt"/>
                  </a:rPr>
                  <a:t>hàm</a:t>
                </a:r>
                <a:r>
                  <a:rPr lang="vi-VN" sz="2800">
                    <a:latin typeface="+mj-lt"/>
                  </a:rPr>
                  <a:t> </a:t>
                </a:r>
                <a:r>
                  <a:rPr lang="vi-VN" sz="2800" err="1">
                    <a:latin typeface="+mj-lt"/>
                  </a:rPr>
                  <a:t>lỗi</a:t>
                </a:r>
                <a:r>
                  <a:rPr lang="vi-VN" sz="2800">
                    <a:latin typeface="+mj-lt"/>
                  </a:rPr>
                  <a:t> ở </a:t>
                </a:r>
                <a:r>
                  <a:rPr lang="vi-VN" sz="2800" err="1">
                    <a:latin typeface="+mj-lt"/>
                  </a:rPr>
                  <a:t>các</a:t>
                </a:r>
                <a:r>
                  <a:rPr lang="vi-VN" sz="2800">
                    <a:latin typeface="+mj-lt"/>
                  </a:rPr>
                  <a:t> </a:t>
                </a:r>
                <a:r>
                  <a:rPr lang="vi-VN" sz="2800" err="1">
                    <a:latin typeface="+mj-lt"/>
                  </a:rPr>
                  <a:t>vị</a:t>
                </a:r>
                <a:r>
                  <a:rPr lang="vi-VN" sz="2800">
                    <a:latin typeface="+mj-lt"/>
                  </a:rPr>
                  <a:t> </a:t>
                </a:r>
                <a:r>
                  <a:rPr lang="vi-VN" sz="2800" err="1">
                    <a:latin typeface="+mj-lt"/>
                  </a:rPr>
                  <a:t>trí</a:t>
                </a:r>
                <a:r>
                  <a:rPr lang="vi-VN" sz="2800">
                    <a:latin typeface="+mj-lt"/>
                  </a:rPr>
                  <a:t> không </a:t>
                </a:r>
                <a:r>
                  <a:rPr lang="vi-VN" sz="2800" err="1">
                    <a:latin typeface="+mj-lt"/>
                  </a:rPr>
                  <a:t>có</a:t>
                </a:r>
                <a:r>
                  <a:rPr lang="vi-VN" sz="2800">
                    <a:latin typeface="+mj-lt"/>
                  </a:rPr>
                  <a:t> </a:t>
                </a:r>
                <a:r>
                  <a:rPr lang="vi-VN" sz="2800" err="1">
                    <a:latin typeface="+mj-lt"/>
                  </a:rPr>
                  <a:t>đối</a:t>
                </a:r>
                <a:r>
                  <a:rPr lang="vi-VN" sz="2800">
                    <a:latin typeface="+mj-lt"/>
                  </a:rPr>
                  <a:t> </a:t>
                </a:r>
                <a:r>
                  <a:rPr lang="vi-VN" sz="2800" err="1">
                    <a:latin typeface="+mj-lt"/>
                  </a:rPr>
                  <a:t>tượng</a:t>
                </a:r>
                <a:endParaRPr lang="vi-VN" sz="2800">
                  <a:latin typeface="+mj-lt"/>
                </a:endParaRPr>
              </a:p>
            </p:txBody>
          </p:sp>
        </mc:Choice>
        <mc:Fallback xmlns="">
          <p:sp>
            <p:nvSpPr>
              <p:cNvPr id="6" name="TextBox 5">
                <a:extLst>
                  <a:ext uri="{FF2B5EF4-FFF2-40B4-BE49-F238E27FC236}">
                    <a16:creationId xmlns:a16="http://schemas.microsoft.com/office/drawing/2014/main" id="{3D92E96D-7BBB-4B74-8FC0-6C78A61E079C}"/>
                  </a:ext>
                </a:extLst>
              </p:cNvPr>
              <p:cNvSpPr txBox="1">
                <a:spLocks noRot="1" noChangeAspect="1" noMove="1" noResize="1" noEditPoints="1" noAdjustHandles="1" noChangeArrowheads="1" noChangeShapeType="1" noTextEdit="1"/>
              </p:cNvSpPr>
              <p:nvPr/>
            </p:nvSpPr>
            <p:spPr>
              <a:xfrm>
                <a:off x="225257" y="6953938"/>
                <a:ext cx="11798300" cy="1724126"/>
              </a:xfrm>
              <a:prstGeom prst="rect">
                <a:avLst/>
              </a:prstGeom>
              <a:blipFill>
                <a:blip r:embed="rId4"/>
                <a:stretch>
                  <a:fillRect r="-258" b="-6714"/>
                </a:stretch>
              </a:blipFill>
            </p:spPr>
            <p:txBody>
              <a:bodyPr/>
              <a:lstStyle/>
              <a:p>
                <a:r>
                  <a:rPr lang="en-US">
                    <a:noFill/>
                  </a:rPr>
                  <a:t> </a:t>
                </a:r>
              </a:p>
            </p:txBody>
          </p:sp>
        </mc:Fallback>
      </mc:AlternateContent>
    </p:spTree>
    <p:extLst>
      <p:ext uri="{BB962C8B-B14F-4D97-AF65-F5344CB8AC3E}">
        <p14:creationId xmlns:p14="http://schemas.microsoft.com/office/powerpoint/2010/main" val="146270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iêu đề 1">
            <a:extLst>
              <a:ext uri="{FF2B5EF4-FFF2-40B4-BE49-F238E27FC236}">
                <a16:creationId xmlns:a16="http://schemas.microsoft.com/office/drawing/2014/main" id="{3849F814-45F5-4F58-86CD-AEA7FA3D8E7D}"/>
              </a:ext>
            </a:extLst>
          </p:cNvPr>
          <p:cNvSpPr>
            <a:spLocks noGrp="1"/>
          </p:cNvSpPr>
          <p:nvPr>
            <p:ph type="title"/>
          </p:nvPr>
        </p:nvSpPr>
        <p:spPr>
          <a:xfrm>
            <a:off x="630936" y="1442720"/>
            <a:ext cx="2239264" cy="915872"/>
          </a:xfrm>
        </p:spPr>
        <p:txBody>
          <a:bodyPr vert="horz" lIns="91440" tIns="45720" rIns="91440" bIns="45720" rtlCol="0" anchor="b">
            <a:normAutofit/>
          </a:bodyPr>
          <a:lstStyle/>
          <a:p>
            <a:r>
              <a:rPr lang="en-US" sz="5400" kern="1200">
                <a:solidFill>
                  <a:schemeClr val="tx1"/>
                </a:solidFill>
                <a:latin typeface="Times New Roman" panose="02020603050405020304" pitchFamily="18" charset="0"/>
                <a:cs typeface="Times New Roman" panose="02020603050405020304" pitchFamily="18" charset="0"/>
              </a:rPr>
              <a:t>YOLO </a:t>
            </a:r>
          </a:p>
        </p:txBody>
      </p:sp>
      <p:sp>
        <p:nvSpPr>
          <p:cNvPr id="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256517C1-7222-4E1B-B4E2-BCCAEEAFF086}"/>
              </a:ext>
            </a:extLst>
          </p:cNvPr>
          <p:cNvSpPr txBox="1"/>
          <p:nvPr/>
        </p:nvSpPr>
        <p:spPr>
          <a:xfrm>
            <a:off x="630935" y="2807208"/>
            <a:ext cx="3686477" cy="3410712"/>
          </a:xfrm>
          <a:prstGeom prst="rect">
            <a:avLst/>
          </a:prstGeom>
        </p:spPr>
        <p:txBody>
          <a:bodyPr vert="horz" lIns="91440" tIns="45720" rIns="91440" bIns="45720" rtlCol="0" anchor="t">
            <a:normAutofit/>
          </a:bodyPr>
          <a:lstStyle/>
          <a:p>
            <a:pPr>
              <a:lnSpc>
                <a:spcPct val="90000"/>
              </a:lnSpc>
              <a:spcAft>
                <a:spcPts val="600"/>
              </a:spcAft>
            </a:pPr>
            <a:r>
              <a:rPr lang="en-US" sz="2800" err="1">
                <a:latin typeface="Times New Roman" panose="02020603050405020304" pitchFamily="18" charset="0"/>
                <a:cs typeface="Times New Roman" panose="02020603050405020304" pitchFamily="18" charset="0"/>
              </a:rPr>
              <a:t>Tốc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độ</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xử</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lí</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vượt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trội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với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độ</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chính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xác</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tương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đối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phù</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hợp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với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yêu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cầu</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nhận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dạng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ảnh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trong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thời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gian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thực</a:t>
            </a:r>
            <a:r>
              <a:rPr lang="en-US" sz="2800">
                <a:latin typeface="Times New Roman" panose="02020603050405020304" pitchFamily="18" charset="0"/>
                <a:cs typeface="Times New Roman" panose="02020603050405020304" pitchFamily="18" charset="0"/>
              </a:rPr>
              <a:t>.</a:t>
            </a:r>
          </a:p>
        </p:txBody>
      </p:sp>
      <p:graphicFrame>
        <p:nvGraphicFramePr>
          <p:cNvPr id="4" name="Table 6">
            <a:extLst>
              <a:ext uri="{FF2B5EF4-FFF2-40B4-BE49-F238E27FC236}">
                <a16:creationId xmlns:a16="http://schemas.microsoft.com/office/drawing/2014/main" id="{80356CF7-8584-45C3-AABD-CE71039DC2F2}"/>
              </a:ext>
            </a:extLst>
          </p:cNvPr>
          <p:cNvGraphicFramePr>
            <a:graphicFrameLocks noGrp="1"/>
          </p:cNvGraphicFramePr>
          <p:nvPr>
            <p:ph idx="1"/>
            <p:extLst>
              <p:ext uri="{D42A27DB-BD31-4B8C-83A1-F6EECF244321}">
                <p14:modId xmlns:p14="http://schemas.microsoft.com/office/powerpoint/2010/main" val="1174508886"/>
              </p:ext>
            </p:extLst>
          </p:nvPr>
        </p:nvGraphicFramePr>
        <p:xfrm>
          <a:off x="4654296" y="872701"/>
          <a:ext cx="7200821" cy="5112603"/>
        </p:xfrm>
        <a:graphic>
          <a:graphicData uri="http://schemas.openxmlformats.org/drawingml/2006/table">
            <a:tbl>
              <a:tblPr firstRow="1" bandRow="1">
                <a:tableStyleId>{793D81CF-94F2-401A-BA57-92F5A7B2D0C5}</a:tableStyleId>
              </a:tblPr>
              <a:tblGrid>
                <a:gridCol w="2186477">
                  <a:extLst>
                    <a:ext uri="{9D8B030D-6E8A-4147-A177-3AD203B41FA5}">
                      <a16:colId xmlns:a16="http://schemas.microsoft.com/office/drawing/2014/main" val="2542874607"/>
                    </a:ext>
                  </a:extLst>
                </a:gridCol>
                <a:gridCol w="1965452">
                  <a:extLst>
                    <a:ext uri="{9D8B030D-6E8A-4147-A177-3AD203B41FA5}">
                      <a16:colId xmlns:a16="http://schemas.microsoft.com/office/drawing/2014/main" val="3538308444"/>
                    </a:ext>
                  </a:extLst>
                </a:gridCol>
                <a:gridCol w="1481701">
                  <a:extLst>
                    <a:ext uri="{9D8B030D-6E8A-4147-A177-3AD203B41FA5}">
                      <a16:colId xmlns:a16="http://schemas.microsoft.com/office/drawing/2014/main" val="2796714342"/>
                    </a:ext>
                  </a:extLst>
                </a:gridCol>
                <a:gridCol w="1567191">
                  <a:extLst>
                    <a:ext uri="{9D8B030D-6E8A-4147-A177-3AD203B41FA5}">
                      <a16:colId xmlns:a16="http://schemas.microsoft.com/office/drawing/2014/main" val="875573058"/>
                    </a:ext>
                  </a:extLst>
                </a:gridCol>
              </a:tblGrid>
              <a:tr h="1005632">
                <a:tc>
                  <a:txBody>
                    <a:bodyPr/>
                    <a:lstStyle/>
                    <a:p>
                      <a:pPr algn="ctr"/>
                      <a:endParaRPr lang="vi-VN" sz="2000" b="1">
                        <a:solidFill>
                          <a:srgbClr val="FFFFFF"/>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b="1">
                          <a:solidFill>
                            <a:srgbClr val="FFFFFF"/>
                          </a:solidFill>
                        </a:rPr>
                        <a:t>Pascal 2007 mAP</a:t>
                      </a:r>
                      <a:endParaRPr lang="vi-VN" sz="2000" b="1">
                        <a:solidFill>
                          <a:srgbClr val="FFFFFF"/>
                        </a:solidFill>
                        <a:latin typeface="Times New Roman" panose="02020603050405020304" pitchFamily="18" charset="0"/>
                        <a:cs typeface="Times New Roman" panose="02020603050405020304" pitchFamily="18" charset="0"/>
                      </a:endParaRPr>
                    </a:p>
                  </a:txBody>
                  <a:tcPr marL="287871" marR="172723" marT="172723" marB="172723" anchor="ctr"/>
                </a:tc>
                <a:tc gridSpan="2">
                  <a:txBody>
                    <a:bodyPr/>
                    <a:lstStyle/>
                    <a:p>
                      <a:pPr algn="ctr"/>
                      <a:r>
                        <a:rPr lang="en-US" sz="2000" b="1">
                          <a:solidFill>
                            <a:srgbClr val="FFFFFF"/>
                          </a:solidFill>
                        </a:rPr>
                        <a:t>Speed</a:t>
                      </a:r>
                      <a:endParaRPr lang="vi-VN" sz="2000" b="1">
                        <a:solidFill>
                          <a:srgbClr val="FFFFFF"/>
                        </a:solidFill>
                        <a:latin typeface="Times New Roman" panose="02020603050405020304" pitchFamily="18" charset="0"/>
                        <a:cs typeface="Times New Roman" panose="02020603050405020304" pitchFamily="18" charset="0"/>
                      </a:endParaRPr>
                    </a:p>
                  </a:txBody>
                  <a:tcPr marL="287871" marR="172723" marT="172723" marB="172723" anchor="ctr"/>
                </a:tc>
                <a:tc hMerge="1">
                  <a:txBody>
                    <a:bodyPr/>
                    <a:lstStyle/>
                    <a:p>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5299319"/>
                  </a:ext>
                </a:extLst>
              </a:tr>
              <a:tr h="698569">
                <a:tc>
                  <a:txBody>
                    <a:bodyPr/>
                    <a:lstStyle/>
                    <a:p>
                      <a:pPr algn="ctr"/>
                      <a:r>
                        <a:rPr lang="en-US" sz="2000">
                          <a:solidFill>
                            <a:schemeClr val="tx1">
                              <a:lumMod val="85000"/>
                              <a:lumOff val="15000"/>
                            </a:schemeClr>
                          </a:solidFill>
                        </a:rPr>
                        <a:t>DPM v5</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33.7</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0.07 FPS</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14 s/img</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extLst>
                  <a:ext uri="{0D108BD9-81ED-4DB2-BD59-A6C34878D82A}">
                    <a16:rowId xmlns:a16="http://schemas.microsoft.com/office/drawing/2014/main" val="3353722460"/>
                  </a:ext>
                </a:extLst>
              </a:tr>
              <a:tr h="698569">
                <a:tc>
                  <a:txBody>
                    <a:bodyPr/>
                    <a:lstStyle/>
                    <a:p>
                      <a:pPr algn="ctr"/>
                      <a:r>
                        <a:rPr lang="en-US" sz="2000">
                          <a:solidFill>
                            <a:schemeClr val="tx1">
                              <a:lumMod val="85000"/>
                              <a:lumOff val="15000"/>
                            </a:schemeClr>
                          </a:solidFill>
                        </a:rPr>
                        <a:t>R-CNN</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66.0</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0.05 FPS</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20 s/img</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extLst>
                  <a:ext uri="{0D108BD9-81ED-4DB2-BD59-A6C34878D82A}">
                    <a16:rowId xmlns:a16="http://schemas.microsoft.com/office/drawing/2014/main" val="2682403775"/>
                  </a:ext>
                </a:extLst>
              </a:tr>
              <a:tr h="698569">
                <a:tc>
                  <a:txBody>
                    <a:bodyPr/>
                    <a:lstStyle/>
                    <a:p>
                      <a:pPr algn="ctr"/>
                      <a:r>
                        <a:rPr lang="en-US" sz="2000">
                          <a:solidFill>
                            <a:schemeClr val="tx1">
                              <a:lumMod val="85000"/>
                              <a:lumOff val="15000"/>
                            </a:schemeClr>
                          </a:solidFill>
                        </a:rPr>
                        <a:t>Fast R-CNN</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70.0</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0.5 FPS</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2 s/img</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extLst>
                  <a:ext uri="{0D108BD9-81ED-4DB2-BD59-A6C34878D82A}">
                    <a16:rowId xmlns:a16="http://schemas.microsoft.com/office/drawing/2014/main" val="3643618315"/>
                  </a:ext>
                </a:extLst>
              </a:tr>
              <a:tr h="1005632">
                <a:tc>
                  <a:txBody>
                    <a:bodyPr/>
                    <a:lstStyle/>
                    <a:p>
                      <a:pPr algn="ctr"/>
                      <a:r>
                        <a:rPr lang="en-US" sz="2000">
                          <a:solidFill>
                            <a:schemeClr val="tx1">
                              <a:lumMod val="85000"/>
                              <a:lumOff val="15000"/>
                            </a:schemeClr>
                          </a:solidFill>
                        </a:rPr>
                        <a:t>Faster R-CNN</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73.2</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7 FPS</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a:solidFill>
                            <a:schemeClr val="tx1">
                              <a:lumMod val="85000"/>
                              <a:lumOff val="15000"/>
                            </a:schemeClr>
                          </a:solidFill>
                        </a:rPr>
                        <a:t>140 ms/img</a:t>
                      </a:r>
                      <a:endParaRPr lang="vi-VN" sz="2000">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extLst>
                  <a:ext uri="{0D108BD9-81ED-4DB2-BD59-A6C34878D82A}">
                    <a16:rowId xmlns:a16="http://schemas.microsoft.com/office/drawing/2014/main" val="3051327355"/>
                  </a:ext>
                </a:extLst>
              </a:tr>
              <a:tr h="1005632">
                <a:tc>
                  <a:txBody>
                    <a:bodyPr/>
                    <a:lstStyle/>
                    <a:p>
                      <a:pPr algn="ctr"/>
                      <a:r>
                        <a:rPr lang="en-US" sz="2000" b="1">
                          <a:solidFill>
                            <a:schemeClr val="tx1">
                              <a:lumMod val="85000"/>
                              <a:lumOff val="15000"/>
                            </a:schemeClr>
                          </a:solidFill>
                        </a:rPr>
                        <a:t>YOLO</a:t>
                      </a:r>
                      <a:endParaRPr lang="vi-VN" sz="2000" b="1">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b="1">
                          <a:solidFill>
                            <a:schemeClr val="tx1">
                              <a:lumMod val="85000"/>
                              <a:lumOff val="15000"/>
                            </a:schemeClr>
                          </a:solidFill>
                        </a:rPr>
                        <a:t>69.0</a:t>
                      </a:r>
                      <a:endParaRPr lang="vi-VN" sz="2000" b="1">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b="1">
                          <a:solidFill>
                            <a:schemeClr val="tx1">
                              <a:lumMod val="85000"/>
                              <a:lumOff val="15000"/>
                            </a:schemeClr>
                          </a:solidFill>
                        </a:rPr>
                        <a:t>45 FPS</a:t>
                      </a:r>
                      <a:endParaRPr lang="vi-VN" sz="2000" b="1">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tc>
                  <a:txBody>
                    <a:bodyPr/>
                    <a:lstStyle/>
                    <a:p>
                      <a:pPr algn="ctr"/>
                      <a:r>
                        <a:rPr lang="en-US" sz="2000" b="1">
                          <a:solidFill>
                            <a:schemeClr val="tx1">
                              <a:lumMod val="85000"/>
                              <a:lumOff val="15000"/>
                            </a:schemeClr>
                          </a:solidFill>
                        </a:rPr>
                        <a:t>22 ms/img</a:t>
                      </a:r>
                      <a:endParaRPr lang="vi-VN" sz="2000" b="1">
                        <a:solidFill>
                          <a:schemeClr val="tx1">
                            <a:lumMod val="85000"/>
                            <a:lumOff val="15000"/>
                          </a:schemeClr>
                        </a:solidFill>
                        <a:latin typeface="Times New Roman" panose="02020603050405020304" pitchFamily="18" charset="0"/>
                        <a:cs typeface="Times New Roman" panose="02020603050405020304" pitchFamily="18" charset="0"/>
                      </a:endParaRPr>
                    </a:p>
                  </a:txBody>
                  <a:tcPr marL="287871" marR="172723" marT="172723" marB="172723" anchor="ctr"/>
                </a:tc>
                <a:extLst>
                  <a:ext uri="{0D108BD9-81ED-4DB2-BD59-A6C34878D82A}">
                    <a16:rowId xmlns:a16="http://schemas.microsoft.com/office/drawing/2014/main" val="4191665488"/>
                  </a:ext>
                </a:extLst>
              </a:tr>
            </a:tbl>
          </a:graphicData>
        </a:graphic>
      </p:graphicFrame>
    </p:spTree>
    <p:extLst>
      <p:ext uri="{BB962C8B-B14F-4D97-AF65-F5344CB8AC3E}">
        <p14:creationId xmlns:p14="http://schemas.microsoft.com/office/powerpoint/2010/main" val="1270710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alpha val="99000"/>
          </a:srgbClr>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Chỗ dành sẵn cho Nội dung 2">
                <a:extLst>
                  <a:ext uri="{FF2B5EF4-FFF2-40B4-BE49-F238E27FC236}">
                    <a16:creationId xmlns:a16="http://schemas.microsoft.com/office/drawing/2014/main" id="{8084534C-2C4B-4117-8D6A-4921482DE1B5}"/>
                  </a:ext>
                </a:extLst>
              </p:cNvPr>
              <p:cNvSpPr txBox="1">
                <a:spLocks/>
              </p:cNvSpPr>
              <p:nvPr/>
            </p:nvSpPr>
            <p:spPr>
              <a:xfrm>
                <a:off x="838200" y="848281"/>
                <a:ext cx="10515600" cy="3166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𝐶𝑜𝑛𝑓𝑖𝑑𝑒𝑛𝑐𝑒</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𝐵</m:t>
                              </m:r>
                            </m:sup>
                            <m:e>
                              <m:sSubSup>
                                <m:sSubSupPr>
                                  <m:ctrlPr>
                                    <a:rPr lang="en-US" i="1">
                                      <a:latin typeface="Cambria Math" panose="02040503050406030204" pitchFamily="18" charset="0"/>
                                    </a:rPr>
                                  </m:ctrlPr>
                                </m:sSubSupPr>
                                <m:e>
                                  <m:r>
                                    <a:rPr lang="en-US" i="1">
                                      <a:latin typeface="Cambria Math" panose="02040503050406030204" pitchFamily="18" charset="0"/>
                                    </a:rPr>
                                    <m:t>𝟙</m:t>
                                  </m:r>
                                </m:e>
                                <m:sub>
                                  <m:r>
                                    <a:rPr lang="en-US" i="1">
                                      <a:latin typeface="Cambria Math" panose="02040503050406030204" pitchFamily="18" charset="0"/>
                                    </a:rPr>
                                    <m:t>𝑖𝑗</m:t>
                                  </m:r>
                                </m:sub>
                                <m:sup>
                                  <m:r>
                                    <a:rPr lang="en-US" i="1">
                                      <a:latin typeface="Cambria Math" panose="02040503050406030204" pitchFamily="18" charset="0"/>
                                    </a:rPr>
                                    <m:t>𝑜𝑏𝑗</m:t>
                                  </m:r>
                                </m:sup>
                              </m:sSubSup>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𝑖</m:t>
                                      </m:r>
                                    </m:sub>
                                    <m:sup>
                                      <m:r>
                                        <a:rPr lang="en-US" i="1">
                                          <a:latin typeface="Cambria Math" panose="02040503050406030204" pitchFamily="18" charset="0"/>
                                        </a:rPr>
                                        <m:t>𝑗</m:t>
                                      </m:r>
                                    </m:sup>
                                  </m:sSub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acc>
                                            </m:e>
                                            <m:sup>
                                              <m:r>
                                                <a:rPr lang="en-US" i="1">
                                                  <a:latin typeface="Cambria Math" panose="02040503050406030204" pitchFamily="18" charset="0"/>
                                                </a:rPr>
                                                <m:t>𝑗</m:t>
                                              </m:r>
                                            </m:sup>
                                          </m:sSup>
                                        </m:e>
                                      </m:d>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𝑖</m:t>
                                          </m:r>
                                        </m:sub>
                                        <m:sup>
                                          <m:r>
                                            <a:rPr lang="en-US" i="1">
                                              <a:latin typeface="Cambria Math" panose="02040503050406030204" pitchFamily="18" charset="0"/>
                                            </a:rPr>
                                            <m:t>𝑗</m:t>
                                          </m:r>
                                        </m:sup>
                                      </m:sSub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1−</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acc>
                                            </m:e>
                                            <m:sup>
                                              <m:r>
                                                <a:rPr lang="en-US" i="1">
                                                  <a:latin typeface="Cambria Math" panose="02040503050406030204" pitchFamily="18" charset="0"/>
                                                </a:rPr>
                                                <m:t>𝑗</m:t>
                                              </m:r>
                                            </m:sup>
                                          </m:sSup>
                                        </m:e>
                                      </m:d>
                                    </m:e>
                                  </m:func>
                                </m:e>
                              </m:d>
                            </m:e>
                          </m:nary>
                        </m:e>
                      </m:nary>
                    </m:oMath>
                  </m:oMathPara>
                </a14:m>
                <a:endParaRPr lang="en-US" i="1">
                  <a:latin typeface="Times New Roman" panose="02020603050405020304" pitchFamily="18" charset="0"/>
                  <a:cs typeface="Times New Roman" panose="02020603050405020304" pitchFamily="18" charset="0"/>
                </a:endParaRPr>
              </a:p>
              <a:p>
                <a:pPr marL="0" indent="0">
                  <a:buNone/>
                </a:pPr>
                <a:endParaRPr lang="en-US"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𝑛𝑜𝑜𝑏𝑗</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sup>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=0</m:t>
                              </m:r>
                            </m:sub>
                            <m:sup>
                              <m:r>
                                <a:rPr lang="en-US" i="1">
                                  <a:latin typeface="Cambria Math" panose="02040503050406030204" pitchFamily="18" charset="0"/>
                                </a:rPr>
                                <m:t>𝐵</m:t>
                              </m:r>
                            </m:sup>
                            <m:e>
                              <m:sSubSup>
                                <m:sSubSupPr>
                                  <m:ctrlPr>
                                    <a:rPr lang="en-US" i="1">
                                      <a:latin typeface="Cambria Math" panose="02040503050406030204" pitchFamily="18" charset="0"/>
                                    </a:rPr>
                                  </m:ctrlPr>
                                </m:sSubSupPr>
                                <m:e>
                                  <m:r>
                                    <a:rPr lang="en-US" i="1">
                                      <a:latin typeface="Cambria Math" panose="02040503050406030204" pitchFamily="18" charset="0"/>
                                    </a:rPr>
                                    <m:t>𝟙</m:t>
                                  </m:r>
                                </m:e>
                                <m:sub>
                                  <m:r>
                                    <a:rPr lang="en-US" i="1">
                                      <a:latin typeface="Cambria Math" panose="02040503050406030204" pitchFamily="18" charset="0"/>
                                    </a:rPr>
                                    <m:t>𝑖𝑗</m:t>
                                  </m:r>
                                </m:sub>
                                <m:sup>
                                  <m:r>
                                    <a:rPr lang="en-US" i="1">
                                      <a:latin typeface="Cambria Math" panose="02040503050406030204" pitchFamily="18" charset="0"/>
                                    </a:rPr>
                                    <m:t>𝑛𝑜𝑜𝑏𝑗</m:t>
                                  </m:r>
                                </m:sup>
                              </m:sSubSup>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𝑖</m:t>
                                      </m:r>
                                    </m:sub>
                                    <m:sup>
                                      <m:r>
                                        <a:rPr lang="en-US" i="1">
                                          <a:latin typeface="Cambria Math" panose="02040503050406030204" pitchFamily="18" charset="0"/>
                                        </a:rPr>
                                        <m:t>𝑗</m:t>
                                      </m:r>
                                    </m:sup>
                                  </m:sSub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acc>
                                            </m:e>
                                            <m:sup>
                                              <m:r>
                                                <a:rPr lang="en-US" i="1">
                                                  <a:latin typeface="Cambria Math" panose="02040503050406030204" pitchFamily="18" charset="0"/>
                                                </a:rPr>
                                                <m:t>𝑗</m:t>
                                              </m:r>
                                            </m:sup>
                                          </m:sSup>
                                        </m:e>
                                      </m:d>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𝑖</m:t>
                                          </m:r>
                                        </m:sub>
                                        <m:sup>
                                          <m:r>
                                            <a:rPr lang="en-US" i="1">
                                              <a:latin typeface="Cambria Math" panose="02040503050406030204" pitchFamily="18" charset="0"/>
                                            </a:rPr>
                                            <m:t>𝑗</m:t>
                                          </m:r>
                                        </m:sup>
                                      </m:sSubSup>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1−</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acc>
                                            </m:e>
                                            <m:sup>
                                              <m:r>
                                                <a:rPr lang="en-US" i="1">
                                                  <a:latin typeface="Cambria Math" panose="02040503050406030204" pitchFamily="18" charset="0"/>
                                                </a:rPr>
                                                <m:t>𝑗</m:t>
                                              </m:r>
                                            </m:sup>
                                          </m:sSup>
                                        </m:e>
                                      </m:d>
                                    </m:e>
                                  </m:func>
                                </m:e>
                              </m:d>
                            </m:e>
                          </m:nary>
                          <m:r>
                            <a:rPr lang="en-US" i="1">
                              <a:latin typeface="Cambria Math" panose="02040503050406030204" pitchFamily="18" charset="0"/>
                            </a:rPr>
                            <m:t> </m:t>
                          </m:r>
                        </m:e>
                      </m:nary>
                    </m:oMath>
                  </m:oMathPara>
                </a14:m>
                <a:endParaRPr lang="en-US">
                  <a:latin typeface="Times New Roman" panose="02020603050405020304" pitchFamily="18" charset="0"/>
                  <a:cs typeface="Times New Roman" panose="02020603050405020304" pitchFamily="18" charset="0"/>
                </a:endParaRPr>
              </a:p>
            </p:txBody>
          </p:sp>
        </mc:Choice>
        <mc:Fallback xmlns="">
          <p:sp>
            <p:nvSpPr>
              <p:cNvPr id="5" name="Chỗ dành sẵn cho Nội dung 2">
                <a:extLst>
                  <a:ext uri="{FF2B5EF4-FFF2-40B4-BE49-F238E27FC236}">
                    <a16:creationId xmlns:a16="http://schemas.microsoft.com/office/drawing/2014/main" id="{8084534C-2C4B-4117-8D6A-4921482DE1B5}"/>
                  </a:ext>
                </a:extLst>
              </p:cNvPr>
              <p:cNvSpPr txBox="1">
                <a:spLocks noRot="1" noChangeAspect="1" noMove="1" noResize="1" noEditPoints="1" noAdjustHandles="1" noChangeArrowheads="1" noChangeShapeType="1" noTextEdit="1"/>
              </p:cNvSpPr>
              <p:nvPr/>
            </p:nvSpPr>
            <p:spPr>
              <a:xfrm>
                <a:off x="838200" y="848281"/>
                <a:ext cx="10515600" cy="3166269"/>
              </a:xfrm>
              <a:prstGeom prst="rect">
                <a:avLst/>
              </a:prstGeom>
              <a:blipFill>
                <a:blip r:embed="rId3"/>
                <a:stretch>
                  <a:fillRect t="-1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D92E96D-7BBB-4B74-8FC0-6C78A61E079C}"/>
                  </a:ext>
                </a:extLst>
              </p:cNvPr>
              <p:cNvSpPr txBox="1"/>
              <p:nvPr/>
            </p:nvSpPr>
            <p:spPr>
              <a:xfrm>
                <a:off x="196850" y="4309674"/>
                <a:ext cx="11798300" cy="1571905"/>
              </a:xfrm>
              <a:prstGeom prst="rect">
                <a:avLst/>
              </a:prstGeom>
              <a:noFill/>
            </p:spPr>
            <p:txBody>
              <a:bodyPr wrap="square" rtlCol="0">
                <a:spAutoFit/>
              </a:bodyPr>
              <a:lstStyle/>
              <a:p>
                <a14:m>
                  <m:oMath xmlns:m="http://schemas.openxmlformats.org/officeDocument/2006/math">
                    <m:sSubSup>
                      <m:sSubSupPr>
                        <m:ctrlPr>
                          <a:rPr lang="vi-VN" sz="2800" b="0" i="1" smtClean="0">
                            <a:latin typeface="Cambria Math" panose="02040503050406030204" pitchFamily="18" charset="0"/>
                            <a:ea typeface="Cambria Math" panose="02040503050406030204" pitchFamily="18" charset="0"/>
                          </a:rPr>
                        </m:ctrlPr>
                      </m:sSubSupPr>
                      <m:e>
                        <m:r>
                          <a:rPr lang="vi-VN" sz="2800" b="0" i="1" smtClean="0">
                            <a:latin typeface="Cambria Math" panose="02040503050406030204" pitchFamily="18" charset="0"/>
                            <a:ea typeface="Cambria Math" panose="02040503050406030204" pitchFamily="18" charset="0"/>
                          </a:rPr>
                          <m:t>𝟙</m:t>
                        </m:r>
                      </m:e>
                      <m:sub>
                        <m:r>
                          <a:rPr lang="vi-VN" sz="2800" b="0" i="1" smtClean="0">
                            <a:latin typeface="Cambria Math" panose="02040503050406030204" pitchFamily="18" charset="0"/>
                            <a:ea typeface="Cambria Math" panose="02040503050406030204" pitchFamily="18" charset="0"/>
                          </a:rPr>
                          <m:t>𝑖𝑗</m:t>
                        </m:r>
                      </m:sub>
                      <m:sup>
                        <m:r>
                          <a:rPr lang="vi-VN" sz="2800" b="0" i="1" smtClean="0">
                            <a:latin typeface="Cambria Math" panose="02040503050406030204" pitchFamily="18" charset="0"/>
                            <a:ea typeface="Cambria Math" panose="02040503050406030204" pitchFamily="18" charset="0"/>
                          </a:rPr>
                          <m:t>𝑛𝑜𝑜𝑏𝑗</m:t>
                        </m:r>
                      </m:sup>
                    </m:sSubSup>
                  </m:oMath>
                </a14:m>
                <a:r>
                  <a:rPr lang="vi-VN" sz="2800" b="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bằng 1 </a:t>
                </a:r>
                <a:r>
                  <a:rPr lang="vi-VN" sz="2800" err="1">
                    <a:latin typeface="Times New Roman" panose="02020603050405020304" pitchFamily="18" charset="0"/>
                    <a:cs typeface="Times New Roman" panose="02020603050405020304" pitchFamily="18" charset="0"/>
                  </a:rPr>
                  <a:t>nếu</a:t>
                </a:r>
                <a:r>
                  <a:rPr lang="vi-VN" sz="280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anchor</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box</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thứ</a:t>
                </a:r>
                <a:r>
                  <a:rPr lang="vi-VN" sz="2800">
                    <a:latin typeface="Times New Roman" panose="02020603050405020304" pitchFamily="18" charset="0"/>
                    <a:cs typeface="Times New Roman" panose="02020603050405020304" pitchFamily="18" charset="0"/>
                  </a:rPr>
                  <a:t> j </a:t>
                </a:r>
                <a:r>
                  <a:rPr lang="vi-VN" sz="2800" err="1">
                    <a:latin typeface="Times New Roman" panose="02020603050405020304" pitchFamily="18" charset="0"/>
                    <a:cs typeface="Times New Roman" panose="02020603050405020304" pitchFamily="18" charset="0"/>
                  </a:rPr>
                  <a:t>của</a:t>
                </a:r>
                <a:r>
                  <a:rPr lang="vi-VN" sz="2800">
                    <a:latin typeface="Times New Roman" panose="02020603050405020304" pitchFamily="18" charset="0"/>
                    <a:cs typeface="Times New Roman" panose="02020603050405020304" pitchFamily="18" charset="0"/>
                  </a:rPr>
                  <a:t> ô </a:t>
                </a:r>
                <a:r>
                  <a:rPr lang="vi-VN" sz="2800" err="1">
                    <a:latin typeface="Times New Roman" panose="02020603050405020304" pitchFamily="18" charset="0"/>
                    <a:cs typeface="Times New Roman" panose="02020603050405020304" pitchFamily="18" charset="0"/>
                  </a:rPr>
                  <a:t>thứ</a:t>
                </a:r>
                <a:r>
                  <a:rPr lang="vi-VN" sz="2800">
                    <a:latin typeface="Times New Roman" panose="02020603050405020304" pitchFamily="18" charset="0"/>
                    <a:cs typeface="Times New Roman" panose="02020603050405020304" pitchFamily="18" charset="0"/>
                  </a:rPr>
                  <a:t> i </a:t>
                </a:r>
                <a:r>
                  <a:rPr lang="en-US" sz="2800">
                    <a:latin typeface="Times New Roman" panose="02020603050405020304" pitchFamily="18" charset="0"/>
                    <a:cs typeface="Times New Roman" panose="02020603050405020304" pitchFamily="18" charset="0"/>
                  </a:rPr>
                  <a:t>không chịu trách nhiệm dự đoán đối tượng</a:t>
                </a:r>
                <a:endParaRPr lang="vi-VN" sz="2800">
                  <a:latin typeface="Times New Roman" panose="02020603050405020304" pitchFamily="18" charset="0"/>
                  <a:cs typeface="Times New Roman" panose="02020603050405020304" pitchFamily="18" charset="0"/>
                </a:endParaRPr>
              </a:p>
              <a:p>
                <a14:m>
                  <m:oMath xmlns:m="http://schemas.openxmlformats.org/officeDocument/2006/math">
                    <m:sSub>
                      <m:sSubPr>
                        <m:ctrlPr>
                          <a:rPr lang="vi-VN" sz="2800" b="0" i="1" smtClean="0">
                            <a:latin typeface="Cambria Math" panose="02040503050406030204" pitchFamily="18" charset="0"/>
                          </a:rPr>
                        </m:ctrlPr>
                      </m:sSubPr>
                      <m:e>
                        <m:r>
                          <a:rPr lang="vi-VN" sz="2800" b="0" i="1" smtClean="0">
                            <a:latin typeface="Cambria Math" panose="02040503050406030204" pitchFamily="18" charset="0"/>
                          </a:rPr>
                          <m:t>𝜆</m:t>
                        </m:r>
                      </m:e>
                      <m:sub>
                        <m:r>
                          <a:rPr lang="vi-VN" sz="2800" b="0" i="1" smtClean="0">
                            <a:latin typeface="Cambria Math" panose="02040503050406030204" pitchFamily="18" charset="0"/>
                          </a:rPr>
                          <m:t>𝑛𝑜𝑜𝑏𝑗</m:t>
                        </m:r>
                      </m:sub>
                    </m:sSub>
                  </m:oMath>
                </a14:m>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hằng</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số</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bằng</a:t>
                </a:r>
                <a:r>
                  <a:rPr lang="vi-VN" sz="2800">
                    <a:latin typeface="Times New Roman" panose="02020603050405020304" pitchFamily="18" charset="0"/>
                    <a:cs typeface="Times New Roman" panose="02020603050405020304" pitchFamily="18" charset="0"/>
                  </a:rPr>
                  <a:t> 0.5 </a:t>
                </a:r>
                <a:r>
                  <a:rPr lang="vi-VN" sz="2800" err="1">
                    <a:latin typeface="Times New Roman" panose="02020603050405020304" pitchFamily="18" charset="0"/>
                    <a:cs typeface="Times New Roman" panose="02020603050405020304" pitchFamily="18" charset="0"/>
                  </a:rPr>
                  <a:t>làm</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giảm</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giá</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trị</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hàm</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lỗi</a:t>
                </a:r>
                <a:r>
                  <a:rPr lang="vi-VN" sz="2800">
                    <a:latin typeface="Times New Roman" panose="02020603050405020304" pitchFamily="18" charset="0"/>
                    <a:cs typeface="Times New Roman" panose="02020603050405020304" pitchFamily="18" charset="0"/>
                  </a:rPr>
                  <a:t> ở </a:t>
                </a:r>
                <a:r>
                  <a:rPr lang="vi-VN" sz="2800" err="1">
                    <a:latin typeface="Times New Roman" panose="02020603050405020304" pitchFamily="18" charset="0"/>
                    <a:cs typeface="Times New Roman" panose="02020603050405020304" pitchFamily="18" charset="0"/>
                  </a:rPr>
                  <a:t>các</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vị</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trí</a:t>
                </a:r>
                <a:r>
                  <a:rPr lang="vi-VN" sz="2800">
                    <a:latin typeface="Times New Roman" panose="02020603050405020304" pitchFamily="18" charset="0"/>
                    <a:cs typeface="Times New Roman" panose="02020603050405020304" pitchFamily="18" charset="0"/>
                  </a:rPr>
                  <a:t> không </a:t>
                </a:r>
                <a:r>
                  <a:rPr lang="vi-VN" sz="2800" err="1">
                    <a:latin typeface="Times New Roman" panose="02020603050405020304" pitchFamily="18" charset="0"/>
                    <a:cs typeface="Times New Roman" panose="02020603050405020304" pitchFamily="18" charset="0"/>
                  </a:rPr>
                  <a:t>có</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đối</a:t>
                </a:r>
                <a:r>
                  <a:rPr lang="vi-VN" sz="2800">
                    <a:latin typeface="Times New Roman" panose="02020603050405020304" pitchFamily="18" charset="0"/>
                    <a:cs typeface="Times New Roman" panose="02020603050405020304" pitchFamily="18" charset="0"/>
                  </a:rPr>
                  <a:t> tượng</a:t>
                </a:r>
                <a:endParaRPr lang="en-US" sz="280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3D92E96D-7BBB-4B74-8FC0-6C78A61E079C}"/>
                  </a:ext>
                </a:extLst>
              </p:cNvPr>
              <p:cNvSpPr txBox="1">
                <a:spLocks noRot="1" noChangeAspect="1" noMove="1" noResize="1" noEditPoints="1" noAdjustHandles="1" noChangeArrowheads="1" noChangeShapeType="1" noTextEdit="1"/>
              </p:cNvSpPr>
              <p:nvPr/>
            </p:nvSpPr>
            <p:spPr>
              <a:xfrm>
                <a:off x="196850" y="4309674"/>
                <a:ext cx="11798300" cy="1571905"/>
              </a:xfrm>
              <a:prstGeom prst="rect">
                <a:avLst/>
              </a:prstGeom>
              <a:blipFill>
                <a:blip r:embed="rId4"/>
                <a:stretch>
                  <a:fillRect l="-1033" r="-258" b="-7364"/>
                </a:stretch>
              </a:blipFill>
            </p:spPr>
            <p:txBody>
              <a:bodyPr/>
              <a:lstStyle/>
              <a:p>
                <a:r>
                  <a:rPr lang="en-US">
                    <a:noFill/>
                  </a:rPr>
                  <a:t> </a:t>
                </a:r>
              </a:p>
            </p:txBody>
          </p:sp>
        </mc:Fallback>
      </mc:AlternateContent>
    </p:spTree>
    <p:extLst>
      <p:ext uri="{BB962C8B-B14F-4D97-AF65-F5344CB8AC3E}">
        <p14:creationId xmlns:p14="http://schemas.microsoft.com/office/powerpoint/2010/main" val="3008818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4" name="result_compressed">
            <a:hlinkClick r:id="" action="ppaction://media"/>
            <a:extLst>
              <a:ext uri="{FF2B5EF4-FFF2-40B4-BE49-F238E27FC236}">
                <a16:creationId xmlns:a16="http://schemas.microsoft.com/office/drawing/2014/main" id="{B9103ABC-40E8-42F0-9EC5-07B4AC27554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35168" y="229052"/>
            <a:ext cx="9121663" cy="5142427"/>
          </a:xfrm>
        </p:spPr>
      </p:pic>
      <p:sp>
        <p:nvSpPr>
          <p:cNvPr id="6" name="Chỗ dành sẵn cho Nội dung 2">
            <a:extLst>
              <a:ext uri="{FF2B5EF4-FFF2-40B4-BE49-F238E27FC236}">
                <a16:creationId xmlns:a16="http://schemas.microsoft.com/office/drawing/2014/main" id="{7889A9F6-6788-4B21-AB56-947AE642AD49}"/>
              </a:ext>
            </a:extLst>
          </p:cNvPr>
          <p:cNvSpPr txBox="1">
            <a:spLocks/>
          </p:cNvSpPr>
          <p:nvPr/>
        </p:nvSpPr>
        <p:spPr>
          <a:xfrm>
            <a:off x="838199" y="5667693"/>
            <a:ext cx="10515600" cy="2380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err="1">
                <a:latin typeface="Times New Roman" panose="02020603050405020304" pitchFamily="18" charset="0"/>
                <a:cs typeface="Times New Roman" panose="02020603050405020304" pitchFamily="18" charset="0"/>
              </a:rPr>
              <a:t>Ứng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dụng</a:t>
            </a:r>
            <a:r>
              <a:rPr lang="en-US">
                <a:latin typeface="Times New Roman" panose="02020603050405020304" pitchFamily="18" charset="0"/>
                <a:cs typeface="Times New Roman" panose="02020603050405020304" pitchFamily="18" charset="0"/>
              </a:rPr>
              <a:t> YOLOv3 trong việc phân loại phương tiện giao thông trên </a:t>
            </a:r>
            <a:r>
              <a:rPr lang="en-US" err="1">
                <a:latin typeface="Times New Roman" panose="02020603050405020304" pitchFamily="18" charset="0"/>
                <a:cs typeface="Times New Roman" panose="02020603050405020304" pitchFamily="18" charset="0"/>
              </a:rPr>
              <a:t>một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đoạn</a:t>
            </a:r>
            <a:r>
              <a:rPr lang="en-US">
                <a:latin typeface="Times New Roman" panose="02020603050405020304" pitchFamily="18" charset="0"/>
                <a:cs typeface="Times New Roman" panose="02020603050405020304" pitchFamily="18" charset="0"/>
              </a:rPr>
              <a:t> đ</a:t>
            </a:r>
            <a:r>
              <a:rPr lang="vi-VN" err="1">
                <a:latin typeface="Times New Roman" panose="02020603050405020304" pitchFamily="18" charset="0"/>
                <a:cs typeface="Times New Roman" panose="02020603050405020304" pitchFamily="18" charset="0"/>
              </a:rPr>
              <a:t>ường</a:t>
            </a:r>
            <a:r>
              <a:rPr lang="vi-VN">
                <a:latin typeface="Times New Roman" panose="02020603050405020304" pitchFamily="18" charset="0"/>
                <a:cs typeface="Times New Roman" panose="02020603050405020304" pitchFamily="18" charset="0"/>
              </a:rPr>
              <a:t> ở </a:t>
            </a:r>
            <a:r>
              <a:rPr lang="vi-VN" err="1">
                <a:latin typeface="Times New Roman" panose="02020603050405020304" pitchFamily="18" charset="0"/>
                <a:cs typeface="Times New Roman" panose="02020603050405020304" pitchFamily="18" charset="0"/>
              </a:rPr>
              <a:t>Hà</a:t>
            </a:r>
            <a:r>
              <a:rPr lang="vi-VN">
                <a:latin typeface="Times New Roman" panose="02020603050405020304" pitchFamily="18" charset="0"/>
                <a:cs typeface="Times New Roman" panose="02020603050405020304" pitchFamily="18" charset="0"/>
              </a:rPr>
              <a:t> </a:t>
            </a:r>
            <a:r>
              <a:rPr lang="vi-VN" err="1">
                <a:latin typeface="Times New Roman" panose="02020603050405020304" pitchFamily="18" charset="0"/>
                <a:cs typeface="Times New Roman" panose="02020603050405020304" pitchFamily="18" charset="0"/>
              </a:rPr>
              <a:t>Nội</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140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a:extLst>
              <a:ext uri="{FF2B5EF4-FFF2-40B4-BE49-F238E27FC236}">
                <a16:creationId xmlns:a16="http://schemas.microsoft.com/office/drawing/2014/main" id="{F72DF1B6-A600-482B-A805-BF3E97DD5E7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0941" y="603250"/>
            <a:ext cx="6862917" cy="57031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5E8AC0D-B47C-47AC-8212-FC1B6D027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4152" y="603250"/>
            <a:ext cx="4052711" cy="22796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D1B0260-FC2F-45B8-B03C-2CD8A77AF4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4151" y="3596596"/>
            <a:ext cx="4052711" cy="227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88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imeline&#10;&#10;Description automatically generated">
            <a:extLst>
              <a:ext uri="{FF2B5EF4-FFF2-40B4-BE49-F238E27FC236}">
                <a16:creationId xmlns:a16="http://schemas.microsoft.com/office/drawing/2014/main" id="{20386A01-EA39-4C90-B00F-0A8408E9DA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4393" y="0"/>
            <a:ext cx="6123214" cy="6858000"/>
          </a:xfrm>
          <a:prstGeom prst="rect">
            <a:avLst/>
          </a:prstGeom>
        </p:spPr>
      </p:pic>
    </p:spTree>
    <p:extLst>
      <p:ext uri="{BB962C8B-B14F-4D97-AF65-F5344CB8AC3E}">
        <p14:creationId xmlns:p14="http://schemas.microsoft.com/office/powerpoint/2010/main" val="342059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98" name="Rectangle: Rounded Corners 97">
            <a:extLst>
              <a:ext uri="{FF2B5EF4-FFF2-40B4-BE49-F238E27FC236}">
                <a16:creationId xmlns:a16="http://schemas.microsoft.com/office/drawing/2014/main" id="{BAA828C7-881A-4A5E-865F-BB9478639DA7}"/>
              </a:ext>
            </a:extLst>
          </p:cNvPr>
          <p:cNvSpPr/>
          <p:nvPr/>
        </p:nvSpPr>
        <p:spPr>
          <a:xfrm>
            <a:off x="2831362" y="286995"/>
            <a:ext cx="6529276" cy="866142"/>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400">
              <a:solidFill>
                <a:srgbClr val="F3F3F3"/>
              </a:solidFill>
              <a:latin typeface="Times New Roman" panose="02020603050405020304" pitchFamily="18" charset="0"/>
              <a:cs typeface="Times New Roman" panose="02020603050405020304" pitchFamily="18" charset="0"/>
            </a:endParaRPr>
          </a:p>
        </p:txBody>
      </p:sp>
      <p:grpSp>
        <p:nvGrpSpPr>
          <p:cNvPr id="97" name="Group 96">
            <a:extLst>
              <a:ext uri="{FF2B5EF4-FFF2-40B4-BE49-F238E27FC236}">
                <a16:creationId xmlns:a16="http://schemas.microsoft.com/office/drawing/2014/main" id="{E5193364-1286-46EA-ABBC-06CAE2500C28}"/>
              </a:ext>
            </a:extLst>
          </p:cNvPr>
          <p:cNvGrpSpPr/>
          <p:nvPr/>
        </p:nvGrpSpPr>
        <p:grpSpPr>
          <a:xfrm>
            <a:off x="5008405" y="2929678"/>
            <a:ext cx="2073455" cy="1560630"/>
            <a:chOff x="5038953" y="2648683"/>
            <a:chExt cx="2073455" cy="1560630"/>
          </a:xfrm>
        </p:grpSpPr>
        <p:cxnSp>
          <p:nvCxnSpPr>
            <p:cNvPr id="13" name="Straight Connector 12">
              <a:extLst>
                <a:ext uri="{FF2B5EF4-FFF2-40B4-BE49-F238E27FC236}">
                  <a16:creationId xmlns:a16="http://schemas.microsoft.com/office/drawing/2014/main" id="{584AF6B1-AFB1-45AE-ABBA-E192CCECA699}"/>
                </a:ext>
              </a:extLst>
            </p:cNvPr>
            <p:cNvCxnSpPr>
              <a:cxnSpLocks/>
            </p:cNvCxnSpPr>
            <p:nvPr/>
          </p:nvCxnSpPr>
          <p:spPr>
            <a:xfrm>
              <a:off x="6725595" y="3428999"/>
              <a:ext cx="386813" cy="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591B90F-801E-400F-ADBC-F3A8418C5FA6}"/>
                </a:ext>
              </a:extLst>
            </p:cNvPr>
            <p:cNvCxnSpPr>
              <a:cxnSpLocks/>
            </p:cNvCxnSpPr>
            <p:nvPr/>
          </p:nvCxnSpPr>
          <p:spPr>
            <a:xfrm rot="10800000" flipV="1">
              <a:off x="5038953" y="3428998"/>
              <a:ext cx="386813" cy="1"/>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BDE3EBED-C1BF-4980-BBF1-9E935ED5D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140" y="2648683"/>
              <a:ext cx="1560630" cy="1560630"/>
            </a:xfrm>
            <a:prstGeom prst="rect">
              <a:avLst/>
            </a:prstGeom>
          </p:spPr>
        </p:pic>
      </p:grpSp>
      <p:sp>
        <p:nvSpPr>
          <p:cNvPr id="21" name="Tiêu đề 1">
            <a:extLst>
              <a:ext uri="{FF2B5EF4-FFF2-40B4-BE49-F238E27FC236}">
                <a16:creationId xmlns:a16="http://schemas.microsoft.com/office/drawing/2014/main" id="{676B9BFC-32D4-4046-893B-EF3998478926}"/>
              </a:ext>
            </a:extLst>
          </p:cNvPr>
          <p:cNvSpPr>
            <a:spLocks noGrp="1"/>
          </p:cNvSpPr>
          <p:nvPr>
            <p:ph type="title"/>
          </p:nvPr>
        </p:nvSpPr>
        <p:spPr>
          <a:xfrm>
            <a:off x="2928755" y="216624"/>
            <a:ext cx="6334491" cy="915872"/>
          </a:xfrm>
        </p:spPr>
        <p:txBody>
          <a:bodyPr vert="horz" lIns="91440" tIns="45720" rIns="91440" bIns="45720" rtlCol="0" anchor="b">
            <a:normAutofit fontScale="90000"/>
          </a:bodyPr>
          <a:lstStyle/>
          <a:p>
            <a:pPr algn="ctr"/>
            <a:r>
              <a:rPr lang="en-US" sz="5400">
                <a:solidFill>
                  <a:srgbClr val="F3F3F3"/>
                </a:solidFill>
                <a:latin typeface="Times New Roman" panose="02020603050405020304" pitchFamily="18" charset="0"/>
                <a:cs typeface="Times New Roman" panose="02020603050405020304" pitchFamily="18" charset="0"/>
              </a:rPr>
              <a:t>TABLE OF CONTE</a:t>
            </a:r>
            <a:r>
              <a:rPr lang="en-US" sz="5400" kern="1200">
                <a:solidFill>
                  <a:srgbClr val="F3F3F3"/>
                </a:solidFill>
                <a:latin typeface="Times New Roman" panose="02020603050405020304" pitchFamily="18" charset="0"/>
                <a:cs typeface="Times New Roman" panose="02020603050405020304" pitchFamily="18" charset="0"/>
              </a:rPr>
              <a:t>NT</a:t>
            </a:r>
          </a:p>
        </p:txBody>
      </p:sp>
      <p:cxnSp>
        <p:nvCxnSpPr>
          <p:cNvPr id="14" name="Straight Connector 13">
            <a:extLst>
              <a:ext uri="{FF2B5EF4-FFF2-40B4-BE49-F238E27FC236}">
                <a16:creationId xmlns:a16="http://schemas.microsoft.com/office/drawing/2014/main" id="{70C9CF3B-3015-4104-9429-1399CB90537A}"/>
              </a:ext>
            </a:extLst>
          </p:cNvPr>
          <p:cNvCxnSpPr>
            <a:cxnSpLocks/>
          </p:cNvCxnSpPr>
          <p:nvPr/>
        </p:nvCxnSpPr>
        <p:spPr>
          <a:xfrm flipV="1">
            <a:off x="4889205" y="2074575"/>
            <a:ext cx="0" cy="321233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grpSp>
        <p:nvGrpSpPr>
          <p:cNvPr id="35" name="Group 34">
            <a:extLst>
              <a:ext uri="{FF2B5EF4-FFF2-40B4-BE49-F238E27FC236}">
                <a16:creationId xmlns:a16="http://schemas.microsoft.com/office/drawing/2014/main" id="{7EFBDA85-D04A-4866-B175-159007F9CA87}"/>
              </a:ext>
            </a:extLst>
          </p:cNvPr>
          <p:cNvGrpSpPr/>
          <p:nvPr/>
        </p:nvGrpSpPr>
        <p:grpSpPr>
          <a:xfrm>
            <a:off x="1542420" y="1512916"/>
            <a:ext cx="3465748" cy="846938"/>
            <a:chOff x="2131294" y="2525077"/>
            <a:chExt cx="3028826" cy="740166"/>
          </a:xfrm>
        </p:grpSpPr>
        <p:sp>
          <p:nvSpPr>
            <p:cNvPr id="36" name="Oval 35">
              <a:extLst>
                <a:ext uri="{FF2B5EF4-FFF2-40B4-BE49-F238E27FC236}">
                  <a16:creationId xmlns:a16="http://schemas.microsoft.com/office/drawing/2014/main" id="{D594A15A-A034-4AC7-9B54-6DFADA871024}"/>
                </a:ext>
              </a:extLst>
            </p:cNvPr>
            <p:cNvSpPr/>
            <p:nvPr/>
          </p:nvSpPr>
          <p:spPr>
            <a:xfrm rot="10800000">
              <a:off x="4959232" y="2851600"/>
              <a:ext cx="200888" cy="20088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7" name="Group 36">
              <a:extLst>
                <a:ext uri="{FF2B5EF4-FFF2-40B4-BE49-F238E27FC236}">
                  <a16:creationId xmlns:a16="http://schemas.microsoft.com/office/drawing/2014/main" id="{895C6BA5-CB5D-489A-8493-03E3ABFC08F4}"/>
                </a:ext>
              </a:extLst>
            </p:cNvPr>
            <p:cNvGrpSpPr/>
            <p:nvPr/>
          </p:nvGrpSpPr>
          <p:grpSpPr>
            <a:xfrm>
              <a:off x="2131294" y="2525077"/>
              <a:ext cx="2758082" cy="740166"/>
              <a:chOff x="2123570" y="1554797"/>
              <a:chExt cx="2758082" cy="740166"/>
            </a:xfrm>
          </p:grpSpPr>
          <p:sp>
            <p:nvSpPr>
              <p:cNvPr id="38" name="Freeform: Shape 37">
                <a:extLst>
                  <a:ext uri="{FF2B5EF4-FFF2-40B4-BE49-F238E27FC236}">
                    <a16:creationId xmlns:a16="http://schemas.microsoft.com/office/drawing/2014/main" id="{A35D7BF0-AA7F-4AA5-8A3E-9CF7A9CF0428}"/>
                  </a:ext>
                </a:extLst>
              </p:cNvPr>
              <p:cNvSpPr/>
              <p:nvPr/>
            </p:nvSpPr>
            <p:spPr>
              <a:xfrm>
                <a:off x="2123570" y="1554797"/>
                <a:ext cx="2170287" cy="740166"/>
              </a:xfrm>
              <a:custGeom>
                <a:avLst/>
                <a:gdLst>
                  <a:gd name="connsiteX0" fmla="*/ 0 w 2170287"/>
                  <a:gd name="connsiteY0" fmla="*/ 370082 h 740166"/>
                  <a:gd name="connsiteX1" fmla="*/ 0 w 2170287"/>
                  <a:gd name="connsiteY1" fmla="*/ 370083 h 740166"/>
                  <a:gd name="connsiteX2" fmla="*/ 0 w 2170287"/>
                  <a:gd name="connsiteY2" fmla="*/ 370083 h 740166"/>
                  <a:gd name="connsiteX3" fmla="*/ 370083 w 2170287"/>
                  <a:gd name="connsiteY3" fmla="*/ 0 h 740166"/>
                  <a:gd name="connsiteX4" fmla="*/ 2154178 w 2170287"/>
                  <a:gd name="connsiteY4" fmla="*/ 0 h 740166"/>
                  <a:gd name="connsiteX5" fmla="*/ 2126878 w 2170287"/>
                  <a:gd name="connsiteY5" fmla="*/ 14818 h 740166"/>
                  <a:gd name="connsiteX6" fmla="*/ 1940309 w 2170287"/>
                  <a:gd name="connsiteY6" fmla="*/ 365711 h 740166"/>
                  <a:gd name="connsiteX7" fmla="*/ 2126878 w 2170287"/>
                  <a:gd name="connsiteY7" fmla="*/ 716604 h 740166"/>
                  <a:gd name="connsiteX8" fmla="*/ 2170287 w 2170287"/>
                  <a:gd name="connsiteY8" fmla="*/ 740166 h 740166"/>
                  <a:gd name="connsiteX9" fmla="*/ 370083 w 2170287"/>
                  <a:gd name="connsiteY9" fmla="*/ 740165 h 740166"/>
                  <a:gd name="connsiteX10" fmla="*/ 29083 w 2170287"/>
                  <a:gd name="connsiteY10" fmla="*/ 514135 h 740166"/>
                  <a:gd name="connsiteX11" fmla="*/ 0 w 2170287"/>
                  <a:gd name="connsiteY11" fmla="*/ 370083 h 740166"/>
                  <a:gd name="connsiteX12" fmla="*/ 29083 w 2170287"/>
                  <a:gd name="connsiteY12" fmla="*/ 226030 h 740166"/>
                  <a:gd name="connsiteX13" fmla="*/ 370083 w 2170287"/>
                  <a:gd name="connsiteY13" fmla="*/ 0 h 74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287" h="740166">
                    <a:moveTo>
                      <a:pt x="0" y="370082"/>
                    </a:moveTo>
                    <a:lnTo>
                      <a:pt x="0" y="370083"/>
                    </a:lnTo>
                    <a:lnTo>
                      <a:pt x="0" y="370083"/>
                    </a:lnTo>
                    <a:close/>
                    <a:moveTo>
                      <a:pt x="370083" y="0"/>
                    </a:moveTo>
                    <a:lnTo>
                      <a:pt x="2154178" y="0"/>
                    </a:lnTo>
                    <a:lnTo>
                      <a:pt x="2126878" y="14818"/>
                    </a:lnTo>
                    <a:cubicBezTo>
                      <a:pt x="2014316" y="90863"/>
                      <a:pt x="1940309" y="219645"/>
                      <a:pt x="1940309" y="365711"/>
                    </a:cubicBezTo>
                    <a:cubicBezTo>
                      <a:pt x="1940309" y="511777"/>
                      <a:pt x="2014316" y="640559"/>
                      <a:pt x="2126878" y="716604"/>
                    </a:cubicBezTo>
                    <a:lnTo>
                      <a:pt x="2170287" y="740166"/>
                    </a:lnTo>
                    <a:lnTo>
                      <a:pt x="370083" y="740165"/>
                    </a:lnTo>
                    <a:cubicBezTo>
                      <a:pt x="216790" y="740165"/>
                      <a:pt x="85265" y="646963"/>
                      <a:pt x="29083" y="514135"/>
                    </a:cubicBezTo>
                    <a:lnTo>
                      <a:pt x="0" y="370083"/>
                    </a:lnTo>
                    <a:lnTo>
                      <a:pt x="29083" y="226030"/>
                    </a:lnTo>
                    <a:cubicBezTo>
                      <a:pt x="85265" y="93202"/>
                      <a:pt x="216790" y="0"/>
                      <a:pt x="370083" y="0"/>
                    </a:cubicBezTo>
                    <a:close/>
                  </a:path>
                </a:pathLst>
              </a:cu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A0F0BD93-6040-4083-9F70-3407EEA36EB8}"/>
                  </a:ext>
                </a:extLst>
              </p:cNvPr>
              <p:cNvSpPr/>
              <p:nvPr/>
            </p:nvSpPr>
            <p:spPr>
              <a:xfrm>
                <a:off x="2199925" y="1613412"/>
                <a:ext cx="2017575" cy="622936"/>
              </a:xfrm>
              <a:custGeom>
                <a:avLst/>
                <a:gdLst>
                  <a:gd name="connsiteX0" fmla="*/ 311468 w 2017575"/>
                  <a:gd name="connsiteY0" fmla="*/ 0 h 622936"/>
                  <a:gd name="connsiteX1" fmla="*/ 2017277 w 2017575"/>
                  <a:gd name="connsiteY1" fmla="*/ 0 h 622936"/>
                  <a:gd name="connsiteX2" fmla="*/ 2002583 w 2017575"/>
                  <a:gd name="connsiteY2" fmla="*/ 12124 h 622936"/>
                  <a:gd name="connsiteX3" fmla="*/ 1878641 w 2017575"/>
                  <a:gd name="connsiteY3" fmla="*/ 311345 h 622936"/>
                  <a:gd name="connsiteX4" fmla="*/ 2002583 w 2017575"/>
                  <a:gd name="connsiteY4" fmla="*/ 610566 h 622936"/>
                  <a:gd name="connsiteX5" fmla="*/ 2017575 w 2017575"/>
                  <a:gd name="connsiteY5" fmla="*/ 622936 h 622936"/>
                  <a:gd name="connsiteX6" fmla="*/ 311468 w 2017575"/>
                  <a:gd name="connsiteY6" fmla="*/ 622936 h 622936"/>
                  <a:gd name="connsiteX7" fmla="*/ 0 w 2017575"/>
                  <a:gd name="connsiteY7" fmla="*/ 311468 h 622936"/>
                  <a:gd name="connsiteX8" fmla="*/ 311468 w 2017575"/>
                  <a:gd name="connsiteY8" fmla="*/ 0 h 62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575" h="622936">
                    <a:moveTo>
                      <a:pt x="311468" y="0"/>
                    </a:moveTo>
                    <a:lnTo>
                      <a:pt x="2017277" y="0"/>
                    </a:lnTo>
                    <a:lnTo>
                      <a:pt x="2002583" y="12124"/>
                    </a:lnTo>
                    <a:cubicBezTo>
                      <a:pt x="1926005" y="88701"/>
                      <a:pt x="1878641" y="194492"/>
                      <a:pt x="1878641" y="311345"/>
                    </a:cubicBezTo>
                    <a:cubicBezTo>
                      <a:pt x="1878641" y="428198"/>
                      <a:pt x="1926005" y="533989"/>
                      <a:pt x="2002583" y="610566"/>
                    </a:cubicBezTo>
                    <a:lnTo>
                      <a:pt x="2017575" y="622936"/>
                    </a:lnTo>
                    <a:lnTo>
                      <a:pt x="311468" y="622936"/>
                    </a:lnTo>
                    <a:cubicBezTo>
                      <a:pt x="139449" y="622936"/>
                      <a:pt x="0" y="483487"/>
                      <a:pt x="0" y="311468"/>
                    </a:cubicBezTo>
                    <a:cubicBezTo>
                      <a:pt x="0" y="139449"/>
                      <a:pt x="139449" y="0"/>
                      <a:pt x="311468" y="0"/>
                    </a:cubicBezTo>
                    <a:close/>
                  </a:path>
                </a:pathLst>
              </a:custGeom>
              <a:solidFill>
                <a:srgbClr val="F3F3F3"/>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791FC1AA-2098-48A4-BAAE-EC3AF52E252D}"/>
                  </a:ext>
                </a:extLst>
              </p:cNvPr>
              <p:cNvSpPr/>
              <p:nvPr/>
            </p:nvSpPr>
            <p:spPr>
              <a:xfrm>
                <a:off x="2299358" y="1718224"/>
                <a:ext cx="1818708" cy="428218"/>
              </a:xfrm>
              <a:custGeom>
                <a:avLst/>
                <a:gdLst>
                  <a:gd name="connsiteX0" fmla="*/ 214109 w 1818708"/>
                  <a:gd name="connsiteY0" fmla="*/ 0 h 428218"/>
                  <a:gd name="connsiteX1" fmla="*/ 1784199 w 1818708"/>
                  <a:gd name="connsiteY1" fmla="*/ 0 h 428218"/>
                  <a:gd name="connsiteX2" fmla="*/ 1818708 w 1818708"/>
                  <a:gd name="connsiteY2" fmla="*/ 3479 h 428218"/>
                  <a:gd name="connsiteX3" fmla="*/ 1792229 w 1818708"/>
                  <a:gd name="connsiteY3" fmla="*/ 52261 h 428218"/>
                  <a:gd name="connsiteX4" fmla="*/ 1758975 w 1818708"/>
                  <a:gd name="connsiteY4" fmla="*/ 216975 h 428218"/>
                  <a:gd name="connsiteX5" fmla="*/ 1792229 w 1818708"/>
                  <a:gd name="connsiteY5" fmla="*/ 381689 h 428218"/>
                  <a:gd name="connsiteX6" fmla="*/ 1815758 w 1818708"/>
                  <a:gd name="connsiteY6" fmla="*/ 425037 h 428218"/>
                  <a:gd name="connsiteX7" fmla="*/ 1784199 w 1818708"/>
                  <a:gd name="connsiteY7" fmla="*/ 428218 h 428218"/>
                  <a:gd name="connsiteX8" fmla="*/ 214109 w 1818708"/>
                  <a:gd name="connsiteY8" fmla="*/ 428218 h 428218"/>
                  <a:gd name="connsiteX9" fmla="*/ 0 w 1818708"/>
                  <a:gd name="connsiteY9" fmla="*/ 214109 h 428218"/>
                  <a:gd name="connsiteX10" fmla="*/ 214109 w 1818708"/>
                  <a:gd name="connsiteY10" fmla="*/ 0 h 42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8708" h="428218">
                    <a:moveTo>
                      <a:pt x="214109" y="0"/>
                    </a:moveTo>
                    <a:lnTo>
                      <a:pt x="1784199" y="0"/>
                    </a:lnTo>
                    <a:lnTo>
                      <a:pt x="1818708" y="3479"/>
                    </a:lnTo>
                    <a:lnTo>
                      <a:pt x="1792229" y="52261"/>
                    </a:lnTo>
                    <a:cubicBezTo>
                      <a:pt x="1770816" y="102888"/>
                      <a:pt x="1758975" y="158549"/>
                      <a:pt x="1758975" y="216975"/>
                    </a:cubicBezTo>
                    <a:cubicBezTo>
                      <a:pt x="1758975" y="275402"/>
                      <a:pt x="1770816" y="331063"/>
                      <a:pt x="1792229" y="381689"/>
                    </a:cubicBezTo>
                    <a:lnTo>
                      <a:pt x="1815758" y="425037"/>
                    </a:lnTo>
                    <a:lnTo>
                      <a:pt x="1784199" y="428218"/>
                    </a:lnTo>
                    <a:lnTo>
                      <a:pt x="214109" y="428218"/>
                    </a:lnTo>
                    <a:cubicBezTo>
                      <a:pt x="95860" y="428218"/>
                      <a:pt x="0" y="332358"/>
                      <a:pt x="0" y="214109"/>
                    </a:cubicBezTo>
                    <a:cubicBezTo>
                      <a:pt x="0" y="95860"/>
                      <a:pt x="95860" y="0"/>
                      <a:pt x="214109" y="0"/>
                    </a:cubicBezTo>
                    <a:close/>
                  </a:path>
                </a:pathLst>
              </a:cu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en-US"/>
                  <a:t>YOLO</a:t>
                </a:r>
              </a:p>
            </p:txBody>
          </p:sp>
          <p:sp>
            <p:nvSpPr>
              <p:cNvPr id="41" name="Flowchart: Connector 40">
                <a:extLst>
                  <a:ext uri="{FF2B5EF4-FFF2-40B4-BE49-F238E27FC236}">
                    <a16:creationId xmlns:a16="http://schemas.microsoft.com/office/drawing/2014/main" id="{06534A99-8404-499D-973B-0983873C3246}"/>
                  </a:ext>
                </a:extLst>
              </p:cNvPr>
              <p:cNvSpPr/>
              <p:nvPr/>
            </p:nvSpPr>
            <p:spPr>
              <a:xfrm>
                <a:off x="4184673" y="1568440"/>
                <a:ext cx="696979" cy="696979"/>
              </a:xfrm>
              <a:prstGeom prst="flowChartConnector">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a:t>1</a:t>
                </a:r>
              </a:p>
            </p:txBody>
          </p:sp>
        </p:grpSp>
      </p:grpSp>
      <p:grpSp>
        <p:nvGrpSpPr>
          <p:cNvPr id="42" name="Group 41">
            <a:extLst>
              <a:ext uri="{FF2B5EF4-FFF2-40B4-BE49-F238E27FC236}">
                <a16:creationId xmlns:a16="http://schemas.microsoft.com/office/drawing/2014/main" id="{44396176-7098-436E-8786-C460FB7E7959}"/>
              </a:ext>
            </a:extLst>
          </p:cNvPr>
          <p:cNvGrpSpPr/>
          <p:nvPr/>
        </p:nvGrpSpPr>
        <p:grpSpPr>
          <a:xfrm>
            <a:off x="1536607" y="2664695"/>
            <a:ext cx="3465286" cy="846938"/>
            <a:chOff x="2131294" y="2525077"/>
            <a:chExt cx="3028422" cy="740166"/>
          </a:xfrm>
        </p:grpSpPr>
        <p:sp>
          <p:nvSpPr>
            <p:cNvPr id="43" name="Oval 42">
              <a:extLst>
                <a:ext uri="{FF2B5EF4-FFF2-40B4-BE49-F238E27FC236}">
                  <a16:creationId xmlns:a16="http://schemas.microsoft.com/office/drawing/2014/main" id="{9DBEDC5D-F459-44F6-BC60-F85401C8B424}"/>
                </a:ext>
              </a:extLst>
            </p:cNvPr>
            <p:cNvSpPr/>
            <p:nvPr/>
          </p:nvSpPr>
          <p:spPr>
            <a:xfrm rot="10800000">
              <a:off x="4958828" y="2827182"/>
              <a:ext cx="200888" cy="20088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4" name="Group 43">
              <a:extLst>
                <a:ext uri="{FF2B5EF4-FFF2-40B4-BE49-F238E27FC236}">
                  <a16:creationId xmlns:a16="http://schemas.microsoft.com/office/drawing/2014/main" id="{52A018CA-FA34-4B22-9656-47789705F281}"/>
                </a:ext>
              </a:extLst>
            </p:cNvPr>
            <p:cNvGrpSpPr/>
            <p:nvPr/>
          </p:nvGrpSpPr>
          <p:grpSpPr>
            <a:xfrm>
              <a:off x="2131294" y="2525077"/>
              <a:ext cx="2756475" cy="740166"/>
              <a:chOff x="2123570" y="1554797"/>
              <a:chExt cx="2756475" cy="740166"/>
            </a:xfrm>
          </p:grpSpPr>
          <p:sp>
            <p:nvSpPr>
              <p:cNvPr id="45" name="Freeform: Shape 44">
                <a:extLst>
                  <a:ext uri="{FF2B5EF4-FFF2-40B4-BE49-F238E27FC236}">
                    <a16:creationId xmlns:a16="http://schemas.microsoft.com/office/drawing/2014/main" id="{F4660E44-966B-4767-ABD3-6BA55155D92E}"/>
                  </a:ext>
                </a:extLst>
              </p:cNvPr>
              <p:cNvSpPr/>
              <p:nvPr/>
            </p:nvSpPr>
            <p:spPr>
              <a:xfrm>
                <a:off x="2123570" y="1554797"/>
                <a:ext cx="2170287" cy="740166"/>
              </a:xfrm>
              <a:custGeom>
                <a:avLst/>
                <a:gdLst>
                  <a:gd name="connsiteX0" fmla="*/ 0 w 2170287"/>
                  <a:gd name="connsiteY0" fmla="*/ 370082 h 740166"/>
                  <a:gd name="connsiteX1" fmla="*/ 0 w 2170287"/>
                  <a:gd name="connsiteY1" fmla="*/ 370083 h 740166"/>
                  <a:gd name="connsiteX2" fmla="*/ 0 w 2170287"/>
                  <a:gd name="connsiteY2" fmla="*/ 370083 h 740166"/>
                  <a:gd name="connsiteX3" fmla="*/ 370083 w 2170287"/>
                  <a:gd name="connsiteY3" fmla="*/ 0 h 740166"/>
                  <a:gd name="connsiteX4" fmla="*/ 2154178 w 2170287"/>
                  <a:gd name="connsiteY4" fmla="*/ 0 h 740166"/>
                  <a:gd name="connsiteX5" fmla="*/ 2126878 w 2170287"/>
                  <a:gd name="connsiteY5" fmla="*/ 14818 h 740166"/>
                  <a:gd name="connsiteX6" fmla="*/ 1940309 w 2170287"/>
                  <a:gd name="connsiteY6" fmla="*/ 365711 h 740166"/>
                  <a:gd name="connsiteX7" fmla="*/ 2126878 w 2170287"/>
                  <a:gd name="connsiteY7" fmla="*/ 716604 h 740166"/>
                  <a:gd name="connsiteX8" fmla="*/ 2170287 w 2170287"/>
                  <a:gd name="connsiteY8" fmla="*/ 740166 h 740166"/>
                  <a:gd name="connsiteX9" fmla="*/ 370083 w 2170287"/>
                  <a:gd name="connsiteY9" fmla="*/ 740165 h 740166"/>
                  <a:gd name="connsiteX10" fmla="*/ 29083 w 2170287"/>
                  <a:gd name="connsiteY10" fmla="*/ 514135 h 740166"/>
                  <a:gd name="connsiteX11" fmla="*/ 0 w 2170287"/>
                  <a:gd name="connsiteY11" fmla="*/ 370083 h 740166"/>
                  <a:gd name="connsiteX12" fmla="*/ 29083 w 2170287"/>
                  <a:gd name="connsiteY12" fmla="*/ 226030 h 740166"/>
                  <a:gd name="connsiteX13" fmla="*/ 370083 w 2170287"/>
                  <a:gd name="connsiteY13" fmla="*/ 0 h 74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287" h="740166">
                    <a:moveTo>
                      <a:pt x="0" y="370082"/>
                    </a:moveTo>
                    <a:lnTo>
                      <a:pt x="0" y="370083"/>
                    </a:lnTo>
                    <a:lnTo>
                      <a:pt x="0" y="370083"/>
                    </a:lnTo>
                    <a:close/>
                    <a:moveTo>
                      <a:pt x="370083" y="0"/>
                    </a:moveTo>
                    <a:lnTo>
                      <a:pt x="2154178" y="0"/>
                    </a:lnTo>
                    <a:lnTo>
                      <a:pt x="2126878" y="14818"/>
                    </a:lnTo>
                    <a:cubicBezTo>
                      <a:pt x="2014316" y="90863"/>
                      <a:pt x="1940309" y="219645"/>
                      <a:pt x="1940309" y="365711"/>
                    </a:cubicBezTo>
                    <a:cubicBezTo>
                      <a:pt x="1940309" y="511777"/>
                      <a:pt x="2014316" y="640559"/>
                      <a:pt x="2126878" y="716604"/>
                    </a:cubicBezTo>
                    <a:lnTo>
                      <a:pt x="2170287" y="740166"/>
                    </a:lnTo>
                    <a:lnTo>
                      <a:pt x="370083" y="740165"/>
                    </a:lnTo>
                    <a:cubicBezTo>
                      <a:pt x="216790" y="740165"/>
                      <a:pt x="85265" y="646963"/>
                      <a:pt x="29083" y="514135"/>
                    </a:cubicBezTo>
                    <a:lnTo>
                      <a:pt x="0" y="370083"/>
                    </a:lnTo>
                    <a:lnTo>
                      <a:pt x="29083" y="226030"/>
                    </a:lnTo>
                    <a:cubicBezTo>
                      <a:pt x="85265" y="93202"/>
                      <a:pt x="216790" y="0"/>
                      <a:pt x="370083" y="0"/>
                    </a:cubicBezTo>
                    <a:close/>
                  </a:path>
                </a:pathLst>
              </a:cu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93E930B4-4E2A-4C5B-8599-088653231DE9}"/>
                  </a:ext>
                </a:extLst>
              </p:cNvPr>
              <p:cNvSpPr/>
              <p:nvPr/>
            </p:nvSpPr>
            <p:spPr>
              <a:xfrm>
                <a:off x="2199925" y="1613412"/>
                <a:ext cx="2017575" cy="622936"/>
              </a:xfrm>
              <a:custGeom>
                <a:avLst/>
                <a:gdLst>
                  <a:gd name="connsiteX0" fmla="*/ 311468 w 2017575"/>
                  <a:gd name="connsiteY0" fmla="*/ 0 h 622936"/>
                  <a:gd name="connsiteX1" fmla="*/ 2017277 w 2017575"/>
                  <a:gd name="connsiteY1" fmla="*/ 0 h 622936"/>
                  <a:gd name="connsiteX2" fmla="*/ 2002583 w 2017575"/>
                  <a:gd name="connsiteY2" fmla="*/ 12124 h 622936"/>
                  <a:gd name="connsiteX3" fmla="*/ 1878641 w 2017575"/>
                  <a:gd name="connsiteY3" fmla="*/ 311345 h 622936"/>
                  <a:gd name="connsiteX4" fmla="*/ 2002583 w 2017575"/>
                  <a:gd name="connsiteY4" fmla="*/ 610566 h 622936"/>
                  <a:gd name="connsiteX5" fmla="*/ 2017575 w 2017575"/>
                  <a:gd name="connsiteY5" fmla="*/ 622936 h 622936"/>
                  <a:gd name="connsiteX6" fmla="*/ 311468 w 2017575"/>
                  <a:gd name="connsiteY6" fmla="*/ 622936 h 622936"/>
                  <a:gd name="connsiteX7" fmla="*/ 0 w 2017575"/>
                  <a:gd name="connsiteY7" fmla="*/ 311468 h 622936"/>
                  <a:gd name="connsiteX8" fmla="*/ 311468 w 2017575"/>
                  <a:gd name="connsiteY8" fmla="*/ 0 h 62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575" h="622936">
                    <a:moveTo>
                      <a:pt x="311468" y="0"/>
                    </a:moveTo>
                    <a:lnTo>
                      <a:pt x="2017277" y="0"/>
                    </a:lnTo>
                    <a:lnTo>
                      <a:pt x="2002583" y="12124"/>
                    </a:lnTo>
                    <a:cubicBezTo>
                      <a:pt x="1926005" y="88701"/>
                      <a:pt x="1878641" y="194492"/>
                      <a:pt x="1878641" y="311345"/>
                    </a:cubicBezTo>
                    <a:cubicBezTo>
                      <a:pt x="1878641" y="428198"/>
                      <a:pt x="1926005" y="533989"/>
                      <a:pt x="2002583" y="610566"/>
                    </a:cubicBezTo>
                    <a:lnTo>
                      <a:pt x="2017575" y="622936"/>
                    </a:lnTo>
                    <a:lnTo>
                      <a:pt x="311468" y="622936"/>
                    </a:lnTo>
                    <a:cubicBezTo>
                      <a:pt x="139449" y="622936"/>
                      <a:pt x="0" y="483487"/>
                      <a:pt x="0" y="311468"/>
                    </a:cubicBezTo>
                    <a:cubicBezTo>
                      <a:pt x="0" y="139449"/>
                      <a:pt x="139449" y="0"/>
                      <a:pt x="311468" y="0"/>
                    </a:cubicBezTo>
                    <a:close/>
                  </a:path>
                </a:pathLst>
              </a:custGeom>
              <a:solidFill>
                <a:srgbClr val="F3F3F3"/>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47" name="Freeform: Shape 46">
                <a:extLst>
                  <a:ext uri="{FF2B5EF4-FFF2-40B4-BE49-F238E27FC236}">
                    <a16:creationId xmlns:a16="http://schemas.microsoft.com/office/drawing/2014/main" id="{FD1D3E8A-7317-4307-8150-EC213552AF9A}"/>
                  </a:ext>
                </a:extLst>
              </p:cNvPr>
              <p:cNvSpPr/>
              <p:nvPr/>
            </p:nvSpPr>
            <p:spPr>
              <a:xfrm>
                <a:off x="2299358" y="1718224"/>
                <a:ext cx="1818708" cy="428218"/>
              </a:xfrm>
              <a:custGeom>
                <a:avLst/>
                <a:gdLst>
                  <a:gd name="connsiteX0" fmla="*/ 214109 w 1818708"/>
                  <a:gd name="connsiteY0" fmla="*/ 0 h 428218"/>
                  <a:gd name="connsiteX1" fmla="*/ 1784199 w 1818708"/>
                  <a:gd name="connsiteY1" fmla="*/ 0 h 428218"/>
                  <a:gd name="connsiteX2" fmla="*/ 1818708 w 1818708"/>
                  <a:gd name="connsiteY2" fmla="*/ 3479 h 428218"/>
                  <a:gd name="connsiteX3" fmla="*/ 1792229 w 1818708"/>
                  <a:gd name="connsiteY3" fmla="*/ 52261 h 428218"/>
                  <a:gd name="connsiteX4" fmla="*/ 1758975 w 1818708"/>
                  <a:gd name="connsiteY4" fmla="*/ 216975 h 428218"/>
                  <a:gd name="connsiteX5" fmla="*/ 1792229 w 1818708"/>
                  <a:gd name="connsiteY5" fmla="*/ 381689 h 428218"/>
                  <a:gd name="connsiteX6" fmla="*/ 1815758 w 1818708"/>
                  <a:gd name="connsiteY6" fmla="*/ 425037 h 428218"/>
                  <a:gd name="connsiteX7" fmla="*/ 1784199 w 1818708"/>
                  <a:gd name="connsiteY7" fmla="*/ 428218 h 428218"/>
                  <a:gd name="connsiteX8" fmla="*/ 214109 w 1818708"/>
                  <a:gd name="connsiteY8" fmla="*/ 428218 h 428218"/>
                  <a:gd name="connsiteX9" fmla="*/ 0 w 1818708"/>
                  <a:gd name="connsiteY9" fmla="*/ 214109 h 428218"/>
                  <a:gd name="connsiteX10" fmla="*/ 214109 w 1818708"/>
                  <a:gd name="connsiteY10" fmla="*/ 0 h 42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8708" h="428218">
                    <a:moveTo>
                      <a:pt x="214109" y="0"/>
                    </a:moveTo>
                    <a:lnTo>
                      <a:pt x="1784199" y="0"/>
                    </a:lnTo>
                    <a:lnTo>
                      <a:pt x="1818708" y="3479"/>
                    </a:lnTo>
                    <a:lnTo>
                      <a:pt x="1792229" y="52261"/>
                    </a:lnTo>
                    <a:cubicBezTo>
                      <a:pt x="1770816" y="102888"/>
                      <a:pt x="1758975" y="158549"/>
                      <a:pt x="1758975" y="216975"/>
                    </a:cubicBezTo>
                    <a:cubicBezTo>
                      <a:pt x="1758975" y="275402"/>
                      <a:pt x="1770816" y="331063"/>
                      <a:pt x="1792229" y="381689"/>
                    </a:cubicBezTo>
                    <a:lnTo>
                      <a:pt x="1815758" y="425037"/>
                    </a:lnTo>
                    <a:lnTo>
                      <a:pt x="1784199" y="428218"/>
                    </a:lnTo>
                    <a:lnTo>
                      <a:pt x="214109" y="428218"/>
                    </a:lnTo>
                    <a:cubicBezTo>
                      <a:pt x="95860" y="428218"/>
                      <a:pt x="0" y="332358"/>
                      <a:pt x="0" y="214109"/>
                    </a:cubicBezTo>
                    <a:cubicBezTo>
                      <a:pt x="0" y="95860"/>
                      <a:pt x="95860" y="0"/>
                      <a:pt x="214109" y="0"/>
                    </a:cubicBezTo>
                    <a:close/>
                  </a:path>
                </a:pathLst>
              </a:cu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en-US"/>
                  <a:t>ARCHITECTURE</a:t>
                </a:r>
              </a:p>
            </p:txBody>
          </p:sp>
          <p:sp>
            <p:nvSpPr>
              <p:cNvPr id="48" name="Flowchart: Connector 47">
                <a:extLst>
                  <a:ext uri="{FF2B5EF4-FFF2-40B4-BE49-F238E27FC236}">
                    <a16:creationId xmlns:a16="http://schemas.microsoft.com/office/drawing/2014/main" id="{EA79C395-3C22-448D-9F56-1EF6065FB45A}"/>
                  </a:ext>
                </a:extLst>
              </p:cNvPr>
              <p:cNvSpPr/>
              <p:nvPr/>
            </p:nvSpPr>
            <p:spPr>
              <a:xfrm>
                <a:off x="4183066" y="1568987"/>
                <a:ext cx="696979" cy="696979"/>
              </a:xfrm>
              <a:prstGeom prst="flowChartConnector">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a:t>2</a:t>
                </a:r>
              </a:p>
            </p:txBody>
          </p:sp>
        </p:grpSp>
      </p:grpSp>
      <p:grpSp>
        <p:nvGrpSpPr>
          <p:cNvPr id="49" name="Group 48">
            <a:extLst>
              <a:ext uri="{FF2B5EF4-FFF2-40B4-BE49-F238E27FC236}">
                <a16:creationId xmlns:a16="http://schemas.microsoft.com/office/drawing/2014/main" id="{2B51D89C-5C55-4FC8-B3C6-54F4F3A2696B}"/>
              </a:ext>
            </a:extLst>
          </p:cNvPr>
          <p:cNvGrpSpPr/>
          <p:nvPr/>
        </p:nvGrpSpPr>
        <p:grpSpPr>
          <a:xfrm>
            <a:off x="1530794" y="3828099"/>
            <a:ext cx="3474730" cy="846938"/>
            <a:chOff x="2131294" y="2525077"/>
            <a:chExt cx="3036675" cy="740166"/>
          </a:xfrm>
        </p:grpSpPr>
        <p:sp>
          <p:nvSpPr>
            <p:cNvPr id="50" name="Oval 49">
              <a:extLst>
                <a:ext uri="{FF2B5EF4-FFF2-40B4-BE49-F238E27FC236}">
                  <a16:creationId xmlns:a16="http://schemas.microsoft.com/office/drawing/2014/main" id="{0F446E04-64CF-49A0-B3DB-74BC562560C3}"/>
                </a:ext>
              </a:extLst>
            </p:cNvPr>
            <p:cNvSpPr/>
            <p:nvPr/>
          </p:nvSpPr>
          <p:spPr>
            <a:xfrm rot="10800000">
              <a:off x="4967081" y="2819562"/>
              <a:ext cx="200888" cy="20088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1" name="Group 50">
              <a:extLst>
                <a:ext uri="{FF2B5EF4-FFF2-40B4-BE49-F238E27FC236}">
                  <a16:creationId xmlns:a16="http://schemas.microsoft.com/office/drawing/2014/main" id="{A73666E4-CFA2-41DB-915E-168ECA09A00B}"/>
                </a:ext>
              </a:extLst>
            </p:cNvPr>
            <p:cNvGrpSpPr/>
            <p:nvPr/>
          </p:nvGrpSpPr>
          <p:grpSpPr>
            <a:xfrm>
              <a:off x="2131294" y="2525077"/>
              <a:ext cx="2758082" cy="740166"/>
              <a:chOff x="2123570" y="1554797"/>
              <a:chExt cx="2758082" cy="740166"/>
            </a:xfrm>
          </p:grpSpPr>
          <p:sp>
            <p:nvSpPr>
              <p:cNvPr id="52" name="Freeform: Shape 51">
                <a:extLst>
                  <a:ext uri="{FF2B5EF4-FFF2-40B4-BE49-F238E27FC236}">
                    <a16:creationId xmlns:a16="http://schemas.microsoft.com/office/drawing/2014/main" id="{AD23DEDF-10FE-4341-92C3-1E5A58387D28}"/>
                  </a:ext>
                </a:extLst>
              </p:cNvPr>
              <p:cNvSpPr/>
              <p:nvPr/>
            </p:nvSpPr>
            <p:spPr>
              <a:xfrm>
                <a:off x="2123570" y="1554797"/>
                <a:ext cx="2170287" cy="740166"/>
              </a:xfrm>
              <a:custGeom>
                <a:avLst/>
                <a:gdLst>
                  <a:gd name="connsiteX0" fmla="*/ 0 w 2170287"/>
                  <a:gd name="connsiteY0" fmla="*/ 370082 h 740166"/>
                  <a:gd name="connsiteX1" fmla="*/ 0 w 2170287"/>
                  <a:gd name="connsiteY1" fmla="*/ 370083 h 740166"/>
                  <a:gd name="connsiteX2" fmla="*/ 0 w 2170287"/>
                  <a:gd name="connsiteY2" fmla="*/ 370083 h 740166"/>
                  <a:gd name="connsiteX3" fmla="*/ 370083 w 2170287"/>
                  <a:gd name="connsiteY3" fmla="*/ 0 h 740166"/>
                  <a:gd name="connsiteX4" fmla="*/ 2154178 w 2170287"/>
                  <a:gd name="connsiteY4" fmla="*/ 0 h 740166"/>
                  <a:gd name="connsiteX5" fmla="*/ 2126878 w 2170287"/>
                  <a:gd name="connsiteY5" fmla="*/ 14818 h 740166"/>
                  <a:gd name="connsiteX6" fmla="*/ 1940309 w 2170287"/>
                  <a:gd name="connsiteY6" fmla="*/ 365711 h 740166"/>
                  <a:gd name="connsiteX7" fmla="*/ 2126878 w 2170287"/>
                  <a:gd name="connsiteY7" fmla="*/ 716604 h 740166"/>
                  <a:gd name="connsiteX8" fmla="*/ 2170287 w 2170287"/>
                  <a:gd name="connsiteY8" fmla="*/ 740166 h 740166"/>
                  <a:gd name="connsiteX9" fmla="*/ 370083 w 2170287"/>
                  <a:gd name="connsiteY9" fmla="*/ 740165 h 740166"/>
                  <a:gd name="connsiteX10" fmla="*/ 29083 w 2170287"/>
                  <a:gd name="connsiteY10" fmla="*/ 514135 h 740166"/>
                  <a:gd name="connsiteX11" fmla="*/ 0 w 2170287"/>
                  <a:gd name="connsiteY11" fmla="*/ 370083 h 740166"/>
                  <a:gd name="connsiteX12" fmla="*/ 29083 w 2170287"/>
                  <a:gd name="connsiteY12" fmla="*/ 226030 h 740166"/>
                  <a:gd name="connsiteX13" fmla="*/ 370083 w 2170287"/>
                  <a:gd name="connsiteY13" fmla="*/ 0 h 74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287" h="740166">
                    <a:moveTo>
                      <a:pt x="0" y="370082"/>
                    </a:moveTo>
                    <a:lnTo>
                      <a:pt x="0" y="370083"/>
                    </a:lnTo>
                    <a:lnTo>
                      <a:pt x="0" y="370083"/>
                    </a:lnTo>
                    <a:close/>
                    <a:moveTo>
                      <a:pt x="370083" y="0"/>
                    </a:moveTo>
                    <a:lnTo>
                      <a:pt x="2154178" y="0"/>
                    </a:lnTo>
                    <a:lnTo>
                      <a:pt x="2126878" y="14818"/>
                    </a:lnTo>
                    <a:cubicBezTo>
                      <a:pt x="2014316" y="90863"/>
                      <a:pt x="1940309" y="219645"/>
                      <a:pt x="1940309" y="365711"/>
                    </a:cubicBezTo>
                    <a:cubicBezTo>
                      <a:pt x="1940309" y="511777"/>
                      <a:pt x="2014316" y="640559"/>
                      <a:pt x="2126878" y="716604"/>
                    </a:cubicBezTo>
                    <a:lnTo>
                      <a:pt x="2170287" y="740166"/>
                    </a:lnTo>
                    <a:lnTo>
                      <a:pt x="370083" y="740165"/>
                    </a:lnTo>
                    <a:cubicBezTo>
                      <a:pt x="216790" y="740165"/>
                      <a:pt x="85265" y="646963"/>
                      <a:pt x="29083" y="514135"/>
                    </a:cubicBezTo>
                    <a:lnTo>
                      <a:pt x="0" y="370083"/>
                    </a:lnTo>
                    <a:lnTo>
                      <a:pt x="29083" y="226030"/>
                    </a:lnTo>
                    <a:cubicBezTo>
                      <a:pt x="85265" y="93202"/>
                      <a:pt x="216790" y="0"/>
                      <a:pt x="370083" y="0"/>
                    </a:cubicBezTo>
                    <a:close/>
                  </a:path>
                </a:pathLst>
              </a:cu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53" name="Freeform: Shape 52">
                <a:extLst>
                  <a:ext uri="{FF2B5EF4-FFF2-40B4-BE49-F238E27FC236}">
                    <a16:creationId xmlns:a16="http://schemas.microsoft.com/office/drawing/2014/main" id="{9C78B5A7-CB5A-4056-A907-6A9BD19D47A1}"/>
                  </a:ext>
                </a:extLst>
              </p:cNvPr>
              <p:cNvSpPr/>
              <p:nvPr/>
            </p:nvSpPr>
            <p:spPr>
              <a:xfrm>
                <a:off x="2199925" y="1613412"/>
                <a:ext cx="2017575" cy="622936"/>
              </a:xfrm>
              <a:custGeom>
                <a:avLst/>
                <a:gdLst>
                  <a:gd name="connsiteX0" fmla="*/ 311468 w 2017575"/>
                  <a:gd name="connsiteY0" fmla="*/ 0 h 622936"/>
                  <a:gd name="connsiteX1" fmla="*/ 2017277 w 2017575"/>
                  <a:gd name="connsiteY1" fmla="*/ 0 h 622936"/>
                  <a:gd name="connsiteX2" fmla="*/ 2002583 w 2017575"/>
                  <a:gd name="connsiteY2" fmla="*/ 12124 h 622936"/>
                  <a:gd name="connsiteX3" fmla="*/ 1878641 w 2017575"/>
                  <a:gd name="connsiteY3" fmla="*/ 311345 h 622936"/>
                  <a:gd name="connsiteX4" fmla="*/ 2002583 w 2017575"/>
                  <a:gd name="connsiteY4" fmla="*/ 610566 h 622936"/>
                  <a:gd name="connsiteX5" fmla="*/ 2017575 w 2017575"/>
                  <a:gd name="connsiteY5" fmla="*/ 622936 h 622936"/>
                  <a:gd name="connsiteX6" fmla="*/ 311468 w 2017575"/>
                  <a:gd name="connsiteY6" fmla="*/ 622936 h 622936"/>
                  <a:gd name="connsiteX7" fmla="*/ 0 w 2017575"/>
                  <a:gd name="connsiteY7" fmla="*/ 311468 h 622936"/>
                  <a:gd name="connsiteX8" fmla="*/ 311468 w 2017575"/>
                  <a:gd name="connsiteY8" fmla="*/ 0 h 62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575" h="622936">
                    <a:moveTo>
                      <a:pt x="311468" y="0"/>
                    </a:moveTo>
                    <a:lnTo>
                      <a:pt x="2017277" y="0"/>
                    </a:lnTo>
                    <a:lnTo>
                      <a:pt x="2002583" y="12124"/>
                    </a:lnTo>
                    <a:cubicBezTo>
                      <a:pt x="1926005" y="88701"/>
                      <a:pt x="1878641" y="194492"/>
                      <a:pt x="1878641" y="311345"/>
                    </a:cubicBezTo>
                    <a:cubicBezTo>
                      <a:pt x="1878641" y="428198"/>
                      <a:pt x="1926005" y="533989"/>
                      <a:pt x="2002583" y="610566"/>
                    </a:cubicBezTo>
                    <a:lnTo>
                      <a:pt x="2017575" y="622936"/>
                    </a:lnTo>
                    <a:lnTo>
                      <a:pt x="311468" y="622936"/>
                    </a:lnTo>
                    <a:cubicBezTo>
                      <a:pt x="139449" y="622936"/>
                      <a:pt x="0" y="483487"/>
                      <a:pt x="0" y="311468"/>
                    </a:cubicBezTo>
                    <a:cubicBezTo>
                      <a:pt x="0" y="139449"/>
                      <a:pt x="139449" y="0"/>
                      <a:pt x="311468" y="0"/>
                    </a:cubicBezTo>
                    <a:close/>
                  </a:path>
                </a:pathLst>
              </a:custGeom>
              <a:solidFill>
                <a:srgbClr val="F3F3F3"/>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BF4CCB13-2AB8-4684-B03C-501056C0BBF0}"/>
                  </a:ext>
                </a:extLst>
              </p:cNvPr>
              <p:cNvSpPr/>
              <p:nvPr/>
            </p:nvSpPr>
            <p:spPr>
              <a:xfrm>
                <a:off x="2299358" y="1718224"/>
                <a:ext cx="1818708" cy="428218"/>
              </a:xfrm>
              <a:custGeom>
                <a:avLst/>
                <a:gdLst>
                  <a:gd name="connsiteX0" fmla="*/ 214109 w 1818708"/>
                  <a:gd name="connsiteY0" fmla="*/ 0 h 428218"/>
                  <a:gd name="connsiteX1" fmla="*/ 1784199 w 1818708"/>
                  <a:gd name="connsiteY1" fmla="*/ 0 h 428218"/>
                  <a:gd name="connsiteX2" fmla="*/ 1818708 w 1818708"/>
                  <a:gd name="connsiteY2" fmla="*/ 3479 h 428218"/>
                  <a:gd name="connsiteX3" fmla="*/ 1792229 w 1818708"/>
                  <a:gd name="connsiteY3" fmla="*/ 52261 h 428218"/>
                  <a:gd name="connsiteX4" fmla="*/ 1758975 w 1818708"/>
                  <a:gd name="connsiteY4" fmla="*/ 216975 h 428218"/>
                  <a:gd name="connsiteX5" fmla="*/ 1792229 w 1818708"/>
                  <a:gd name="connsiteY5" fmla="*/ 381689 h 428218"/>
                  <a:gd name="connsiteX6" fmla="*/ 1815758 w 1818708"/>
                  <a:gd name="connsiteY6" fmla="*/ 425037 h 428218"/>
                  <a:gd name="connsiteX7" fmla="*/ 1784199 w 1818708"/>
                  <a:gd name="connsiteY7" fmla="*/ 428218 h 428218"/>
                  <a:gd name="connsiteX8" fmla="*/ 214109 w 1818708"/>
                  <a:gd name="connsiteY8" fmla="*/ 428218 h 428218"/>
                  <a:gd name="connsiteX9" fmla="*/ 0 w 1818708"/>
                  <a:gd name="connsiteY9" fmla="*/ 214109 h 428218"/>
                  <a:gd name="connsiteX10" fmla="*/ 214109 w 1818708"/>
                  <a:gd name="connsiteY10" fmla="*/ 0 h 42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8708" h="428218">
                    <a:moveTo>
                      <a:pt x="214109" y="0"/>
                    </a:moveTo>
                    <a:lnTo>
                      <a:pt x="1784199" y="0"/>
                    </a:lnTo>
                    <a:lnTo>
                      <a:pt x="1818708" y="3479"/>
                    </a:lnTo>
                    <a:lnTo>
                      <a:pt x="1792229" y="52261"/>
                    </a:lnTo>
                    <a:cubicBezTo>
                      <a:pt x="1770816" y="102888"/>
                      <a:pt x="1758975" y="158549"/>
                      <a:pt x="1758975" y="216975"/>
                    </a:cubicBezTo>
                    <a:cubicBezTo>
                      <a:pt x="1758975" y="275402"/>
                      <a:pt x="1770816" y="331063"/>
                      <a:pt x="1792229" y="381689"/>
                    </a:cubicBezTo>
                    <a:lnTo>
                      <a:pt x="1815758" y="425037"/>
                    </a:lnTo>
                    <a:lnTo>
                      <a:pt x="1784199" y="428218"/>
                    </a:lnTo>
                    <a:lnTo>
                      <a:pt x="214109" y="428218"/>
                    </a:lnTo>
                    <a:cubicBezTo>
                      <a:pt x="95860" y="428218"/>
                      <a:pt x="0" y="332358"/>
                      <a:pt x="0" y="214109"/>
                    </a:cubicBezTo>
                    <a:cubicBezTo>
                      <a:pt x="0" y="95860"/>
                      <a:pt x="95860" y="0"/>
                      <a:pt x="214109" y="0"/>
                    </a:cubicBezTo>
                    <a:close/>
                  </a:path>
                </a:pathLst>
              </a:cu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en-US"/>
                  <a:t>GRID CELL</a:t>
                </a:r>
              </a:p>
            </p:txBody>
          </p:sp>
          <p:sp>
            <p:nvSpPr>
              <p:cNvPr id="55" name="Flowchart: Connector 54">
                <a:extLst>
                  <a:ext uri="{FF2B5EF4-FFF2-40B4-BE49-F238E27FC236}">
                    <a16:creationId xmlns:a16="http://schemas.microsoft.com/office/drawing/2014/main" id="{6BA801D9-D264-49FB-B415-B1D08F70757C}"/>
                  </a:ext>
                </a:extLst>
              </p:cNvPr>
              <p:cNvSpPr/>
              <p:nvPr/>
            </p:nvSpPr>
            <p:spPr>
              <a:xfrm>
                <a:off x="4184673" y="1568440"/>
                <a:ext cx="696979" cy="696979"/>
              </a:xfrm>
              <a:prstGeom prst="flowChartConnector">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600"/>
                  <a:t>3</a:t>
                </a:r>
              </a:p>
            </p:txBody>
          </p:sp>
        </p:grpSp>
      </p:grpSp>
      <p:grpSp>
        <p:nvGrpSpPr>
          <p:cNvPr id="56" name="Group 55">
            <a:extLst>
              <a:ext uri="{FF2B5EF4-FFF2-40B4-BE49-F238E27FC236}">
                <a16:creationId xmlns:a16="http://schemas.microsoft.com/office/drawing/2014/main" id="{FCE557C3-9C65-45DE-B794-6BE046FF7400}"/>
              </a:ext>
            </a:extLst>
          </p:cNvPr>
          <p:cNvGrpSpPr/>
          <p:nvPr/>
        </p:nvGrpSpPr>
        <p:grpSpPr>
          <a:xfrm>
            <a:off x="1545692" y="4945407"/>
            <a:ext cx="3465286" cy="846938"/>
            <a:chOff x="2131294" y="2525077"/>
            <a:chExt cx="3028422" cy="740166"/>
          </a:xfrm>
        </p:grpSpPr>
        <p:sp>
          <p:nvSpPr>
            <p:cNvPr id="57" name="Oval 56">
              <a:extLst>
                <a:ext uri="{FF2B5EF4-FFF2-40B4-BE49-F238E27FC236}">
                  <a16:creationId xmlns:a16="http://schemas.microsoft.com/office/drawing/2014/main" id="{EE619C18-A9E6-42CB-85ED-DAAD93018BBF}"/>
                </a:ext>
              </a:extLst>
            </p:cNvPr>
            <p:cNvSpPr/>
            <p:nvPr/>
          </p:nvSpPr>
          <p:spPr>
            <a:xfrm rot="10800000">
              <a:off x="4958828" y="2827182"/>
              <a:ext cx="200888" cy="20088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58" name="Group 57">
              <a:extLst>
                <a:ext uri="{FF2B5EF4-FFF2-40B4-BE49-F238E27FC236}">
                  <a16:creationId xmlns:a16="http://schemas.microsoft.com/office/drawing/2014/main" id="{17C4C32A-F058-4DF4-AEE1-F54D3BD463DD}"/>
                </a:ext>
              </a:extLst>
            </p:cNvPr>
            <p:cNvGrpSpPr/>
            <p:nvPr/>
          </p:nvGrpSpPr>
          <p:grpSpPr>
            <a:xfrm>
              <a:off x="2131294" y="2525077"/>
              <a:ext cx="2758082" cy="740166"/>
              <a:chOff x="2123570" y="1554797"/>
              <a:chExt cx="2758082" cy="740166"/>
            </a:xfrm>
          </p:grpSpPr>
          <p:sp>
            <p:nvSpPr>
              <p:cNvPr id="59" name="Freeform: Shape 58">
                <a:extLst>
                  <a:ext uri="{FF2B5EF4-FFF2-40B4-BE49-F238E27FC236}">
                    <a16:creationId xmlns:a16="http://schemas.microsoft.com/office/drawing/2014/main" id="{0F504A6E-206A-409E-84AE-B2D21E36320A}"/>
                  </a:ext>
                </a:extLst>
              </p:cNvPr>
              <p:cNvSpPr/>
              <p:nvPr/>
            </p:nvSpPr>
            <p:spPr>
              <a:xfrm>
                <a:off x="2123570" y="1554797"/>
                <a:ext cx="2170287" cy="740166"/>
              </a:xfrm>
              <a:custGeom>
                <a:avLst/>
                <a:gdLst>
                  <a:gd name="connsiteX0" fmla="*/ 0 w 2170287"/>
                  <a:gd name="connsiteY0" fmla="*/ 370082 h 740166"/>
                  <a:gd name="connsiteX1" fmla="*/ 0 w 2170287"/>
                  <a:gd name="connsiteY1" fmla="*/ 370083 h 740166"/>
                  <a:gd name="connsiteX2" fmla="*/ 0 w 2170287"/>
                  <a:gd name="connsiteY2" fmla="*/ 370083 h 740166"/>
                  <a:gd name="connsiteX3" fmla="*/ 370083 w 2170287"/>
                  <a:gd name="connsiteY3" fmla="*/ 0 h 740166"/>
                  <a:gd name="connsiteX4" fmla="*/ 2154178 w 2170287"/>
                  <a:gd name="connsiteY4" fmla="*/ 0 h 740166"/>
                  <a:gd name="connsiteX5" fmla="*/ 2126878 w 2170287"/>
                  <a:gd name="connsiteY5" fmla="*/ 14818 h 740166"/>
                  <a:gd name="connsiteX6" fmla="*/ 1940309 w 2170287"/>
                  <a:gd name="connsiteY6" fmla="*/ 365711 h 740166"/>
                  <a:gd name="connsiteX7" fmla="*/ 2126878 w 2170287"/>
                  <a:gd name="connsiteY7" fmla="*/ 716604 h 740166"/>
                  <a:gd name="connsiteX8" fmla="*/ 2170287 w 2170287"/>
                  <a:gd name="connsiteY8" fmla="*/ 740166 h 740166"/>
                  <a:gd name="connsiteX9" fmla="*/ 370083 w 2170287"/>
                  <a:gd name="connsiteY9" fmla="*/ 740165 h 740166"/>
                  <a:gd name="connsiteX10" fmla="*/ 29083 w 2170287"/>
                  <a:gd name="connsiteY10" fmla="*/ 514135 h 740166"/>
                  <a:gd name="connsiteX11" fmla="*/ 0 w 2170287"/>
                  <a:gd name="connsiteY11" fmla="*/ 370083 h 740166"/>
                  <a:gd name="connsiteX12" fmla="*/ 29083 w 2170287"/>
                  <a:gd name="connsiteY12" fmla="*/ 226030 h 740166"/>
                  <a:gd name="connsiteX13" fmla="*/ 370083 w 2170287"/>
                  <a:gd name="connsiteY13" fmla="*/ 0 h 740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287" h="740166">
                    <a:moveTo>
                      <a:pt x="0" y="370082"/>
                    </a:moveTo>
                    <a:lnTo>
                      <a:pt x="0" y="370083"/>
                    </a:lnTo>
                    <a:lnTo>
                      <a:pt x="0" y="370083"/>
                    </a:lnTo>
                    <a:close/>
                    <a:moveTo>
                      <a:pt x="370083" y="0"/>
                    </a:moveTo>
                    <a:lnTo>
                      <a:pt x="2154178" y="0"/>
                    </a:lnTo>
                    <a:lnTo>
                      <a:pt x="2126878" y="14818"/>
                    </a:lnTo>
                    <a:cubicBezTo>
                      <a:pt x="2014316" y="90863"/>
                      <a:pt x="1940309" y="219645"/>
                      <a:pt x="1940309" y="365711"/>
                    </a:cubicBezTo>
                    <a:cubicBezTo>
                      <a:pt x="1940309" y="511777"/>
                      <a:pt x="2014316" y="640559"/>
                      <a:pt x="2126878" y="716604"/>
                    </a:cubicBezTo>
                    <a:lnTo>
                      <a:pt x="2170287" y="740166"/>
                    </a:lnTo>
                    <a:lnTo>
                      <a:pt x="370083" y="740165"/>
                    </a:lnTo>
                    <a:cubicBezTo>
                      <a:pt x="216790" y="740165"/>
                      <a:pt x="85265" y="646963"/>
                      <a:pt x="29083" y="514135"/>
                    </a:cubicBezTo>
                    <a:lnTo>
                      <a:pt x="0" y="370083"/>
                    </a:lnTo>
                    <a:lnTo>
                      <a:pt x="29083" y="226030"/>
                    </a:lnTo>
                    <a:cubicBezTo>
                      <a:pt x="85265" y="93202"/>
                      <a:pt x="216790" y="0"/>
                      <a:pt x="370083" y="0"/>
                    </a:cubicBezTo>
                    <a:close/>
                  </a:path>
                </a:pathLst>
              </a:cu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7E96453B-8CF4-40FF-BB58-137DCCCC40C1}"/>
                  </a:ext>
                </a:extLst>
              </p:cNvPr>
              <p:cNvSpPr/>
              <p:nvPr/>
            </p:nvSpPr>
            <p:spPr>
              <a:xfrm>
                <a:off x="2199925" y="1613412"/>
                <a:ext cx="2017575" cy="622936"/>
              </a:xfrm>
              <a:custGeom>
                <a:avLst/>
                <a:gdLst>
                  <a:gd name="connsiteX0" fmla="*/ 311468 w 2017575"/>
                  <a:gd name="connsiteY0" fmla="*/ 0 h 622936"/>
                  <a:gd name="connsiteX1" fmla="*/ 2017277 w 2017575"/>
                  <a:gd name="connsiteY1" fmla="*/ 0 h 622936"/>
                  <a:gd name="connsiteX2" fmla="*/ 2002583 w 2017575"/>
                  <a:gd name="connsiteY2" fmla="*/ 12124 h 622936"/>
                  <a:gd name="connsiteX3" fmla="*/ 1878641 w 2017575"/>
                  <a:gd name="connsiteY3" fmla="*/ 311345 h 622936"/>
                  <a:gd name="connsiteX4" fmla="*/ 2002583 w 2017575"/>
                  <a:gd name="connsiteY4" fmla="*/ 610566 h 622936"/>
                  <a:gd name="connsiteX5" fmla="*/ 2017575 w 2017575"/>
                  <a:gd name="connsiteY5" fmla="*/ 622936 h 622936"/>
                  <a:gd name="connsiteX6" fmla="*/ 311468 w 2017575"/>
                  <a:gd name="connsiteY6" fmla="*/ 622936 h 622936"/>
                  <a:gd name="connsiteX7" fmla="*/ 0 w 2017575"/>
                  <a:gd name="connsiteY7" fmla="*/ 311468 h 622936"/>
                  <a:gd name="connsiteX8" fmla="*/ 311468 w 2017575"/>
                  <a:gd name="connsiteY8" fmla="*/ 0 h 62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7575" h="622936">
                    <a:moveTo>
                      <a:pt x="311468" y="0"/>
                    </a:moveTo>
                    <a:lnTo>
                      <a:pt x="2017277" y="0"/>
                    </a:lnTo>
                    <a:lnTo>
                      <a:pt x="2002583" y="12124"/>
                    </a:lnTo>
                    <a:cubicBezTo>
                      <a:pt x="1926005" y="88701"/>
                      <a:pt x="1878641" y="194492"/>
                      <a:pt x="1878641" y="311345"/>
                    </a:cubicBezTo>
                    <a:cubicBezTo>
                      <a:pt x="1878641" y="428198"/>
                      <a:pt x="1926005" y="533989"/>
                      <a:pt x="2002583" y="610566"/>
                    </a:cubicBezTo>
                    <a:lnTo>
                      <a:pt x="2017575" y="622936"/>
                    </a:lnTo>
                    <a:lnTo>
                      <a:pt x="311468" y="622936"/>
                    </a:lnTo>
                    <a:cubicBezTo>
                      <a:pt x="139449" y="622936"/>
                      <a:pt x="0" y="483487"/>
                      <a:pt x="0" y="311468"/>
                    </a:cubicBezTo>
                    <a:cubicBezTo>
                      <a:pt x="0" y="139449"/>
                      <a:pt x="139449" y="0"/>
                      <a:pt x="311468" y="0"/>
                    </a:cubicBezTo>
                    <a:close/>
                  </a:path>
                </a:pathLst>
              </a:custGeom>
              <a:solidFill>
                <a:srgbClr val="F3F3F3"/>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7558324B-B041-42D3-81F4-42E2FBC0015C}"/>
                  </a:ext>
                </a:extLst>
              </p:cNvPr>
              <p:cNvSpPr/>
              <p:nvPr/>
            </p:nvSpPr>
            <p:spPr>
              <a:xfrm>
                <a:off x="2299358" y="1718224"/>
                <a:ext cx="1818708" cy="428218"/>
              </a:xfrm>
              <a:custGeom>
                <a:avLst/>
                <a:gdLst>
                  <a:gd name="connsiteX0" fmla="*/ 214109 w 1818708"/>
                  <a:gd name="connsiteY0" fmla="*/ 0 h 428218"/>
                  <a:gd name="connsiteX1" fmla="*/ 1784199 w 1818708"/>
                  <a:gd name="connsiteY1" fmla="*/ 0 h 428218"/>
                  <a:gd name="connsiteX2" fmla="*/ 1818708 w 1818708"/>
                  <a:gd name="connsiteY2" fmla="*/ 3479 h 428218"/>
                  <a:gd name="connsiteX3" fmla="*/ 1792229 w 1818708"/>
                  <a:gd name="connsiteY3" fmla="*/ 52261 h 428218"/>
                  <a:gd name="connsiteX4" fmla="*/ 1758975 w 1818708"/>
                  <a:gd name="connsiteY4" fmla="*/ 216975 h 428218"/>
                  <a:gd name="connsiteX5" fmla="*/ 1792229 w 1818708"/>
                  <a:gd name="connsiteY5" fmla="*/ 381689 h 428218"/>
                  <a:gd name="connsiteX6" fmla="*/ 1815758 w 1818708"/>
                  <a:gd name="connsiteY6" fmla="*/ 425037 h 428218"/>
                  <a:gd name="connsiteX7" fmla="*/ 1784199 w 1818708"/>
                  <a:gd name="connsiteY7" fmla="*/ 428218 h 428218"/>
                  <a:gd name="connsiteX8" fmla="*/ 214109 w 1818708"/>
                  <a:gd name="connsiteY8" fmla="*/ 428218 h 428218"/>
                  <a:gd name="connsiteX9" fmla="*/ 0 w 1818708"/>
                  <a:gd name="connsiteY9" fmla="*/ 214109 h 428218"/>
                  <a:gd name="connsiteX10" fmla="*/ 214109 w 1818708"/>
                  <a:gd name="connsiteY10" fmla="*/ 0 h 42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8708" h="428218">
                    <a:moveTo>
                      <a:pt x="214109" y="0"/>
                    </a:moveTo>
                    <a:lnTo>
                      <a:pt x="1784199" y="0"/>
                    </a:lnTo>
                    <a:lnTo>
                      <a:pt x="1818708" y="3479"/>
                    </a:lnTo>
                    <a:lnTo>
                      <a:pt x="1792229" y="52261"/>
                    </a:lnTo>
                    <a:cubicBezTo>
                      <a:pt x="1770816" y="102888"/>
                      <a:pt x="1758975" y="158549"/>
                      <a:pt x="1758975" y="216975"/>
                    </a:cubicBezTo>
                    <a:cubicBezTo>
                      <a:pt x="1758975" y="275402"/>
                      <a:pt x="1770816" y="331063"/>
                      <a:pt x="1792229" y="381689"/>
                    </a:cubicBezTo>
                    <a:lnTo>
                      <a:pt x="1815758" y="425037"/>
                    </a:lnTo>
                    <a:lnTo>
                      <a:pt x="1784199" y="428218"/>
                    </a:lnTo>
                    <a:lnTo>
                      <a:pt x="214109" y="428218"/>
                    </a:lnTo>
                    <a:cubicBezTo>
                      <a:pt x="95860" y="428218"/>
                      <a:pt x="0" y="332358"/>
                      <a:pt x="0" y="214109"/>
                    </a:cubicBezTo>
                    <a:cubicBezTo>
                      <a:pt x="0" y="95860"/>
                      <a:pt x="95860" y="0"/>
                      <a:pt x="214109" y="0"/>
                    </a:cubicBezTo>
                    <a:close/>
                  </a:path>
                </a:pathLst>
              </a:cu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r>
                  <a:rPr lang="en-US"/>
                  <a:t>IOU</a:t>
                </a:r>
              </a:p>
            </p:txBody>
          </p:sp>
          <p:sp>
            <p:nvSpPr>
              <p:cNvPr id="62" name="Flowchart: Connector 61">
                <a:extLst>
                  <a:ext uri="{FF2B5EF4-FFF2-40B4-BE49-F238E27FC236}">
                    <a16:creationId xmlns:a16="http://schemas.microsoft.com/office/drawing/2014/main" id="{77C1980D-A36F-48C2-A1EE-4A66E6483C91}"/>
                  </a:ext>
                </a:extLst>
              </p:cNvPr>
              <p:cNvSpPr/>
              <p:nvPr/>
            </p:nvSpPr>
            <p:spPr>
              <a:xfrm>
                <a:off x="4184673" y="1568440"/>
                <a:ext cx="696979" cy="696979"/>
              </a:xfrm>
              <a:prstGeom prst="flowChartConnector">
                <a:avLst/>
              </a:prstGeom>
              <a:solidFill>
                <a:schemeClr val="bg1">
                  <a:lumMod val="5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000"/>
                  <a:t>4</a:t>
                </a:r>
              </a:p>
            </p:txBody>
          </p:sp>
        </p:grpSp>
      </p:grpSp>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4F60A904-2205-4F4F-9CED-6752FB8F9B1E}"/>
                  </a:ext>
                </a:extLst>
              </p:cNvPr>
              <p:cNvGraphicFramePr>
                <a:graphicFrameLocks noChangeAspect="1"/>
              </p:cNvGraphicFramePr>
              <p:nvPr>
                <p:extLst>
                  <p:ext uri="{D42A27DB-BD31-4B8C-83A1-F6EECF244321}">
                    <p14:modId xmlns:p14="http://schemas.microsoft.com/office/powerpoint/2010/main" val="2477126898"/>
                  </p:ext>
                </p:extLst>
              </p:nvPr>
            </p:nvGraphicFramePr>
            <p:xfrm>
              <a:off x="1302896" y="1287341"/>
              <a:ext cx="3432054" cy="1325607"/>
            </p:xfrm>
            <a:graphic>
              <a:graphicData uri="http://schemas.microsoft.com/office/powerpoint/2016/sectionzoom">
                <psez:sectionZm>
                  <psez:sectionZmObj sectionId="{183FC560-58CA-40D9-8A2F-5191E67C702C}">
                    <psez:zmPr id="{0010E0C6-6BBA-4307-B720-36845AF9F55A}"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3432054" cy="1325607"/>
                        </a:xfrm>
                        <a:prstGeom prst="rect">
                          <a:avLst/>
                        </a:prstGeom>
                        <a:solidFill>
                          <a:srgbClr val="FFFFFF">
                            <a:shade val="85000"/>
                            <a:alpha val="0"/>
                          </a:srgbClr>
                        </a:solidFill>
                        <a:ln w="88900" cap="sq">
                          <a:noFill/>
                          <a:miter lim="800000"/>
                        </a:ln>
                        <a:effectLst/>
                      </p166:spPr>
                    </psez:zmPr>
                  </psez:sectionZmObj>
                </psez:sectionZm>
              </a:graphicData>
            </a:graphic>
          </p:graphicFrame>
        </mc:Choice>
        <mc:Fallback xmlns="">
          <p:pic>
            <p:nvPicPr>
              <p:cNvPr id="3" name="Section Zoom 2">
                <a:hlinkClick r:id="rId5" action="ppaction://hlinksldjump"/>
                <a:extLst>
                  <a:ext uri="{FF2B5EF4-FFF2-40B4-BE49-F238E27FC236}">
                    <a16:creationId xmlns:a16="http://schemas.microsoft.com/office/drawing/2014/main" id="{4F60A904-2205-4F4F-9CED-6752FB8F9B1E}"/>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1302896" y="1287341"/>
                <a:ext cx="3432054" cy="1325607"/>
              </a:xfrm>
              <a:prstGeom prst="rect">
                <a:avLst/>
              </a:prstGeom>
              <a:solidFill>
                <a:srgbClr val="FFFFFF">
                  <a:shade val="85000"/>
                  <a:alpha val="0"/>
                </a:srgbClr>
              </a:solidFill>
              <a:ln w="88900" cap="sq">
                <a:noFill/>
                <a:miter lim="800000"/>
              </a:ln>
              <a:effectLst/>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AD1B82F2-FA7B-441C-9157-67DE425004BC}"/>
                  </a:ext>
                </a:extLst>
              </p:cNvPr>
              <p:cNvGraphicFramePr>
                <a:graphicFrameLocks noChangeAspect="1"/>
              </p:cNvGraphicFramePr>
              <p:nvPr>
                <p:extLst>
                  <p:ext uri="{D42A27DB-BD31-4B8C-83A1-F6EECF244321}">
                    <p14:modId xmlns:p14="http://schemas.microsoft.com/office/powerpoint/2010/main" val="1884526672"/>
                  </p:ext>
                </p:extLst>
              </p:nvPr>
            </p:nvGraphicFramePr>
            <p:xfrm>
              <a:off x="1345991" y="4841661"/>
              <a:ext cx="3376288" cy="1229636"/>
            </p:xfrm>
            <a:graphic>
              <a:graphicData uri="http://schemas.microsoft.com/office/powerpoint/2016/sectionzoom">
                <psez:sectionZm>
                  <psez:sectionZmObj sectionId="{913A3959-6B94-40AD-9BB9-891469A8945A}">
                    <psez:zmPr id="{E30B4EF5-0419-4F06-8A01-04C241034F5C}"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3376288" cy="1229636"/>
                        </a:xfrm>
                        <a:prstGeom prst="rect">
                          <a:avLst/>
                        </a:prstGeom>
                        <a:ln w="3175">
                          <a:noFill/>
                        </a:ln>
                      </p166:spPr>
                    </psez:zmPr>
                  </psez:sectionZmObj>
                </psez:sectionZm>
              </a:graphicData>
            </a:graphic>
          </p:graphicFrame>
        </mc:Choice>
        <mc:Fallback xmlns="">
          <p:pic>
            <p:nvPicPr>
              <p:cNvPr id="5" name="Section Zoom 4">
                <a:hlinkClick r:id="rId8" action="ppaction://hlinksldjump"/>
                <a:extLst>
                  <a:ext uri="{FF2B5EF4-FFF2-40B4-BE49-F238E27FC236}">
                    <a16:creationId xmlns:a16="http://schemas.microsoft.com/office/drawing/2014/main" id="{AD1B82F2-FA7B-441C-9157-67DE425004BC}"/>
                  </a:ext>
                </a:extLst>
              </p:cNvPr>
              <p:cNvPicPr>
                <a:picLocks noGrp="1" noRot="1" noChangeAspect="1" noMove="1" noResize="1" noEditPoints="1" noAdjustHandles="1" noChangeArrowheads="1" noChangeShapeType="1"/>
              </p:cNvPicPr>
              <p:nvPr/>
            </p:nvPicPr>
            <p:blipFill>
              <a:blip r:embed="rId9">
                <a:extLst>
                  <a:ext uri="{28A0092B-C50C-407E-A947-70E740481C1C}">
                    <a14:useLocalDpi xmlns:a14="http://schemas.microsoft.com/office/drawing/2010/main" val="0"/>
                  </a:ext>
                </a:extLst>
              </a:blip>
              <a:stretch>
                <a:fillRect/>
              </a:stretch>
            </p:blipFill>
            <p:spPr>
              <a:xfrm>
                <a:off x="1345991" y="4841661"/>
                <a:ext cx="3376288" cy="1229636"/>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B5E106A9-3F23-4D59-9F48-E473816159C9}"/>
                  </a:ext>
                </a:extLst>
              </p:cNvPr>
              <p:cNvGraphicFramePr>
                <a:graphicFrameLocks noChangeAspect="1"/>
              </p:cNvGraphicFramePr>
              <p:nvPr>
                <p:extLst>
                  <p:ext uri="{D42A27DB-BD31-4B8C-83A1-F6EECF244321}">
                    <p14:modId xmlns:p14="http://schemas.microsoft.com/office/powerpoint/2010/main" val="224383828"/>
                  </p:ext>
                </p:extLst>
              </p:nvPr>
            </p:nvGraphicFramePr>
            <p:xfrm>
              <a:off x="1304412" y="2488161"/>
              <a:ext cx="3421902" cy="1099897"/>
            </p:xfrm>
            <a:graphic>
              <a:graphicData uri="http://schemas.microsoft.com/office/powerpoint/2016/sectionzoom">
                <psez:sectionZm>
                  <psez:sectionZmObj sectionId="{1FECD9F6-3FED-45EC-AABD-635A955C0A50}">
                    <psez:zmPr id="{4C960852-C554-42BD-8684-F64881C0A9D8}"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3421902" cy="1099897"/>
                        </a:xfrm>
                        <a:prstGeom prst="rect">
                          <a:avLst/>
                        </a:prstGeom>
                        <a:ln w="3175">
                          <a:noFill/>
                        </a:ln>
                      </p166:spPr>
                    </psez:zmPr>
                  </psez:sectionZmObj>
                </psez:sectionZm>
              </a:graphicData>
            </a:graphic>
          </p:graphicFrame>
        </mc:Choice>
        <mc:Fallback xmlns="">
          <p:pic>
            <p:nvPicPr>
              <p:cNvPr id="7" name="Section Zoom 6">
                <a:hlinkClick r:id="rId11" action="ppaction://hlinksldjump"/>
                <a:extLst>
                  <a:ext uri="{FF2B5EF4-FFF2-40B4-BE49-F238E27FC236}">
                    <a16:creationId xmlns:a16="http://schemas.microsoft.com/office/drawing/2014/main" id="{B5E106A9-3F23-4D59-9F48-E473816159C9}"/>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1304412" y="2488161"/>
                <a:ext cx="3421902" cy="1099897"/>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B478CB4E-9377-437E-8034-6B5EFE26C2B5}"/>
                  </a:ext>
                </a:extLst>
              </p:cNvPr>
              <p:cNvGraphicFramePr>
                <a:graphicFrameLocks noChangeAspect="1"/>
              </p:cNvGraphicFramePr>
              <p:nvPr>
                <p:extLst>
                  <p:ext uri="{D42A27DB-BD31-4B8C-83A1-F6EECF244321}">
                    <p14:modId xmlns:p14="http://schemas.microsoft.com/office/powerpoint/2010/main" val="1746088203"/>
                  </p:ext>
                </p:extLst>
              </p:nvPr>
            </p:nvGraphicFramePr>
            <p:xfrm>
              <a:off x="1188726" y="3546370"/>
              <a:ext cx="3548250" cy="1260563"/>
            </p:xfrm>
            <a:graphic>
              <a:graphicData uri="http://schemas.microsoft.com/office/powerpoint/2016/sectionzoom">
                <psez:sectionZm>
                  <psez:sectionZmObj sectionId="{B352E234-0C3A-4A95-8084-41A857D00F76}">
                    <psez:zmPr id="{A833EA7D-1D7C-420F-90E1-55697F862CC5}" imageType="cover" transitionDur="1000">
                      <p166:blipFill xmlns:p166="http://schemas.microsoft.com/office/powerpoint/2016/6/main">
                        <a:blip r:embed="rId13">
                          <a:extLst>
                            <a:ext uri="{28A0092B-C50C-407E-A947-70E740481C1C}">
                              <a14:useLocalDpi xmlns:a14="http://schemas.microsoft.com/office/drawing/2010/main" val="0"/>
                            </a:ext>
                          </a:extLst>
                        </a:blip>
                        <a:stretch>
                          <a:fillRect/>
                        </a:stretch>
                      </p166:blipFill>
                      <p166:spPr xmlns:p166="http://schemas.microsoft.com/office/powerpoint/2016/6/main">
                        <a:xfrm>
                          <a:off x="0" y="0"/>
                          <a:ext cx="3548250" cy="1260563"/>
                        </a:xfrm>
                        <a:prstGeom prst="rect">
                          <a:avLst/>
                        </a:prstGeom>
                        <a:ln w="3175">
                          <a:noFill/>
                        </a:ln>
                      </p166:spPr>
                    </psez:zmPr>
                  </psez:sectionZmObj>
                </psez:sectionZm>
              </a:graphicData>
            </a:graphic>
          </p:graphicFrame>
        </mc:Choice>
        <mc:Fallback xmlns="">
          <p:pic>
            <p:nvPicPr>
              <p:cNvPr id="9" name="Section Zoom 8">
                <a:hlinkClick r:id="rId14" action="ppaction://hlinksldjump"/>
                <a:extLst>
                  <a:ext uri="{FF2B5EF4-FFF2-40B4-BE49-F238E27FC236}">
                    <a16:creationId xmlns:a16="http://schemas.microsoft.com/office/drawing/2014/main" id="{B478CB4E-9377-437E-8034-6B5EFE26C2B5}"/>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1188726" y="3546370"/>
                <a:ext cx="3548250" cy="1260563"/>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1" name="Section Zoom 10">
                <a:extLst>
                  <a:ext uri="{FF2B5EF4-FFF2-40B4-BE49-F238E27FC236}">
                    <a16:creationId xmlns:a16="http://schemas.microsoft.com/office/drawing/2014/main" id="{2EC73066-984C-41D9-9BD3-12E944B7FC21}"/>
                  </a:ext>
                </a:extLst>
              </p:cNvPr>
              <p:cNvGraphicFramePr>
                <a:graphicFrameLocks noChangeAspect="1"/>
              </p:cNvGraphicFramePr>
              <p:nvPr>
                <p:extLst>
                  <p:ext uri="{D42A27DB-BD31-4B8C-83A1-F6EECF244321}">
                    <p14:modId xmlns:p14="http://schemas.microsoft.com/office/powerpoint/2010/main" val="473756920"/>
                  </p:ext>
                </p:extLst>
              </p:nvPr>
            </p:nvGraphicFramePr>
            <p:xfrm>
              <a:off x="7399431" y="1341485"/>
              <a:ext cx="3555081" cy="1166511"/>
            </p:xfrm>
            <a:graphic>
              <a:graphicData uri="http://schemas.microsoft.com/office/powerpoint/2016/sectionzoom">
                <psez:sectionZm>
                  <psez:sectionZmObj sectionId="{8AF5040C-EF0D-47FC-8436-11CE02313A04}">
                    <psez:zmPr id="{01E170BB-2FC5-4F29-8FF1-E8977D7BEC51}" imageType="cover" transitionDur="100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3555081" cy="1166511"/>
                        </a:xfrm>
                        <a:prstGeom prst="rect">
                          <a:avLst/>
                        </a:prstGeom>
                        <a:ln w="3175">
                          <a:noFill/>
                        </a:ln>
                      </p166:spPr>
                    </psez:zmPr>
                  </psez:sectionZmObj>
                </psez:sectionZm>
              </a:graphicData>
            </a:graphic>
          </p:graphicFrame>
        </mc:Choice>
        <mc:Fallback xmlns="">
          <p:pic>
            <p:nvPicPr>
              <p:cNvPr id="11" name="Section Zoom 10">
                <a:hlinkClick r:id="rId17" action="ppaction://hlinksldjump"/>
                <a:extLst>
                  <a:ext uri="{FF2B5EF4-FFF2-40B4-BE49-F238E27FC236}">
                    <a16:creationId xmlns:a16="http://schemas.microsoft.com/office/drawing/2014/main" id="{2EC73066-984C-41D9-9BD3-12E944B7FC21}"/>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7399431" y="1341485"/>
                <a:ext cx="3555081" cy="1166511"/>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44223348-D635-48D6-AEA2-653E13032B02}"/>
                  </a:ext>
                </a:extLst>
              </p:cNvPr>
              <p:cNvGraphicFramePr>
                <a:graphicFrameLocks noChangeAspect="1"/>
              </p:cNvGraphicFramePr>
              <p:nvPr>
                <p:extLst>
                  <p:ext uri="{D42A27DB-BD31-4B8C-83A1-F6EECF244321}">
                    <p14:modId xmlns:p14="http://schemas.microsoft.com/office/powerpoint/2010/main" val="3557911947"/>
                  </p:ext>
                </p:extLst>
              </p:nvPr>
            </p:nvGraphicFramePr>
            <p:xfrm>
              <a:off x="7406272" y="2620077"/>
              <a:ext cx="3481313" cy="1092539"/>
            </p:xfrm>
            <a:graphic>
              <a:graphicData uri="http://schemas.microsoft.com/office/powerpoint/2016/sectionzoom">
                <psez:sectionZm>
                  <psez:sectionZmObj sectionId="{09E08DE3-3373-4291-A2B4-7ABBE5C119CC}">
                    <psez:zmPr id="{9C74B423-F0FA-4574-A721-367B4C450175}" imageType="cover" transitionDur="100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3481313" cy="1092539"/>
                        </a:xfrm>
                        <a:prstGeom prst="rect">
                          <a:avLst/>
                        </a:prstGeom>
                        <a:ln w="3175">
                          <a:noFill/>
                        </a:ln>
                      </p166:spPr>
                    </psez:zmPr>
                  </psez:sectionZmObj>
                </psez:sectionZm>
              </a:graphicData>
            </a:graphic>
          </p:graphicFrame>
        </mc:Choice>
        <mc:Fallback xmlns="">
          <p:pic>
            <p:nvPicPr>
              <p:cNvPr id="15" name="Section Zoom 14">
                <a:hlinkClick r:id="rId20" action="ppaction://hlinksldjump"/>
                <a:extLst>
                  <a:ext uri="{FF2B5EF4-FFF2-40B4-BE49-F238E27FC236}">
                    <a16:creationId xmlns:a16="http://schemas.microsoft.com/office/drawing/2014/main" id="{44223348-D635-48D6-AEA2-653E13032B02}"/>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7406272" y="2620077"/>
                <a:ext cx="3481313" cy="1092539"/>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A80C6E76-E670-4896-98E8-F3A7BF7525A8}"/>
                  </a:ext>
                </a:extLst>
              </p:cNvPr>
              <p:cNvGraphicFramePr>
                <a:graphicFrameLocks noChangeAspect="1"/>
              </p:cNvGraphicFramePr>
              <p:nvPr>
                <p:extLst>
                  <p:ext uri="{D42A27DB-BD31-4B8C-83A1-F6EECF244321}">
                    <p14:modId xmlns:p14="http://schemas.microsoft.com/office/powerpoint/2010/main" val="15311384"/>
                  </p:ext>
                </p:extLst>
              </p:nvPr>
            </p:nvGraphicFramePr>
            <p:xfrm>
              <a:off x="7410441" y="3780895"/>
              <a:ext cx="3281475" cy="1026038"/>
            </p:xfrm>
            <a:graphic>
              <a:graphicData uri="http://schemas.microsoft.com/office/powerpoint/2016/sectionzoom">
                <psez:sectionZm>
                  <psez:sectionZmObj sectionId="{882D1922-F275-491B-B19A-517773BF3BA3}">
                    <psez:zmPr id="{DF13E74D-FDA6-4DC4-A074-C0787E943BEE}" imageType="cover" transitionDur="1000">
                      <p166:blipFill xmlns:p166="http://schemas.microsoft.com/office/powerpoint/2016/6/main">
                        <a:blip r:embed="rId22">
                          <a:extLst>
                            <a:ext uri="{28A0092B-C50C-407E-A947-70E740481C1C}">
                              <a14:useLocalDpi xmlns:a14="http://schemas.microsoft.com/office/drawing/2010/main" val="0"/>
                            </a:ext>
                          </a:extLst>
                        </a:blip>
                        <a:stretch>
                          <a:fillRect/>
                        </a:stretch>
                      </p166:blipFill>
                      <p166:spPr xmlns:p166="http://schemas.microsoft.com/office/powerpoint/2016/6/main">
                        <a:xfrm>
                          <a:off x="0" y="0"/>
                          <a:ext cx="3281475" cy="1026038"/>
                        </a:xfrm>
                        <a:prstGeom prst="rect">
                          <a:avLst/>
                        </a:prstGeom>
                        <a:ln w="3175">
                          <a:noFill/>
                        </a:ln>
                      </p166:spPr>
                    </psez:zmPr>
                  </psez:sectionZmObj>
                </psez:sectionZm>
              </a:graphicData>
            </a:graphic>
          </p:graphicFrame>
        </mc:Choice>
        <mc:Fallback xmlns="">
          <p:pic>
            <p:nvPicPr>
              <p:cNvPr id="17" name="Section Zoom 16">
                <a:hlinkClick r:id="rId23" action="ppaction://hlinksldjump"/>
                <a:extLst>
                  <a:ext uri="{FF2B5EF4-FFF2-40B4-BE49-F238E27FC236}">
                    <a16:creationId xmlns:a16="http://schemas.microsoft.com/office/drawing/2014/main" id="{A80C6E76-E670-4896-98E8-F3A7BF7525A8}"/>
                  </a:ext>
                </a:extLst>
              </p:cNvPr>
              <p:cNvPicPr>
                <a:picLocks noGrp="1" noRot="1" noChangeAspect="1" noMove="1" noResize="1" noEditPoints="1" noAdjustHandles="1" noChangeArrowheads="1" noChangeShapeType="1"/>
              </p:cNvPicPr>
              <p:nvPr/>
            </p:nvPicPr>
            <p:blipFill>
              <a:blip r:embed="rId24">
                <a:extLst>
                  <a:ext uri="{28A0092B-C50C-407E-A947-70E740481C1C}">
                    <a14:useLocalDpi xmlns:a14="http://schemas.microsoft.com/office/drawing/2010/main" val="0"/>
                  </a:ext>
                </a:extLst>
              </a:blip>
              <a:stretch>
                <a:fillRect/>
              </a:stretch>
            </p:blipFill>
            <p:spPr>
              <a:xfrm>
                <a:off x="7410441" y="3780895"/>
                <a:ext cx="3281475" cy="1026038"/>
              </a:xfrm>
              <a:prstGeom prst="rect">
                <a:avLst/>
              </a:prstGeom>
              <a:ln w="3175">
                <a:no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80E6382F-E7D7-4589-9338-9E83CA71BE28}"/>
                  </a:ext>
                </a:extLst>
              </p:cNvPr>
              <p:cNvGraphicFramePr>
                <a:graphicFrameLocks noChangeAspect="1"/>
              </p:cNvGraphicFramePr>
              <p:nvPr>
                <p:extLst>
                  <p:ext uri="{D42A27DB-BD31-4B8C-83A1-F6EECF244321}">
                    <p14:modId xmlns:p14="http://schemas.microsoft.com/office/powerpoint/2010/main" val="3860776284"/>
                  </p:ext>
                </p:extLst>
              </p:nvPr>
            </p:nvGraphicFramePr>
            <p:xfrm>
              <a:off x="7373790" y="4958369"/>
              <a:ext cx="3368162" cy="1076327"/>
            </p:xfrm>
            <a:graphic>
              <a:graphicData uri="http://schemas.microsoft.com/office/powerpoint/2016/sectionzoom">
                <psez:sectionZm>
                  <psez:sectionZmObj sectionId="{5656D03D-F18B-4230-970F-1FB1E6EFACCF}">
                    <psez:zmPr id="{EF0E4D2A-6F1A-4C20-801F-381003E08A66}" imageType="cover" transitionDur="1000">
                      <p166:blipFill xmlns:p166="http://schemas.microsoft.com/office/powerpoint/2016/6/main">
                        <a:blip r:embed="rId25">
                          <a:extLst>
                            <a:ext uri="{28A0092B-C50C-407E-A947-70E740481C1C}">
                              <a14:useLocalDpi xmlns:a14="http://schemas.microsoft.com/office/drawing/2010/main" val="0"/>
                            </a:ext>
                          </a:extLst>
                        </a:blip>
                        <a:stretch>
                          <a:fillRect/>
                        </a:stretch>
                      </p166:blipFill>
                      <p166:spPr xmlns:p166="http://schemas.microsoft.com/office/powerpoint/2016/6/main">
                        <a:xfrm>
                          <a:off x="0" y="0"/>
                          <a:ext cx="3368162" cy="1076327"/>
                        </a:xfrm>
                        <a:prstGeom prst="rect">
                          <a:avLst/>
                        </a:prstGeom>
                        <a:ln w="3175">
                          <a:noFill/>
                        </a:ln>
                      </p166:spPr>
                    </psez:zmPr>
                  </psez:sectionZmObj>
                </psez:sectionZm>
              </a:graphicData>
            </a:graphic>
          </p:graphicFrame>
        </mc:Choice>
        <mc:Fallback xmlns="">
          <p:pic>
            <p:nvPicPr>
              <p:cNvPr id="22" name="Section Zoom 21">
                <a:hlinkClick r:id="rId26" action="ppaction://hlinksldjump"/>
                <a:extLst>
                  <a:ext uri="{FF2B5EF4-FFF2-40B4-BE49-F238E27FC236}">
                    <a16:creationId xmlns:a16="http://schemas.microsoft.com/office/drawing/2014/main" id="{80E6382F-E7D7-4589-9338-9E83CA71BE28}"/>
                  </a:ext>
                </a:extLst>
              </p:cNvPr>
              <p:cNvPicPr>
                <a:picLocks noGrp="1" noRot="1" noChangeAspect="1" noMove="1" noResize="1" noEditPoints="1" noAdjustHandles="1" noChangeArrowheads="1" noChangeShapeType="1"/>
              </p:cNvPicPr>
              <p:nvPr/>
            </p:nvPicPr>
            <p:blipFill>
              <a:blip r:embed="rId27">
                <a:extLst>
                  <a:ext uri="{28A0092B-C50C-407E-A947-70E740481C1C}">
                    <a14:useLocalDpi xmlns:a14="http://schemas.microsoft.com/office/drawing/2010/main" val="0"/>
                  </a:ext>
                </a:extLst>
              </a:blip>
              <a:stretch>
                <a:fillRect/>
              </a:stretch>
            </p:blipFill>
            <p:spPr>
              <a:xfrm>
                <a:off x="7373790" y="4958369"/>
                <a:ext cx="3368162" cy="1076327"/>
              </a:xfrm>
              <a:prstGeom prst="rect">
                <a:avLst/>
              </a:prstGeom>
              <a:ln w="3175">
                <a:noFill/>
              </a:ln>
            </p:spPr>
          </p:pic>
        </mc:Fallback>
      </mc:AlternateContent>
      <p:cxnSp>
        <p:nvCxnSpPr>
          <p:cNvPr id="95" name="Straight Connector 13">
            <a:extLst>
              <a:ext uri="{FF2B5EF4-FFF2-40B4-BE49-F238E27FC236}">
                <a16:creationId xmlns:a16="http://schemas.microsoft.com/office/drawing/2014/main" id="{1DBB6265-F136-458F-AF18-5D903648EECA}"/>
              </a:ext>
            </a:extLst>
          </p:cNvPr>
          <p:cNvCxnSpPr>
            <a:cxnSpLocks/>
          </p:cNvCxnSpPr>
          <p:nvPr/>
        </p:nvCxnSpPr>
        <p:spPr>
          <a:xfrm flipV="1">
            <a:off x="7234198" y="2107419"/>
            <a:ext cx="0" cy="3212330"/>
          </a:xfrm>
          <a:prstGeom prst="line">
            <a:avLst/>
          </a:prstGeom>
          <a:ln>
            <a:solidFill>
              <a:schemeClr val="bg2">
                <a:lumMod val="90000"/>
              </a:schemeClr>
            </a:solidFill>
          </a:ln>
        </p:spPr>
        <p:style>
          <a:lnRef idx="1">
            <a:schemeClr val="dk1"/>
          </a:lnRef>
          <a:fillRef idx="0">
            <a:schemeClr val="dk1"/>
          </a:fillRef>
          <a:effectRef idx="0">
            <a:schemeClr val="dk1"/>
          </a:effectRef>
          <a:fontRef idx="minor">
            <a:schemeClr val="tx1"/>
          </a:fontRef>
        </p:style>
      </p:cxnSp>
      <p:sp>
        <p:nvSpPr>
          <p:cNvPr id="99" name="Oval 35">
            <a:extLst>
              <a:ext uri="{FF2B5EF4-FFF2-40B4-BE49-F238E27FC236}">
                <a16:creationId xmlns:a16="http://schemas.microsoft.com/office/drawing/2014/main" id="{525C6D3D-7B24-4202-9408-971D107FB20F}"/>
              </a:ext>
            </a:extLst>
          </p:cNvPr>
          <p:cNvSpPr/>
          <p:nvPr/>
        </p:nvSpPr>
        <p:spPr>
          <a:xfrm rot="10800000">
            <a:off x="7119264" y="1911653"/>
            <a:ext cx="229867" cy="229867"/>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Oval 49">
            <a:extLst>
              <a:ext uri="{FF2B5EF4-FFF2-40B4-BE49-F238E27FC236}">
                <a16:creationId xmlns:a16="http://schemas.microsoft.com/office/drawing/2014/main" id="{83496483-6C4A-4D65-973C-E353EEA74F3A}"/>
              </a:ext>
            </a:extLst>
          </p:cNvPr>
          <p:cNvSpPr/>
          <p:nvPr/>
        </p:nvSpPr>
        <p:spPr>
          <a:xfrm rot="10800000">
            <a:off x="7119262" y="4178980"/>
            <a:ext cx="229867" cy="22986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Oval 56">
            <a:extLst>
              <a:ext uri="{FF2B5EF4-FFF2-40B4-BE49-F238E27FC236}">
                <a16:creationId xmlns:a16="http://schemas.microsoft.com/office/drawing/2014/main" id="{D5B96C3D-2AD1-4017-887B-99D3A2628651}"/>
              </a:ext>
            </a:extLst>
          </p:cNvPr>
          <p:cNvSpPr/>
          <p:nvPr/>
        </p:nvSpPr>
        <p:spPr>
          <a:xfrm rot="10800000">
            <a:off x="7114456" y="5316854"/>
            <a:ext cx="229867" cy="229867"/>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Oval 62">
            <a:extLst>
              <a:ext uri="{FF2B5EF4-FFF2-40B4-BE49-F238E27FC236}">
                <a16:creationId xmlns:a16="http://schemas.microsoft.com/office/drawing/2014/main" id="{A6100448-43B5-4C90-A392-61321AC333AC}"/>
              </a:ext>
            </a:extLst>
          </p:cNvPr>
          <p:cNvSpPr/>
          <p:nvPr/>
        </p:nvSpPr>
        <p:spPr>
          <a:xfrm rot="10800000">
            <a:off x="7119262" y="3041107"/>
            <a:ext cx="229867" cy="22986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7885718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6B6E49F8-3C69-4319-993A-CE39CBE03B7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Times New Roman" panose="02020603050405020304" pitchFamily="18" charset="0"/>
                <a:cs typeface="Times New Roman" panose="02020603050405020304" pitchFamily="18" charset="0"/>
              </a:rPr>
              <a:t>YOLO </a:t>
            </a:r>
            <a:r>
              <a:rPr lang="en-US" sz="3600" kern="1200" err="1">
                <a:solidFill>
                  <a:srgbClr val="FFFFFF"/>
                </a:solidFill>
                <a:latin typeface="Times New Roman" panose="02020603050405020304" pitchFamily="18" charset="0"/>
                <a:cs typeface="Times New Roman" panose="02020603050405020304" pitchFamily="18" charset="0"/>
              </a:rPr>
              <a:t>là</a:t>
            </a:r>
            <a:r>
              <a:rPr lang="en-US" sz="3600" kern="1200">
                <a:solidFill>
                  <a:srgbClr val="FFFFFF"/>
                </a:solidFill>
                <a:latin typeface="Times New Roman" panose="02020603050405020304" pitchFamily="18" charset="0"/>
                <a:cs typeface="Times New Roman" panose="02020603050405020304" pitchFamily="18" charset="0"/>
              </a:rPr>
              <a:t> </a:t>
            </a:r>
            <a:r>
              <a:rPr lang="en-US" sz="3600" kern="1200" err="1">
                <a:solidFill>
                  <a:srgbClr val="FFFFFF"/>
                </a:solidFill>
                <a:latin typeface="Times New Roman" panose="02020603050405020304" pitchFamily="18" charset="0"/>
                <a:cs typeface="Times New Roman" panose="02020603050405020304" pitchFamily="18" charset="0"/>
              </a:rPr>
              <a:t>gì</a:t>
            </a:r>
            <a:r>
              <a:rPr lang="en-US" sz="3600" kern="1200">
                <a:solidFill>
                  <a:srgbClr val="FFFFFF"/>
                </a:solidFill>
                <a:latin typeface="Times New Roman" panose="02020603050405020304" pitchFamily="18" charset="0"/>
                <a:cs typeface="Times New Roman" panose="02020603050405020304" pitchFamily="18" charset="0"/>
              </a:rPr>
              <a:t>?</a:t>
            </a:r>
          </a:p>
        </p:txBody>
      </p:sp>
      <p:pic>
        <p:nvPicPr>
          <p:cNvPr id="4" name="Hình ảnh 3">
            <a:extLst>
              <a:ext uri="{FF2B5EF4-FFF2-40B4-BE49-F238E27FC236}">
                <a16:creationId xmlns:a16="http://schemas.microsoft.com/office/drawing/2014/main" id="{E7BA1A5E-4743-46ED-B509-1EB71403CC19}"/>
              </a:ext>
            </a:extLst>
          </p:cNvPr>
          <p:cNvPicPr>
            <a:picLocks noChangeAspect="1"/>
          </p:cNvPicPr>
          <p:nvPr/>
        </p:nvPicPr>
        <p:blipFill>
          <a:blip r:embed="rId3"/>
          <a:stretch>
            <a:fillRect/>
          </a:stretch>
        </p:blipFill>
        <p:spPr>
          <a:xfrm>
            <a:off x="4777316" y="885073"/>
            <a:ext cx="6780700" cy="5085525"/>
          </a:xfrm>
          <a:prstGeom prst="rect">
            <a:avLst/>
          </a:prstGeom>
        </p:spPr>
      </p:pic>
    </p:spTree>
    <p:extLst>
      <p:ext uri="{BB962C8B-B14F-4D97-AF65-F5344CB8AC3E}">
        <p14:creationId xmlns:p14="http://schemas.microsoft.com/office/powerpoint/2010/main" val="1311705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6B6E49F8-3C69-4319-993A-CE39CBE03B7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Times New Roman" panose="02020603050405020304" pitchFamily="18" charset="0"/>
                <a:cs typeface="Times New Roman" panose="02020603050405020304" pitchFamily="18" charset="0"/>
              </a:rPr>
              <a:t>YOLO </a:t>
            </a:r>
            <a:r>
              <a:rPr lang="en-US" sz="3600" kern="1200" err="1">
                <a:solidFill>
                  <a:srgbClr val="FFFFFF"/>
                </a:solidFill>
                <a:latin typeface="Times New Roman" panose="02020603050405020304" pitchFamily="18" charset="0"/>
                <a:cs typeface="Times New Roman" panose="02020603050405020304" pitchFamily="18" charset="0"/>
              </a:rPr>
              <a:t>là</a:t>
            </a:r>
            <a:r>
              <a:rPr lang="en-US" sz="3600" kern="1200">
                <a:solidFill>
                  <a:srgbClr val="FFFFFF"/>
                </a:solidFill>
                <a:latin typeface="Times New Roman" panose="02020603050405020304" pitchFamily="18" charset="0"/>
                <a:cs typeface="Times New Roman" panose="02020603050405020304" pitchFamily="18" charset="0"/>
              </a:rPr>
              <a:t> </a:t>
            </a:r>
            <a:r>
              <a:rPr lang="en-US" sz="3600" kern="1200" err="1">
                <a:solidFill>
                  <a:srgbClr val="FFFFFF"/>
                </a:solidFill>
                <a:latin typeface="Times New Roman" panose="02020603050405020304" pitchFamily="18" charset="0"/>
                <a:cs typeface="Times New Roman" panose="02020603050405020304" pitchFamily="18" charset="0"/>
              </a:rPr>
              <a:t>gì</a:t>
            </a:r>
            <a:r>
              <a:rPr lang="en-US" sz="3600" kern="1200">
                <a:solidFill>
                  <a:srgbClr val="FFFFFF"/>
                </a:solidFill>
                <a:latin typeface="Times New Roman" panose="02020603050405020304" pitchFamily="18" charset="0"/>
                <a:cs typeface="Times New Roman" panose="02020603050405020304" pitchFamily="18" charset="0"/>
              </a:rPr>
              <a:t>?</a:t>
            </a:r>
          </a:p>
        </p:txBody>
      </p:sp>
      <p:pic>
        <p:nvPicPr>
          <p:cNvPr id="4" name="Hình ảnh 3">
            <a:extLst>
              <a:ext uri="{FF2B5EF4-FFF2-40B4-BE49-F238E27FC236}">
                <a16:creationId xmlns:a16="http://schemas.microsoft.com/office/drawing/2014/main" id="{E7BA1A5E-4743-46ED-B509-1EB71403CC19}"/>
              </a:ext>
            </a:extLst>
          </p:cNvPr>
          <p:cNvPicPr>
            <a:picLocks noChangeAspect="1"/>
          </p:cNvPicPr>
          <p:nvPr/>
        </p:nvPicPr>
        <p:blipFill>
          <a:blip r:embed="rId3"/>
          <a:stretch>
            <a:fillRect/>
          </a:stretch>
        </p:blipFill>
        <p:spPr>
          <a:xfrm>
            <a:off x="4777316" y="885073"/>
            <a:ext cx="6780700" cy="5085525"/>
          </a:xfrm>
          <a:prstGeom prst="rect">
            <a:avLst/>
          </a:prstGeom>
        </p:spPr>
      </p:pic>
    </p:spTree>
    <p:extLst>
      <p:ext uri="{BB962C8B-B14F-4D97-AF65-F5344CB8AC3E}">
        <p14:creationId xmlns:p14="http://schemas.microsoft.com/office/powerpoint/2010/main" val="1311705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CF476A-BD17-49A2-94DA-3E4B66735B22}"/>
              </a:ext>
            </a:extLst>
          </p:cNvPr>
          <p:cNvSpPr/>
          <p:nvPr/>
        </p:nvSpPr>
        <p:spPr>
          <a:xfrm>
            <a:off x="0" y="0"/>
            <a:ext cx="3752989" cy="6858000"/>
          </a:xfrm>
          <a:prstGeom prst="rect">
            <a:avLst/>
          </a:prstGeom>
          <a:solidFill>
            <a:srgbClr val="35353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5041209A-36F2-4230-84DD-AC832C0B6ADE}"/>
              </a:ext>
            </a:extLst>
          </p:cNvPr>
          <p:cNvGrpSpPr/>
          <p:nvPr/>
        </p:nvGrpSpPr>
        <p:grpSpPr>
          <a:xfrm>
            <a:off x="4094480" y="141250"/>
            <a:ext cx="7982121" cy="6649557"/>
            <a:chOff x="5348268" y="141250"/>
            <a:chExt cx="6728333" cy="6649557"/>
          </a:xfrm>
        </p:grpSpPr>
        <p:sp>
          <p:nvSpPr>
            <p:cNvPr id="6" name="Rectangle 5">
              <a:extLst>
                <a:ext uri="{FF2B5EF4-FFF2-40B4-BE49-F238E27FC236}">
                  <a16:creationId xmlns:a16="http://schemas.microsoft.com/office/drawing/2014/main" id="{7FF6FA80-C911-4142-A8BD-F2D739F81B13}"/>
                </a:ext>
              </a:extLst>
            </p:cNvPr>
            <p:cNvSpPr/>
            <p:nvPr/>
          </p:nvSpPr>
          <p:spPr>
            <a:xfrm>
              <a:off x="6288748" y="270624"/>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1">
                  <a:solidFill>
                    <a:sysClr val="windowText" lastClr="000000"/>
                  </a:solidFill>
                </a:rPr>
                <a:t>INPUT</a:t>
              </a:r>
            </a:p>
          </p:txBody>
        </p:sp>
        <p:cxnSp>
          <p:nvCxnSpPr>
            <p:cNvPr id="7" name="Straight Arrow Connector 6">
              <a:extLst>
                <a:ext uri="{FF2B5EF4-FFF2-40B4-BE49-F238E27FC236}">
                  <a16:creationId xmlns:a16="http://schemas.microsoft.com/office/drawing/2014/main" id="{EA0BF9F6-11C6-43FF-813F-CB0A65506358}"/>
                </a:ext>
              </a:extLst>
            </p:cNvPr>
            <p:cNvCxnSpPr>
              <a:cxnSpLocks/>
            </p:cNvCxnSpPr>
            <p:nvPr/>
          </p:nvCxnSpPr>
          <p:spPr>
            <a:xfrm flipH="1">
              <a:off x="6759435" y="462908"/>
              <a:ext cx="2980" cy="1782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BF985E2-ABD7-486C-8597-C26CBF31ABA0}"/>
                </a:ext>
              </a:extLst>
            </p:cNvPr>
            <p:cNvGrpSpPr/>
            <p:nvPr/>
          </p:nvGrpSpPr>
          <p:grpSpPr>
            <a:xfrm>
              <a:off x="6288748" y="634213"/>
              <a:ext cx="947420" cy="377111"/>
              <a:chOff x="1996870" y="-1680748"/>
              <a:chExt cx="1371726" cy="547617"/>
            </a:xfrm>
            <a:noFill/>
          </p:grpSpPr>
          <p:sp>
            <p:nvSpPr>
              <p:cNvPr id="120" name="Rectangle 119">
                <a:extLst>
                  <a:ext uri="{FF2B5EF4-FFF2-40B4-BE49-F238E27FC236}">
                    <a16:creationId xmlns:a16="http://schemas.microsoft.com/office/drawing/2014/main" id="{EA57D980-EDC1-4AF4-B0BA-59ADBEE784C2}"/>
                  </a:ext>
                </a:extLst>
              </p:cNvPr>
              <p:cNvSpPr/>
              <p:nvPr/>
            </p:nvSpPr>
            <p:spPr>
              <a:xfrm>
                <a:off x="1996870" y="-1680748"/>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conv(3,3,32)/1</a:t>
                </a:r>
              </a:p>
            </p:txBody>
          </p:sp>
          <p:sp>
            <p:nvSpPr>
              <p:cNvPr id="121" name="Rectangle 120">
                <a:extLst>
                  <a:ext uri="{FF2B5EF4-FFF2-40B4-BE49-F238E27FC236}">
                    <a16:creationId xmlns:a16="http://schemas.microsoft.com/office/drawing/2014/main" id="{FBF8C1AC-BF8E-4B1C-B6C7-0AAD39356233}"/>
                  </a:ext>
                </a:extLst>
              </p:cNvPr>
              <p:cNvSpPr/>
              <p:nvPr/>
            </p:nvSpPr>
            <p:spPr>
              <a:xfrm>
                <a:off x="1996996" y="-1407451"/>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conv(3,3,64)/2</a:t>
                </a:r>
              </a:p>
            </p:txBody>
          </p:sp>
        </p:grpSp>
        <p:grpSp>
          <p:nvGrpSpPr>
            <p:cNvPr id="9" name="Group 8">
              <a:extLst>
                <a:ext uri="{FF2B5EF4-FFF2-40B4-BE49-F238E27FC236}">
                  <a16:creationId xmlns:a16="http://schemas.microsoft.com/office/drawing/2014/main" id="{C9768E7F-C944-4586-8B26-CEB97107E5AA}"/>
                </a:ext>
              </a:extLst>
            </p:cNvPr>
            <p:cNvGrpSpPr/>
            <p:nvPr/>
          </p:nvGrpSpPr>
          <p:grpSpPr>
            <a:xfrm>
              <a:off x="6306881" y="2270616"/>
              <a:ext cx="947420" cy="377111"/>
              <a:chOff x="1996749" y="1078182"/>
              <a:chExt cx="1371726" cy="547617"/>
            </a:xfrm>
            <a:noFill/>
          </p:grpSpPr>
          <p:sp>
            <p:nvSpPr>
              <p:cNvPr id="118" name="Rectangle 117">
                <a:extLst>
                  <a:ext uri="{FF2B5EF4-FFF2-40B4-BE49-F238E27FC236}">
                    <a16:creationId xmlns:a16="http://schemas.microsoft.com/office/drawing/2014/main" id="{F7C1DFBA-79D5-4CD5-94BE-5DDB5111043F}"/>
                  </a:ext>
                </a:extLst>
              </p:cNvPr>
              <p:cNvSpPr/>
              <p:nvPr/>
            </p:nvSpPr>
            <p:spPr>
              <a:xfrm>
                <a:off x="1996749" y="1078182"/>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conv(1,1,64)/1</a:t>
                </a:r>
              </a:p>
            </p:txBody>
          </p:sp>
          <p:sp>
            <p:nvSpPr>
              <p:cNvPr id="119" name="Rectangle 118">
                <a:extLst>
                  <a:ext uri="{FF2B5EF4-FFF2-40B4-BE49-F238E27FC236}">
                    <a16:creationId xmlns:a16="http://schemas.microsoft.com/office/drawing/2014/main" id="{3EA92E77-00DA-4845-88E7-EC279970346C}"/>
                  </a:ext>
                </a:extLst>
              </p:cNvPr>
              <p:cNvSpPr/>
              <p:nvPr/>
            </p:nvSpPr>
            <p:spPr>
              <a:xfrm>
                <a:off x="1996875" y="1351479"/>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conv(3,3,128)/1</a:t>
                </a:r>
              </a:p>
            </p:txBody>
          </p:sp>
        </p:grpSp>
        <p:grpSp>
          <p:nvGrpSpPr>
            <p:cNvPr id="10" name="Group 9">
              <a:extLst>
                <a:ext uri="{FF2B5EF4-FFF2-40B4-BE49-F238E27FC236}">
                  <a16:creationId xmlns:a16="http://schemas.microsoft.com/office/drawing/2014/main" id="{EC614E18-D3BE-47DA-9A64-222C0B177043}"/>
                </a:ext>
              </a:extLst>
            </p:cNvPr>
            <p:cNvGrpSpPr/>
            <p:nvPr/>
          </p:nvGrpSpPr>
          <p:grpSpPr>
            <a:xfrm>
              <a:off x="6311511" y="3301331"/>
              <a:ext cx="947420" cy="377111"/>
              <a:chOff x="1996749" y="2810698"/>
              <a:chExt cx="1371726" cy="547617"/>
            </a:xfrm>
            <a:noFill/>
          </p:grpSpPr>
          <p:sp>
            <p:nvSpPr>
              <p:cNvPr id="116" name="Rectangle 115">
                <a:extLst>
                  <a:ext uri="{FF2B5EF4-FFF2-40B4-BE49-F238E27FC236}">
                    <a16:creationId xmlns:a16="http://schemas.microsoft.com/office/drawing/2014/main" id="{61D95209-A8D0-4F2E-B1C8-A5B2202BC182}"/>
                  </a:ext>
                </a:extLst>
              </p:cNvPr>
              <p:cNvSpPr/>
              <p:nvPr/>
            </p:nvSpPr>
            <p:spPr>
              <a:xfrm>
                <a:off x="1996749" y="2810698"/>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conv(1,1,128)/1</a:t>
                </a:r>
              </a:p>
            </p:txBody>
          </p:sp>
          <p:sp>
            <p:nvSpPr>
              <p:cNvPr id="117" name="Rectangle 116">
                <a:extLst>
                  <a:ext uri="{FF2B5EF4-FFF2-40B4-BE49-F238E27FC236}">
                    <a16:creationId xmlns:a16="http://schemas.microsoft.com/office/drawing/2014/main" id="{1DDD9982-93F1-4B8B-92AA-85BB868DC820}"/>
                  </a:ext>
                </a:extLst>
              </p:cNvPr>
              <p:cNvSpPr/>
              <p:nvPr/>
            </p:nvSpPr>
            <p:spPr>
              <a:xfrm>
                <a:off x="1996875" y="3083995"/>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grpSp>
        <p:grpSp>
          <p:nvGrpSpPr>
            <p:cNvPr id="11" name="Group 10">
              <a:extLst>
                <a:ext uri="{FF2B5EF4-FFF2-40B4-BE49-F238E27FC236}">
                  <a16:creationId xmlns:a16="http://schemas.microsoft.com/office/drawing/2014/main" id="{08622F62-2E6F-42D2-B078-AAF7E929283D}"/>
                </a:ext>
              </a:extLst>
            </p:cNvPr>
            <p:cNvGrpSpPr/>
            <p:nvPr/>
          </p:nvGrpSpPr>
          <p:grpSpPr>
            <a:xfrm>
              <a:off x="6320625" y="4336036"/>
              <a:ext cx="947420" cy="377111"/>
              <a:chOff x="1996749" y="4542037"/>
              <a:chExt cx="1371726" cy="547617"/>
            </a:xfrm>
            <a:noFill/>
          </p:grpSpPr>
          <p:sp>
            <p:nvSpPr>
              <p:cNvPr id="114" name="Rectangle 113">
                <a:extLst>
                  <a:ext uri="{FF2B5EF4-FFF2-40B4-BE49-F238E27FC236}">
                    <a16:creationId xmlns:a16="http://schemas.microsoft.com/office/drawing/2014/main" id="{EC764CFB-1543-41A0-B098-0D40C4D78600}"/>
                  </a:ext>
                </a:extLst>
              </p:cNvPr>
              <p:cNvSpPr/>
              <p:nvPr/>
            </p:nvSpPr>
            <p:spPr>
              <a:xfrm>
                <a:off x="1996749" y="4542037"/>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sp>
            <p:nvSpPr>
              <p:cNvPr id="115" name="Rectangle 114">
                <a:extLst>
                  <a:ext uri="{FF2B5EF4-FFF2-40B4-BE49-F238E27FC236}">
                    <a16:creationId xmlns:a16="http://schemas.microsoft.com/office/drawing/2014/main" id="{C9BAA98C-9D02-4D9B-9E61-B434A3C02A22}"/>
                  </a:ext>
                </a:extLst>
              </p:cNvPr>
              <p:cNvSpPr/>
              <p:nvPr/>
            </p:nvSpPr>
            <p:spPr>
              <a:xfrm>
                <a:off x="1996875" y="4815334"/>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conv(3,3,512)/1</a:t>
                </a:r>
              </a:p>
            </p:txBody>
          </p:sp>
        </p:grpSp>
        <p:grpSp>
          <p:nvGrpSpPr>
            <p:cNvPr id="12" name="Group 11">
              <a:extLst>
                <a:ext uri="{FF2B5EF4-FFF2-40B4-BE49-F238E27FC236}">
                  <a16:creationId xmlns:a16="http://schemas.microsoft.com/office/drawing/2014/main" id="{3422FCBC-40EB-4991-BD0C-5874742B3C7C}"/>
                </a:ext>
              </a:extLst>
            </p:cNvPr>
            <p:cNvGrpSpPr/>
            <p:nvPr/>
          </p:nvGrpSpPr>
          <p:grpSpPr>
            <a:xfrm>
              <a:off x="6370365" y="5363117"/>
              <a:ext cx="947420" cy="377111"/>
              <a:chOff x="1996749" y="6294359"/>
              <a:chExt cx="1371726" cy="547617"/>
            </a:xfrm>
            <a:noFill/>
          </p:grpSpPr>
          <p:sp>
            <p:nvSpPr>
              <p:cNvPr id="112" name="Rectangle 111">
                <a:extLst>
                  <a:ext uri="{FF2B5EF4-FFF2-40B4-BE49-F238E27FC236}">
                    <a16:creationId xmlns:a16="http://schemas.microsoft.com/office/drawing/2014/main" id="{BE0C541C-9FE3-4D4B-A039-AB318D48D8A0}"/>
                  </a:ext>
                </a:extLst>
              </p:cNvPr>
              <p:cNvSpPr/>
              <p:nvPr/>
            </p:nvSpPr>
            <p:spPr>
              <a:xfrm>
                <a:off x="1996749" y="6294359"/>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a:t>
                </a:r>
                <a:r>
                  <a:rPr lang="en-US" sz="700">
                    <a:solidFill>
                      <a:sysClr val="windowText" lastClr="000000"/>
                    </a:solidFill>
                  </a:rPr>
                  <a:t>1,1,512</a:t>
                </a:r>
                <a:r>
                  <a:rPr lang="en-US" sz="800">
                    <a:solidFill>
                      <a:sysClr val="windowText" lastClr="000000"/>
                    </a:solidFill>
                  </a:rPr>
                  <a:t>)/1</a:t>
                </a:r>
              </a:p>
            </p:txBody>
          </p:sp>
          <p:sp>
            <p:nvSpPr>
              <p:cNvPr id="113" name="Rectangle 112">
                <a:extLst>
                  <a:ext uri="{FF2B5EF4-FFF2-40B4-BE49-F238E27FC236}">
                    <a16:creationId xmlns:a16="http://schemas.microsoft.com/office/drawing/2014/main" id="{13219473-A3A0-4B71-91D5-089CDE97BDAB}"/>
                  </a:ext>
                </a:extLst>
              </p:cNvPr>
              <p:cNvSpPr/>
              <p:nvPr/>
            </p:nvSpPr>
            <p:spPr>
              <a:xfrm>
                <a:off x="1996875" y="656765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conv(3,3,1024)/1</a:t>
                </a:r>
              </a:p>
            </p:txBody>
          </p:sp>
        </p:grpSp>
        <p:sp>
          <p:nvSpPr>
            <p:cNvPr id="13" name="Rectangle 12">
              <a:extLst>
                <a:ext uri="{FF2B5EF4-FFF2-40B4-BE49-F238E27FC236}">
                  <a16:creationId xmlns:a16="http://schemas.microsoft.com/office/drawing/2014/main" id="{99AF497C-0406-4A6F-9415-4908EE596CD2}"/>
                </a:ext>
              </a:extLst>
            </p:cNvPr>
            <p:cNvSpPr/>
            <p:nvPr/>
          </p:nvSpPr>
          <p:spPr>
            <a:xfrm>
              <a:off x="6306881" y="2876362"/>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conv(3,3,256)/2</a:t>
              </a:r>
            </a:p>
          </p:txBody>
        </p:sp>
        <p:sp>
          <p:nvSpPr>
            <p:cNvPr id="14" name="Rectangle 13">
              <a:extLst>
                <a:ext uri="{FF2B5EF4-FFF2-40B4-BE49-F238E27FC236}">
                  <a16:creationId xmlns:a16="http://schemas.microsoft.com/office/drawing/2014/main" id="{76E774A1-1D4A-4031-9C80-95F9975DBB98}"/>
                </a:ext>
              </a:extLst>
            </p:cNvPr>
            <p:cNvSpPr/>
            <p:nvPr/>
          </p:nvSpPr>
          <p:spPr>
            <a:xfrm>
              <a:off x="6319660" y="3910224"/>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conv(3,3,512)/2</a:t>
              </a:r>
            </a:p>
          </p:txBody>
        </p:sp>
        <p:sp>
          <p:nvSpPr>
            <p:cNvPr id="15" name="Rectangle 14">
              <a:extLst>
                <a:ext uri="{FF2B5EF4-FFF2-40B4-BE49-F238E27FC236}">
                  <a16:creationId xmlns:a16="http://schemas.microsoft.com/office/drawing/2014/main" id="{7D4E372C-8CFF-4B1B-964A-F714CD2A7DCF}"/>
                </a:ext>
              </a:extLst>
            </p:cNvPr>
            <p:cNvSpPr/>
            <p:nvPr/>
          </p:nvSpPr>
          <p:spPr>
            <a:xfrm>
              <a:off x="6334524" y="4935861"/>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conv(3,3,1024)/2</a:t>
              </a:r>
            </a:p>
          </p:txBody>
        </p:sp>
        <p:sp>
          <p:nvSpPr>
            <p:cNvPr id="16" name="TextBox 15">
              <a:extLst>
                <a:ext uri="{FF2B5EF4-FFF2-40B4-BE49-F238E27FC236}">
                  <a16:creationId xmlns:a16="http://schemas.microsoft.com/office/drawing/2014/main" id="{10EDFCEE-5283-4338-9D91-7A82C6FECB8D}"/>
                </a:ext>
              </a:extLst>
            </p:cNvPr>
            <p:cNvSpPr txBox="1"/>
            <p:nvPr/>
          </p:nvSpPr>
          <p:spPr>
            <a:xfrm>
              <a:off x="5568258" y="5445344"/>
              <a:ext cx="606993" cy="276889"/>
            </a:xfrm>
            <a:prstGeom prst="rect">
              <a:avLst/>
            </a:prstGeom>
            <a:noFill/>
            <a:ln>
              <a:noFill/>
            </a:ln>
          </p:spPr>
          <p:txBody>
            <a:bodyPr wrap="square" rtlCol="0">
              <a:spAutoFit/>
            </a:bodyPr>
            <a:lstStyle/>
            <a:p>
              <a:r>
                <a:rPr lang="en-US" sz="1100"/>
                <a:t>Res x4</a:t>
              </a:r>
            </a:p>
          </p:txBody>
        </p:sp>
        <p:sp>
          <p:nvSpPr>
            <p:cNvPr id="17" name="TextBox 16">
              <a:extLst>
                <a:ext uri="{FF2B5EF4-FFF2-40B4-BE49-F238E27FC236}">
                  <a16:creationId xmlns:a16="http://schemas.microsoft.com/office/drawing/2014/main" id="{C22B122F-34D0-4A4F-A1BA-8FB30EAB327E}"/>
                </a:ext>
              </a:extLst>
            </p:cNvPr>
            <p:cNvSpPr txBox="1"/>
            <p:nvPr/>
          </p:nvSpPr>
          <p:spPr>
            <a:xfrm>
              <a:off x="5518518" y="4430490"/>
              <a:ext cx="606993" cy="276889"/>
            </a:xfrm>
            <a:prstGeom prst="rect">
              <a:avLst/>
            </a:prstGeom>
            <a:noFill/>
            <a:ln>
              <a:noFill/>
            </a:ln>
          </p:spPr>
          <p:txBody>
            <a:bodyPr wrap="square" rtlCol="0">
              <a:spAutoFit/>
            </a:bodyPr>
            <a:lstStyle/>
            <a:p>
              <a:r>
                <a:rPr lang="en-US" sz="1100"/>
                <a:t>Res x8</a:t>
              </a:r>
            </a:p>
          </p:txBody>
        </p:sp>
        <p:sp>
          <p:nvSpPr>
            <p:cNvPr id="18" name="TextBox 17">
              <a:extLst>
                <a:ext uri="{FF2B5EF4-FFF2-40B4-BE49-F238E27FC236}">
                  <a16:creationId xmlns:a16="http://schemas.microsoft.com/office/drawing/2014/main" id="{03D45E56-0B09-4412-81A6-B5F300DDD2CC}"/>
                </a:ext>
              </a:extLst>
            </p:cNvPr>
            <p:cNvSpPr txBox="1"/>
            <p:nvPr/>
          </p:nvSpPr>
          <p:spPr>
            <a:xfrm>
              <a:off x="5509404" y="3383562"/>
              <a:ext cx="606993" cy="276889"/>
            </a:xfrm>
            <a:prstGeom prst="rect">
              <a:avLst/>
            </a:prstGeom>
            <a:noFill/>
            <a:ln>
              <a:noFill/>
            </a:ln>
          </p:spPr>
          <p:txBody>
            <a:bodyPr wrap="square" rtlCol="0">
              <a:spAutoFit/>
            </a:bodyPr>
            <a:lstStyle/>
            <a:p>
              <a:r>
                <a:rPr lang="en-US" sz="1100"/>
                <a:t>Res x8</a:t>
              </a:r>
            </a:p>
          </p:txBody>
        </p:sp>
        <p:sp>
          <p:nvSpPr>
            <p:cNvPr id="19" name="TextBox 18">
              <a:extLst>
                <a:ext uri="{FF2B5EF4-FFF2-40B4-BE49-F238E27FC236}">
                  <a16:creationId xmlns:a16="http://schemas.microsoft.com/office/drawing/2014/main" id="{34835FA0-7DA1-44C8-8A15-8C3AD7047681}"/>
                </a:ext>
              </a:extLst>
            </p:cNvPr>
            <p:cNvSpPr txBox="1"/>
            <p:nvPr/>
          </p:nvSpPr>
          <p:spPr>
            <a:xfrm>
              <a:off x="5504774" y="2341430"/>
              <a:ext cx="606993" cy="276889"/>
            </a:xfrm>
            <a:prstGeom prst="rect">
              <a:avLst/>
            </a:prstGeom>
            <a:noFill/>
            <a:ln>
              <a:noFill/>
            </a:ln>
          </p:spPr>
          <p:txBody>
            <a:bodyPr wrap="square" rtlCol="0">
              <a:spAutoFit/>
            </a:bodyPr>
            <a:lstStyle/>
            <a:p>
              <a:r>
                <a:rPr lang="en-US" sz="1100"/>
                <a:t>Res x2</a:t>
              </a:r>
            </a:p>
          </p:txBody>
        </p:sp>
        <p:cxnSp>
          <p:nvCxnSpPr>
            <p:cNvPr id="20" name="Straight Connector 19">
              <a:extLst>
                <a:ext uri="{FF2B5EF4-FFF2-40B4-BE49-F238E27FC236}">
                  <a16:creationId xmlns:a16="http://schemas.microsoft.com/office/drawing/2014/main" id="{AEC49FAA-EF75-4C99-BA3C-CBEBD854D667}"/>
                </a:ext>
              </a:extLst>
            </p:cNvPr>
            <p:cNvCxnSpPr>
              <a:cxnSpLocks/>
            </p:cNvCxnSpPr>
            <p:nvPr/>
          </p:nvCxnSpPr>
          <p:spPr>
            <a:xfrm flipV="1">
              <a:off x="6132798" y="1091853"/>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86FA271-9BB2-426C-9BC1-A137F5C8A2FA}"/>
                </a:ext>
              </a:extLst>
            </p:cNvPr>
            <p:cNvCxnSpPr>
              <a:cxnSpLocks/>
            </p:cNvCxnSpPr>
            <p:nvPr/>
          </p:nvCxnSpPr>
          <p:spPr>
            <a:xfrm>
              <a:off x="6757776" y="1013740"/>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846456-BEF7-4130-9785-078845879496}"/>
                </a:ext>
              </a:extLst>
            </p:cNvPr>
            <p:cNvCxnSpPr>
              <a:cxnSpLocks/>
            </p:cNvCxnSpPr>
            <p:nvPr/>
          </p:nvCxnSpPr>
          <p:spPr>
            <a:xfrm>
              <a:off x="6126933" y="1093869"/>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48A4EA2-3C2F-4D32-80BC-B1FC0925CB54}"/>
                </a:ext>
              </a:extLst>
            </p:cNvPr>
            <p:cNvSpPr/>
            <p:nvPr/>
          </p:nvSpPr>
          <p:spPr>
            <a:xfrm>
              <a:off x="6290684" y="1229299"/>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conv(1,1,32)/1</a:t>
              </a:r>
            </a:p>
          </p:txBody>
        </p:sp>
        <p:sp>
          <p:nvSpPr>
            <p:cNvPr id="24" name="Rectangle 23">
              <a:extLst>
                <a:ext uri="{FF2B5EF4-FFF2-40B4-BE49-F238E27FC236}">
                  <a16:creationId xmlns:a16="http://schemas.microsoft.com/office/drawing/2014/main" id="{7F97FFD4-1198-40D0-A3FF-1CD600E3A2D8}"/>
                </a:ext>
              </a:extLst>
            </p:cNvPr>
            <p:cNvSpPr/>
            <p:nvPr/>
          </p:nvSpPr>
          <p:spPr>
            <a:xfrm>
              <a:off x="6290771" y="1417502"/>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conv(3,3,64)/1</a:t>
              </a:r>
            </a:p>
          </p:txBody>
        </p:sp>
        <p:sp>
          <p:nvSpPr>
            <p:cNvPr id="25" name="Rectangle 24">
              <a:extLst>
                <a:ext uri="{FF2B5EF4-FFF2-40B4-BE49-F238E27FC236}">
                  <a16:creationId xmlns:a16="http://schemas.microsoft.com/office/drawing/2014/main" id="{B16FBCB4-23C9-4F48-B2B5-EBF3695EC4BE}"/>
                </a:ext>
              </a:extLst>
            </p:cNvPr>
            <p:cNvSpPr/>
            <p:nvPr/>
          </p:nvSpPr>
          <p:spPr>
            <a:xfrm>
              <a:off x="6290771" y="1843609"/>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conv(3,3,128)/2</a:t>
              </a:r>
            </a:p>
          </p:txBody>
        </p:sp>
        <p:sp>
          <p:nvSpPr>
            <p:cNvPr id="26" name="TextBox 25">
              <a:extLst>
                <a:ext uri="{FF2B5EF4-FFF2-40B4-BE49-F238E27FC236}">
                  <a16:creationId xmlns:a16="http://schemas.microsoft.com/office/drawing/2014/main" id="{9F2268BD-5AD5-42CB-BCD8-0318872B1F1A}"/>
                </a:ext>
              </a:extLst>
            </p:cNvPr>
            <p:cNvSpPr txBox="1"/>
            <p:nvPr/>
          </p:nvSpPr>
          <p:spPr>
            <a:xfrm>
              <a:off x="5488576" y="1300111"/>
              <a:ext cx="606993" cy="276889"/>
            </a:xfrm>
            <a:prstGeom prst="rect">
              <a:avLst/>
            </a:prstGeom>
            <a:noFill/>
            <a:ln>
              <a:noFill/>
            </a:ln>
          </p:spPr>
          <p:txBody>
            <a:bodyPr wrap="square" rtlCol="0">
              <a:spAutoFit/>
            </a:bodyPr>
            <a:lstStyle/>
            <a:p>
              <a:r>
                <a:rPr lang="en-US" sz="1100"/>
                <a:t>Res x1</a:t>
              </a:r>
            </a:p>
          </p:txBody>
        </p:sp>
        <p:grpSp>
          <p:nvGrpSpPr>
            <p:cNvPr id="27" name="Group 26">
              <a:extLst>
                <a:ext uri="{FF2B5EF4-FFF2-40B4-BE49-F238E27FC236}">
                  <a16:creationId xmlns:a16="http://schemas.microsoft.com/office/drawing/2014/main" id="{FC8FC1BD-01C6-49A9-BC39-8BC84159DAAE}"/>
                </a:ext>
              </a:extLst>
            </p:cNvPr>
            <p:cNvGrpSpPr/>
            <p:nvPr/>
          </p:nvGrpSpPr>
          <p:grpSpPr>
            <a:xfrm>
              <a:off x="8520403" y="4912050"/>
              <a:ext cx="947507" cy="943129"/>
              <a:chOff x="3757092" y="4978486"/>
              <a:chExt cx="1371852" cy="1369554"/>
            </a:xfrm>
            <a:noFill/>
          </p:grpSpPr>
          <p:sp>
            <p:nvSpPr>
              <p:cNvPr id="107" name="Rectangle 106">
                <a:extLst>
                  <a:ext uri="{FF2B5EF4-FFF2-40B4-BE49-F238E27FC236}">
                    <a16:creationId xmlns:a16="http://schemas.microsoft.com/office/drawing/2014/main" id="{D09CA768-50DF-4D66-92F8-DDC2AF4DFD7F}"/>
                  </a:ext>
                </a:extLst>
              </p:cNvPr>
              <p:cNvSpPr/>
              <p:nvPr/>
            </p:nvSpPr>
            <p:spPr>
              <a:xfrm>
                <a:off x="3757218" y="580042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conv(3,3,1024)/1</a:t>
                </a:r>
              </a:p>
            </p:txBody>
          </p:sp>
          <p:sp>
            <p:nvSpPr>
              <p:cNvPr id="108" name="Rectangle 107">
                <a:extLst>
                  <a:ext uri="{FF2B5EF4-FFF2-40B4-BE49-F238E27FC236}">
                    <a16:creationId xmlns:a16="http://schemas.microsoft.com/office/drawing/2014/main" id="{A995F134-E207-48F7-AC5D-120E7771300B}"/>
                  </a:ext>
                </a:extLst>
              </p:cNvPr>
              <p:cNvSpPr/>
              <p:nvPr/>
            </p:nvSpPr>
            <p:spPr>
              <a:xfrm>
                <a:off x="3757344" y="6073720"/>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conv(1,1,512)/1</a:t>
                </a:r>
              </a:p>
            </p:txBody>
          </p:sp>
          <p:sp>
            <p:nvSpPr>
              <p:cNvPr id="109" name="Rectangle 108">
                <a:extLst>
                  <a:ext uri="{FF2B5EF4-FFF2-40B4-BE49-F238E27FC236}">
                    <a16:creationId xmlns:a16="http://schemas.microsoft.com/office/drawing/2014/main" id="{385A64AB-5CE4-4C89-AE83-7451BA15D6EC}"/>
                  </a:ext>
                </a:extLst>
              </p:cNvPr>
              <p:cNvSpPr/>
              <p:nvPr/>
            </p:nvSpPr>
            <p:spPr>
              <a:xfrm>
                <a:off x="3757092" y="525280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conv(3,3,1024)/1</a:t>
                </a:r>
              </a:p>
            </p:txBody>
          </p:sp>
          <p:sp>
            <p:nvSpPr>
              <p:cNvPr id="110" name="Rectangle 109">
                <a:extLst>
                  <a:ext uri="{FF2B5EF4-FFF2-40B4-BE49-F238E27FC236}">
                    <a16:creationId xmlns:a16="http://schemas.microsoft.com/office/drawing/2014/main" id="{C7609863-CD97-47D5-B561-D538D6B93836}"/>
                  </a:ext>
                </a:extLst>
              </p:cNvPr>
              <p:cNvSpPr/>
              <p:nvPr/>
            </p:nvSpPr>
            <p:spPr>
              <a:xfrm>
                <a:off x="3757218" y="552610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conv(1,1,512)/1</a:t>
                </a:r>
              </a:p>
            </p:txBody>
          </p:sp>
          <p:sp>
            <p:nvSpPr>
              <p:cNvPr id="111" name="Rectangle 110">
                <a:extLst>
                  <a:ext uri="{FF2B5EF4-FFF2-40B4-BE49-F238E27FC236}">
                    <a16:creationId xmlns:a16="http://schemas.microsoft.com/office/drawing/2014/main" id="{1487FADB-427E-4DD4-ADED-39EA6E799098}"/>
                  </a:ext>
                </a:extLst>
              </p:cNvPr>
              <p:cNvSpPr/>
              <p:nvPr/>
            </p:nvSpPr>
            <p:spPr>
              <a:xfrm>
                <a:off x="3757092" y="497848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conv(1,1,512)/1</a:t>
                </a:r>
              </a:p>
            </p:txBody>
          </p:sp>
        </p:grpSp>
        <p:grpSp>
          <p:nvGrpSpPr>
            <p:cNvPr id="28" name="Group 27">
              <a:extLst>
                <a:ext uri="{FF2B5EF4-FFF2-40B4-BE49-F238E27FC236}">
                  <a16:creationId xmlns:a16="http://schemas.microsoft.com/office/drawing/2014/main" id="{C0F7BC4C-7988-4ED9-ABD5-771E9648AA48}"/>
                </a:ext>
              </a:extLst>
            </p:cNvPr>
            <p:cNvGrpSpPr/>
            <p:nvPr/>
          </p:nvGrpSpPr>
          <p:grpSpPr>
            <a:xfrm>
              <a:off x="8518379" y="4312043"/>
              <a:ext cx="947420" cy="377111"/>
              <a:chOff x="5130012" y="4452495"/>
              <a:chExt cx="1371726" cy="547617"/>
            </a:xfrm>
            <a:noFill/>
          </p:grpSpPr>
          <p:sp>
            <p:nvSpPr>
              <p:cNvPr id="105" name="Rectangle 104">
                <a:extLst>
                  <a:ext uri="{FF2B5EF4-FFF2-40B4-BE49-F238E27FC236}">
                    <a16:creationId xmlns:a16="http://schemas.microsoft.com/office/drawing/2014/main" id="{F5DC89C0-C919-4221-BE11-45C8718260DA}"/>
                  </a:ext>
                </a:extLst>
              </p:cNvPr>
              <p:cNvSpPr/>
              <p:nvPr/>
            </p:nvSpPr>
            <p:spPr>
              <a:xfrm>
                <a:off x="5130012" y="4452495"/>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upsampling2D</a:t>
                </a:r>
              </a:p>
            </p:txBody>
          </p:sp>
          <p:sp>
            <p:nvSpPr>
              <p:cNvPr id="106" name="Rectangle 105">
                <a:extLst>
                  <a:ext uri="{FF2B5EF4-FFF2-40B4-BE49-F238E27FC236}">
                    <a16:creationId xmlns:a16="http://schemas.microsoft.com/office/drawing/2014/main" id="{3D60441B-1351-4E83-81B2-BAF75E67189C}"/>
                  </a:ext>
                </a:extLst>
              </p:cNvPr>
              <p:cNvSpPr/>
              <p:nvPr/>
            </p:nvSpPr>
            <p:spPr>
              <a:xfrm>
                <a:off x="5130138" y="4725792"/>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grpSp>
        <p:cxnSp>
          <p:nvCxnSpPr>
            <p:cNvPr id="29" name="Straight Arrow Connector 28">
              <a:extLst>
                <a:ext uri="{FF2B5EF4-FFF2-40B4-BE49-F238E27FC236}">
                  <a16:creationId xmlns:a16="http://schemas.microsoft.com/office/drawing/2014/main" id="{E60B31A1-43B7-415C-9FD6-698B8D3C41E1}"/>
                </a:ext>
              </a:extLst>
            </p:cNvPr>
            <p:cNvCxnSpPr>
              <a:cxnSpLocks/>
            </p:cNvCxnSpPr>
            <p:nvPr/>
          </p:nvCxnSpPr>
          <p:spPr>
            <a:xfrm flipV="1">
              <a:off x="8999962" y="4810401"/>
              <a:ext cx="1169477" cy="71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A7C838A9-71C8-44A5-82C6-2B0EF9E012BB}"/>
                </a:ext>
              </a:extLst>
            </p:cNvPr>
            <p:cNvGrpSpPr/>
            <p:nvPr/>
          </p:nvGrpSpPr>
          <p:grpSpPr>
            <a:xfrm>
              <a:off x="10164776" y="4727732"/>
              <a:ext cx="947420" cy="377111"/>
              <a:chOff x="7467474" y="5118782"/>
              <a:chExt cx="1371726" cy="547617"/>
            </a:xfrm>
            <a:noFill/>
          </p:grpSpPr>
          <p:sp>
            <p:nvSpPr>
              <p:cNvPr id="103" name="Rectangle 102">
                <a:extLst>
                  <a:ext uri="{FF2B5EF4-FFF2-40B4-BE49-F238E27FC236}">
                    <a16:creationId xmlns:a16="http://schemas.microsoft.com/office/drawing/2014/main" id="{3DBA2639-A160-4FB1-88B8-442592ADB744}"/>
                  </a:ext>
                </a:extLst>
              </p:cNvPr>
              <p:cNvSpPr/>
              <p:nvPr/>
            </p:nvSpPr>
            <p:spPr>
              <a:xfrm>
                <a:off x="7467474" y="5118782"/>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conv(3,3,1024)/1</a:t>
                </a:r>
              </a:p>
            </p:txBody>
          </p:sp>
          <p:sp>
            <p:nvSpPr>
              <p:cNvPr id="104" name="Rectangle 103">
                <a:extLst>
                  <a:ext uri="{FF2B5EF4-FFF2-40B4-BE49-F238E27FC236}">
                    <a16:creationId xmlns:a16="http://schemas.microsoft.com/office/drawing/2014/main" id="{444AD51E-E962-44BA-8045-1660BA4EDEA2}"/>
                  </a:ext>
                </a:extLst>
              </p:cNvPr>
              <p:cNvSpPr/>
              <p:nvPr/>
            </p:nvSpPr>
            <p:spPr>
              <a:xfrm>
                <a:off x="7467600" y="5392079"/>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conv(1,1,85)/1</a:t>
                </a:r>
              </a:p>
            </p:txBody>
          </p:sp>
        </p:grpSp>
        <p:sp>
          <p:nvSpPr>
            <p:cNvPr id="31" name="Oval 30">
              <a:extLst>
                <a:ext uri="{FF2B5EF4-FFF2-40B4-BE49-F238E27FC236}">
                  <a16:creationId xmlns:a16="http://schemas.microsoft.com/office/drawing/2014/main" id="{8F021896-13CE-4112-84F1-2C5DB0D2EDF7}"/>
                </a:ext>
              </a:extLst>
            </p:cNvPr>
            <p:cNvSpPr/>
            <p:nvPr/>
          </p:nvSpPr>
          <p:spPr>
            <a:xfrm>
              <a:off x="8900928" y="3887296"/>
              <a:ext cx="180146" cy="179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2" name="Connector: Elbow 31">
              <a:extLst>
                <a:ext uri="{FF2B5EF4-FFF2-40B4-BE49-F238E27FC236}">
                  <a16:creationId xmlns:a16="http://schemas.microsoft.com/office/drawing/2014/main" id="{22199624-AAAC-468E-9182-294D1E24BAE3}"/>
                </a:ext>
              </a:extLst>
            </p:cNvPr>
            <p:cNvCxnSpPr>
              <a:cxnSpLocks/>
            </p:cNvCxnSpPr>
            <p:nvPr/>
          </p:nvCxnSpPr>
          <p:spPr>
            <a:xfrm flipV="1">
              <a:off x="6833834" y="3975247"/>
              <a:ext cx="2031028" cy="83871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783A2D7-3446-405C-AAC0-4D175B299DA3}"/>
                </a:ext>
              </a:extLst>
            </p:cNvPr>
            <p:cNvGrpSpPr/>
            <p:nvPr/>
          </p:nvGrpSpPr>
          <p:grpSpPr>
            <a:xfrm>
              <a:off x="8520812" y="2688105"/>
              <a:ext cx="947507" cy="943129"/>
              <a:chOff x="3757092" y="4978486"/>
              <a:chExt cx="1371852" cy="1369554"/>
            </a:xfrm>
            <a:noFill/>
          </p:grpSpPr>
          <p:sp>
            <p:nvSpPr>
              <p:cNvPr id="98" name="Rectangle 97">
                <a:extLst>
                  <a:ext uri="{FF2B5EF4-FFF2-40B4-BE49-F238E27FC236}">
                    <a16:creationId xmlns:a16="http://schemas.microsoft.com/office/drawing/2014/main" id="{E93E422F-F9BA-4C50-9934-623EBCC720AD}"/>
                  </a:ext>
                </a:extLst>
              </p:cNvPr>
              <p:cNvSpPr/>
              <p:nvPr/>
            </p:nvSpPr>
            <p:spPr>
              <a:xfrm>
                <a:off x="3757218" y="580042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conv(3,3,512)/1</a:t>
                </a:r>
              </a:p>
            </p:txBody>
          </p:sp>
          <p:sp>
            <p:nvSpPr>
              <p:cNvPr id="99" name="Rectangle 98">
                <a:extLst>
                  <a:ext uri="{FF2B5EF4-FFF2-40B4-BE49-F238E27FC236}">
                    <a16:creationId xmlns:a16="http://schemas.microsoft.com/office/drawing/2014/main" id="{129389A0-81FE-4776-A2AF-934D641E3CBF}"/>
                  </a:ext>
                </a:extLst>
              </p:cNvPr>
              <p:cNvSpPr/>
              <p:nvPr/>
            </p:nvSpPr>
            <p:spPr>
              <a:xfrm>
                <a:off x="3757344" y="6073720"/>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sp>
            <p:nvSpPr>
              <p:cNvPr id="100" name="Rectangle 99">
                <a:extLst>
                  <a:ext uri="{FF2B5EF4-FFF2-40B4-BE49-F238E27FC236}">
                    <a16:creationId xmlns:a16="http://schemas.microsoft.com/office/drawing/2014/main" id="{EF9D3CA9-2414-4778-AC01-8CA5DB07D04E}"/>
                  </a:ext>
                </a:extLst>
              </p:cNvPr>
              <p:cNvSpPr/>
              <p:nvPr/>
            </p:nvSpPr>
            <p:spPr>
              <a:xfrm>
                <a:off x="3757092" y="525280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ysClr val="windowText" lastClr="000000"/>
                    </a:solidFill>
                  </a:rPr>
                  <a:t>conv(3,3,512)/1</a:t>
                </a:r>
              </a:p>
            </p:txBody>
          </p:sp>
          <p:sp>
            <p:nvSpPr>
              <p:cNvPr id="101" name="Rectangle 100">
                <a:extLst>
                  <a:ext uri="{FF2B5EF4-FFF2-40B4-BE49-F238E27FC236}">
                    <a16:creationId xmlns:a16="http://schemas.microsoft.com/office/drawing/2014/main" id="{597E65F4-E2E1-4ECA-869B-DD301A68F2AE}"/>
                  </a:ext>
                </a:extLst>
              </p:cNvPr>
              <p:cNvSpPr/>
              <p:nvPr/>
            </p:nvSpPr>
            <p:spPr>
              <a:xfrm>
                <a:off x="3757218" y="552610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sp>
            <p:nvSpPr>
              <p:cNvPr id="102" name="Rectangle 101">
                <a:extLst>
                  <a:ext uri="{FF2B5EF4-FFF2-40B4-BE49-F238E27FC236}">
                    <a16:creationId xmlns:a16="http://schemas.microsoft.com/office/drawing/2014/main" id="{49974FBB-F12B-4DFE-B449-2A1F81D9817B}"/>
                  </a:ext>
                </a:extLst>
              </p:cNvPr>
              <p:cNvSpPr/>
              <p:nvPr/>
            </p:nvSpPr>
            <p:spPr>
              <a:xfrm>
                <a:off x="3757092" y="497848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grpSp>
        <p:grpSp>
          <p:nvGrpSpPr>
            <p:cNvPr id="34" name="Group 33">
              <a:extLst>
                <a:ext uri="{FF2B5EF4-FFF2-40B4-BE49-F238E27FC236}">
                  <a16:creationId xmlns:a16="http://schemas.microsoft.com/office/drawing/2014/main" id="{4CF7E6BB-4354-4E29-9B2A-23E724ABEC37}"/>
                </a:ext>
              </a:extLst>
            </p:cNvPr>
            <p:cNvGrpSpPr/>
            <p:nvPr/>
          </p:nvGrpSpPr>
          <p:grpSpPr>
            <a:xfrm>
              <a:off x="8510153" y="2062371"/>
              <a:ext cx="947420" cy="377111"/>
              <a:chOff x="3064361" y="1610598"/>
              <a:chExt cx="892498" cy="356301"/>
            </a:xfrm>
          </p:grpSpPr>
          <p:sp>
            <p:nvSpPr>
              <p:cNvPr id="96" name="Rectangle 95">
                <a:extLst>
                  <a:ext uri="{FF2B5EF4-FFF2-40B4-BE49-F238E27FC236}">
                    <a16:creationId xmlns:a16="http://schemas.microsoft.com/office/drawing/2014/main" id="{F5CD43A4-F663-4D3A-A80D-19ABB6678202}"/>
                  </a:ext>
                </a:extLst>
              </p:cNvPr>
              <p:cNvSpPr/>
              <p:nvPr/>
            </p:nvSpPr>
            <p:spPr>
              <a:xfrm>
                <a:off x="3064361" y="1610598"/>
                <a:ext cx="892416" cy="1784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upsampling2D</a:t>
                </a:r>
              </a:p>
            </p:txBody>
          </p:sp>
          <p:sp>
            <p:nvSpPr>
              <p:cNvPr id="97" name="Rectangle 96">
                <a:extLst>
                  <a:ext uri="{FF2B5EF4-FFF2-40B4-BE49-F238E27FC236}">
                    <a16:creationId xmlns:a16="http://schemas.microsoft.com/office/drawing/2014/main" id="{AE24AE7B-4178-4205-9FE5-0981C9248ED3}"/>
                  </a:ext>
                </a:extLst>
              </p:cNvPr>
              <p:cNvSpPr/>
              <p:nvPr/>
            </p:nvSpPr>
            <p:spPr>
              <a:xfrm>
                <a:off x="3064443" y="1788416"/>
                <a:ext cx="892416" cy="1784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grpSp>
        <p:cxnSp>
          <p:nvCxnSpPr>
            <p:cNvPr id="35" name="Connector: Elbow 34">
              <a:extLst>
                <a:ext uri="{FF2B5EF4-FFF2-40B4-BE49-F238E27FC236}">
                  <a16:creationId xmlns:a16="http://schemas.microsoft.com/office/drawing/2014/main" id="{5F36CE3A-F4CC-4A53-8DEA-3FC01136EBC9}"/>
                </a:ext>
              </a:extLst>
            </p:cNvPr>
            <p:cNvCxnSpPr>
              <a:cxnSpLocks/>
              <a:endCxn id="71" idx="2"/>
            </p:cNvCxnSpPr>
            <p:nvPr/>
          </p:nvCxnSpPr>
          <p:spPr>
            <a:xfrm rot="5400000" flipH="1" flipV="1">
              <a:off x="7153961" y="2062982"/>
              <a:ext cx="2091896" cy="136983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DA2C679-A893-41E3-AAC5-8327B534E28E}"/>
                </a:ext>
              </a:extLst>
            </p:cNvPr>
            <p:cNvGrpSpPr/>
            <p:nvPr/>
          </p:nvGrpSpPr>
          <p:grpSpPr>
            <a:xfrm>
              <a:off x="8518379" y="419792"/>
              <a:ext cx="947507" cy="943129"/>
              <a:chOff x="3757092" y="4978486"/>
              <a:chExt cx="1371852" cy="1369554"/>
            </a:xfrm>
            <a:noFill/>
          </p:grpSpPr>
          <p:sp>
            <p:nvSpPr>
              <p:cNvPr id="91" name="Rectangle 90">
                <a:extLst>
                  <a:ext uri="{FF2B5EF4-FFF2-40B4-BE49-F238E27FC236}">
                    <a16:creationId xmlns:a16="http://schemas.microsoft.com/office/drawing/2014/main" id="{396A543A-4B57-4F21-B603-D411D49D10A5}"/>
                  </a:ext>
                </a:extLst>
              </p:cNvPr>
              <p:cNvSpPr/>
              <p:nvPr/>
            </p:nvSpPr>
            <p:spPr>
              <a:xfrm>
                <a:off x="3757218" y="580042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sp>
            <p:nvSpPr>
              <p:cNvPr id="92" name="Rectangle 91">
                <a:extLst>
                  <a:ext uri="{FF2B5EF4-FFF2-40B4-BE49-F238E27FC236}">
                    <a16:creationId xmlns:a16="http://schemas.microsoft.com/office/drawing/2014/main" id="{45BD5FD8-FD7F-4B7E-AA5E-231C95EBCACB}"/>
                  </a:ext>
                </a:extLst>
              </p:cNvPr>
              <p:cNvSpPr/>
              <p:nvPr/>
            </p:nvSpPr>
            <p:spPr>
              <a:xfrm>
                <a:off x="3757344" y="6073720"/>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conv(1,1,128)/1</a:t>
                </a:r>
              </a:p>
            </p:txBody>
          </p:sp>
          <p:sp>
            <p:nvSpPr>
              <p:cNvPr id="93" name="Rectangle 92">
                <a:extLst>
                  <a:ext uri="{FF2B5EF4-FFF2-40B4-BE49-F238E27FC236}">
                    <a16:creationId xmlns:a16="http://schemas.microsoft.com/office/drawing/2014/main" id="{D3103A31-0431-453A-888B-7BFD197873A7}"/>
                  </a:ext>
                </a:extLst>
              </p:cNvPr>
              <p:cNvSpPr/>
              <p:nvPr/>
            </p:nvSpPr>
            <p:spPr>
              <a:xfrm>
                <a:off x="3757092" y="525280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sp>
            <p:nvSpPr>
              <p:cNvPr id="94" name="Rectangle 93">
                <a:extLst>
                  <a:ext uri="{FF2B5EF4-FFF2-40B4-BE49-F238E27FC236}">
                    <a16:creationId xmlns:a16="http://schemas.microsoft.com/office/drawing/2014/main" id="{1FAA4540-28D5-4EEA-9E47-158FEB65AEDB}"/>
                  </a:ext>
                </a:extLst>
              </p:cNvPr>
              <p:cNvSpPr/>
              <p:nvPr/>
            </p:nvSpPr>
            <p:spPr>
              <a:xfrm>
                <a:off x="3757218" y="552610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conv(1,1,128)/1</a:t>
                </a:r>
              </a:p>
            </p:txBody>
          </p:sp>
          <p:sp>
            <p:nvSpPr>
              <p:cNvPr id="95" name="Rectangle 94">
                <a:extLst>
                  <a:ext uri="{FF2B5EF4-FFF2-40B4-BE49-F238E27FC236}">
                    <a16:creationId xmlns:a16="http://schemas.microsoft.com/office/drawing/2014/main" id="{13117E09-3984-40B6-8B3F-4F43570B00EA}"/>
                  </a:ext>
                </a:extLst>
              </p:cNvPr>
              <p:cNvSpPr/>
              <p:nvPr/>
            </p:nvSpPr>
            <p:spPr>
              <a:xfrm>
                <a:off x="3757092" y="497848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conv(1,1,128)/1</a:t>
                </a:r>
              </a:p>
            </p:txBody>
          </p:sp>
        </p:grpSp>
        <p:grpSp>
          <p:nvGrpSpPr>
            <p:cNvPr id="37" name="Group 36">
              <a:extLst>
                <a:ext uri="{FF2B5EF4-FFF2-40B4-BE49-F238E27FC236}">
                  <a16:creationId xmlns:a16="http://schemas.microsoft.com/office/drawing/2014/main" id="{5D68B915-4AC2-4B5E-AB5C-1896BFB14115}"/>
                </a:ext>
              </a:extLst>
            </p:cNvPr>
            <p:cNvGrpSpPr/>
            <p:nvPr/>
          </p:nvGrpSpPr>
          <p:grpSpPr>
            <a:xfrm rot="16200000" flipH="1">
              <a:off x="10223713" y="-985325"/>
              <a:ext cx="133315" cy="2645215"/>
              <a:chOff x="4859967" y="-1778406"/>
              <a:chExt cx="914400" cy="1051560"/>
            </a:xfrm>
            <a:noFill/>
          </p:grpSpPr>
          <p:cxnSp>
            <p:nvCxnSpPr>
              <p:cNvPr id="89" name="Straight Connector 88">
                <a:extLst>
                  <a:ext uri="{FF2B5EF4-FFF2-40B4-BE49-F238E27FC236}">
                    <a16:creationId xmlns:a16="http://schemas.microsoft.com/office/drawing/2014/main" id="{6D90D7DE-8AD3-4098-AB01-E7FFAC0967E0}"/>
                  </a:ext>
                </a:extLst>
              </p:cNvPr>
              <p:cNvCxnSpPr>
                <a:cxnSpLocks/>
              </p:cNvCxnSpPr>
              <p:nvPr/>
            </p:nvCxnSpPr>
            <p:spPr>
              <a:xfrm>
                <a:off x="4859967" y="-1776502"/>
                <a:ext cx="91440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B9B049-4469-4B0D-A858-D5F7758F2C12}"/>
                  </a:ext>
                </a:extLst>
              </p:cNvPr>
              <p:cNvCxnSpPr>
                <a:cxnSpLocks/>
              </p:cNvCxnSpPr>
              <p:nvPr/>
            </p:nvCxnSpPr>
            <p:spPr>
              <a:xfrm flipV="1">
                <a:off x="4869492" y="-1778406"/>
                <a:ext cx="0" cy="105156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0FA2656-37BE-40EF-94EE-648DCC114BD0}"/>
                </a:ext>
              </a:extLst>
            </p:cNvPr>
            <p:cNvGrpSpPr/>
            <p:nvPr/>
          </p:nvGrpSpPr>
          <p:grpSpPr>
            <a:xfrm>
              <a:off x="11086160" y="491368"/>
              <a:ext cx="947420" cy="377111"/>
              <a:chOff x="7466098" y="-1420660"/>
              <a:chExt cx="1371726" cy="547617"/>
            </a:xfrm>
            <a:noFill/>
          </p:grpSpPr>
          <p:sp>
            <p:nvSpPr>
              <p:cNvPr id="87" name="Rectangle 86">
                <a:extLst>
                  <a:ext uri="{FF2B5EF4-FFF2-40B4-BE49-F238E27FC236}">
                    <a16:creationId xmlns:a16="http://schemas.microsoft.com/office/drawing/2014/main" id="{798B67AF-A6BA-4082-ACF8-D621516F5ED1}"/>
                  </a:ext>
                </a:extLst>
              </p:cNvPr>
              <p:cNvSpPr/>
              <p:nvPr/>
            </p:nvSpPr>
            <p:spPr>
              <a:xfrm>
                <a:off x="7466098" y="-1420660"/>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sp>
            <p:nvSpPr>
              <p:cNvPr id="88" name="Rectangle 87">
                <a:extLst>
                  <a:ext uri="{FF2B5EF4-FFF2-40B4-BE49-F238E27FC236}">
                    <a16:creationId xmlns:a16="http://schemas.microsoft.com/office/drawing/2014/main" id="{73C13349-7917-41EC-AFE8-7E41E771795C}"/>
                  </a:ext>
                </a:extLst>
              </p:cNvPr>
              <p:cNvSpPr/>
              <p:nvPr/>
            </p:nvSpPr>
            <p:spPr>
              <a:xfrm>
                <a:off x="7466224" y="-114736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conv(1,1,85)/1</a:t>
                </a:r>
              </a:p>
            </p:txBody>
          </p:sp>
        </p:grpSp>
        <p:sp>
          <p:nvSpPr>
            <p:cNvPr id="39" name="Frame 38">
              <a:extLst>
                <a:ext uri="{FF2B5EF4-FFF2-40B4-BE49-F238E27FC236}">
                  <a16:creationId xmlns:a16="http://schemas.microsoft.com/office/drawing/2014/main" id="{FC3DA36C-53E5-4080-B840-B0F70BE77982}"/>
                </a:ext>
              </a:extLst>
            </p:cNvPr>
            <p:cNvSpPr/>
            <p:nvPr/>
          </p:nvSpPr>
          <p:spPr>
            <a:xfrm>
              <a:off x="5348268" y="141250"/>
              <a:ext cx="2819554" cy="6036680"/>
            </a:xfrm>
            <a:prstGeom prst="frame">
              <a:avLst>
                <a:gd name="adj1" fmla="val 4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cxnSp>
          <p:nvCxnSpPr>
            <p:cNvPr id="40" name="Straight Connector 39">
              <a:extLst>
                <a:ext uri="{FF2B5EF4-FFF2-40B4-BE49-F238E27FC236}">
                  <a16:creationId xmlns:a16="http://schemas.microsoft.com/office/drawing/2014/main" id="{2F280E60-9250-4532-8E01-8D4EF0EFEAB1}"/>
                </a:ext>
              </a:extLst>
            </p:cNvPr>
            <p:cNvCxnSpPr>
              <a:cxnSpLocks/>
            </p:cNvCxnSpPr>
            <p:nvPr/>
          </p:nvCxnSpPr>
          <p:spPr>
            <a:xfrm flipV="1">
              <a:off x="6833747" y="6068055"/>
              <a:ext cx="2158342"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9F555C-D394-4FAD-8DB3-FDEAF36AA81C}"/>
                </a:ext>
              </a:extLst>
            </p:cNvPr>
            <p:cNvCxnSpPr>
              <a:cxnSpLocks/>
            </p:cNvCxnSpPr>
            <p:nvPr/>
          </p:nvCxnSpPr>
          <p:spPr>
            <a:xfrm>
              <a:off x="6801416" y="3788745"/>
              <a:ext cx="71761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AA2B6BC-805F-43E4-AB90-E75F53F844A5}"/>
                </a:ext>
              </a:extLst>
            </p:cNvPr>
            <p:cNvSpPr txBox="1"/>
            <p:nvPr/>
          </p:nvSpPr>
          <p:spPr>
            <a:xfrm>
              <a:off x="6095569" y="6183960"/>
              <a:ext cx="2518534" cy="391038"/>
            </a:xfrm>
            <a:prstGeom prst="rect">
              <a:avLst/>
            </a:prstGeom>
            <a:noFill/>
          </p:spPr>
          <p:txBody>
            <a:bodyPr wrap="square" rtlCol="0">
              <a:spAutoFit/>
            </a:bodyPr>
            <a:lstStyle/>
            <a:p>
              <a:r>
                <a:rPr lang="en-US" sz="1801"/>
                <a:t>Darknet-53</a:t>
              </a:r>
            </a:p>
          </p:txBody>
        </p:sp>
        <p:cxnSp>
          <p:nvCxnSpPr>
            <p:cNvPr id="43" name="Straight Arrow Connector 42">
              <a:extLst>
                <a:ext uri="{FF2B5EF4-FFF2-40B4-BE49-F238E27FC236}">
                  <a16:creationId xmlns:a16="http://schemas.microsoft.com/office/drawing/2014/main" id="{95634D9D-7901-4180-936C-5F9E71A0A56D}"/>
                </a:ext>
              </a:extLst>
            </p:cNvPr>
            <p:cNvCxnSpPr>
              <a:cxnSpLocks/>
            </p:cNvCxnSpPr>
            <p:nvPr/>
          </p:nvCxnSpPr>
          <p:spPr>
            <a:xfrm>
              <a:off x="6126731" y="1706542"/>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3B377D-7C2A-4170-A586-289197A41D27}"/>
                </a:ext>
              </a:extLst>
            </p:cNvPr>
            <p:cNvSpPr txBox="1"/>
            <p:nvPr/>
          </p:nvSpPr>
          <p:spPr>
            <a:xfrm>
              <a:off x="9024434" y="3821541"/>
              <a:ext cx="2135473" cy="276889"/>
            </a:xfrm>
            <a:prstGeom prst="rect">
              <a:avLst/>
            </a:prstGeom>
            <a:noFill/>
          </p:spPr>
          <p:txBody>
            <a:bodyPr wrap="square" rtlCol="0">
              <a:spAutoFit/>
            </a:bodyPr>
            <a:lstStyle/>
            <a:p>
              <a:r>
                <a:rPr lang="en-US" sz="1100"/>
                <a:t>concat</a:t>
              </a:r>
            </a:p>
          </p:txBody>
        </p:sp>
        <p:cxnSp>
          <p:nvCxnSpPr>
            <p:cNvPr id="45" name="Straight Arrow Connector 44">
              <a:extLst>
                <a:ext uri="{FF2B5EF4-FFF2-40B4-BE49-F238E27FC236}">
                  <a16:creationId xmlns:a16="http://schemas.microsoft.com/office/drawing/2014/main" id="{95D25C88-7CDB-449A-9128-AE7DDD2BC0FC}"/>
                </a:ext>
              </a:extLst>
            </p:cNvPr>
            <p:cNvCxnSpPr>
              <a:cxnSpLocks/>
            </p:cNvCxnSpPr>
            <p:nvPr/>
          </p:nvCxnSpPr>
          <p:spPr>
            <a:xfrm>
              <a:off x="6764437" y="1617120"/>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D1E3F5-0C89-4222-8BBA-8CBE6C99EA64}"/>
                </a:ext>
              </a:extLst>
            </p:cNvPr>
            <p:cNvCxnSpPr>
              <a:cxnSpLocks/>
            </p:cNvCxnSpPr>
            <p:nvPr/>
          </p:nvCxnSpPr>
          <p:spPr>
            <a:xfrm flipV="1">
              <a:off x="6144497" y="2120189"/>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77861-91E8-4555-BC9A-6077198490CE}"/>
                </a:ext>
              </a:extLst>
            </p:cNvPr>
            <p:cNvCxnSpPr>
              <a:cxnSpLocks/>
            </p:cNvCxnSpPr>
            <p:nvPr/>
          </p:nvCxnSpPr>
          <p:spPr>
            <a:xfrm>
              <a:off x="6769475" y="2042076"/>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1E7B52-5ADD-4F6D-BCC3-E2E583A1CD08}"/>
                </a:ext>
              </a:extLst>
            </p:cNvPr>
            <p:cNvCxnSpPr>
              <a:cxnSpLocks/>
            </p:cNvCxnSpPr>
            <p:nvPr/>
          </p:nvCxnSpPr>
          <p:spPr>
            <a:xfrm>
              <a:off x="6138632" y="2122204"/>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FA32057-BEF8-4637-ACAD-419B1C8FC7B2}"/>
                </a:ext>
              </a:extLst>
            </p:cNvPr>
            <p:cNvCxnSpPr>
              <a:cxnSpLocks/>
            </p:cNvCxnSpPr>
            <p:nvPr/>
          </p:nvCxnSpPr>
          <p:spPr>
            <a:xfrm>
              <a:off x="6138431" y="2734878"/>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E5A864-0314-46C0-AE7E-73E66923DD66}"/>
                </a:ext>
              </a:extLst>
            </p:cNvPr>
            <p:cNvCxnSpPr>
              <a:cxnSpLocks/>
            </p:cNvCxnSpPr>
            <p:nvPr/>
          </p:nvCxnSpPr>
          <p:spPr>
            <a:xfrm>
              <a:off x="6776136" y="2645455"/>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7866CD-C9B6-4026-B8B7-1057ECD3BA93}"/>
                </a:ext>
              </a:extLst>
            </p:cNvPr>
            <p:cNvCxnSpPr>
              <a:cxnSpLocks/>
            </p:cNvCxnSpPr>
            <p:nvPr/>
          </p:nvCxnSpPr>
          <p:spPr>
            <a:xfrm flipV="1">
              <a:off x="6168349" y="3150769"/>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2458792-2983-4D8D-9E88-066559E8D19C}"/>
                </a:ext>
              </a:extLst>
            </p:cNvPr>
            <p:cNvCxnSpPr>
              <a:cxnSpLocks/>
            </p:cNvCxnSpPr>
            <p:nvPr/>
          </p:nvCxnSpPr>
          <p:spPr>
            <a:xfrm>
              <a:off x="6793327" y="3072655"/>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04BA26-6591-45C2-8E20-8D2A6136E873}"/>
                </a:ext>
              </a:extLst>
            </p:cNvPr>
            <p:cNvCxnSpPr>
              <a:cxnSpLocks/>
            </p:cNvCxnSpPr>
            <p:nvPr/>
          </p:nvCxnSpPr>
          <p:spPr>
            <a:xfrm>
              <a:off x="6162484" y="3152784"/>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DFE334C-EFC0-4553-BA23-B2CBC33BCE72}"/>
                </a:ext>
              </a:extLst>
            </p:cNvPr>
            <p:cNvCxnSpPr>
              <a:cxnSpLocks/>
            </p:cNvCxnSpPr>
            <p:nvPr/>
          </p:nvCxnSpPr>
          <p:spPr>
            <a:xfrm>
              <a:off x="6162282" y="3765458"/>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3B0537A-F299-41A1-9DB8-8D03C738B001}"/>
                </a:ext>
              </a:extLst>
            </p:cNvPr>
            <p:cNvCxnSpPr>
              <a:cxnSpLocks/>
            </p:cNvCxnSpPr>
            <p:nvPr/>
          </p:nvCxnSpPr>
          <p:spPr>
            <a:xfrm>
              <a:off x="6799988" y="3676035"/>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EA4D31E-5918-4F50-85BA-F0AE87380D4B}"/>
                </a:ext>
              </a:extLst>
            </p:cNvPr>
            <p:cNvCxnSpPr>
              <a:cxnSpLocks/>
            </p:cNvCxnSpPr>
            <p:nvPr/>
          </p:nvCxnSpPr>
          <p:spPr>
            <a:xfrm flipV="1">
              <a:off x="6192221" y="4183190"/>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5ABB599-7BE6-4570-AA67-23AC8553AD55}"/>
                </a:ext>
              </a:extLst>
            </p:cNvPr>
            <p:cNvCxnSpPr>
              <a:cxnSpLocks/>
            </p:cNvCxnSpPr>
            <p:nvPr/>
          </p:nvCxnSpPr>
          <p:spPr>
            <a:xfrm>
              <a:off x="6817199" y="4105077"/>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425414-FE65-4AD6-814C-6DA5FD18B579}"/>
                </a:ext>
              </a:extLst>
            </p:cNvPr>
            <p:cNvCxnSpPr>
              <a:cxnSpLocks/>
            </p:cNvCxnSpPr>
            <p:nvPr/>
          </p:nvCxnSpPr>
          <p:spPr>
            <a:xfrm>
              <a:off x="6186356" y="4185205"/>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B7BF9B0-CFB2-4A24-B18D-A11ADFB817AF}"/>
                </a:ext>
              </a:extLst>
            </p:cNvPr>
            <p:cNvCxnSpPr>
              <a:cxnSpLocks/>
            </p:cNvCxnSpPr>
            <p:nvPr/>
          </p:nvCxnSpPr>
          <p:spPr>
            <a:xfrm>
              <a:off x="6186154" y="4797879"/>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737710E-C616-4020-A0CF-3D85A3D016F6}"/>
                </a:ext>
              </a:extLst>
            </p:cNvPr>
            <p:cNvCxnSpPr>
              <a:cxnSpLocks/>
            </p:cNvCxnSpPr>
            <p:nvPr/>
          </p:nvCxnSpPr>
          <p:spPr>
            <a:xfrm>
              <a:off x="6823860" y="4708456"/>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FA051E4-0E87-4A73-8A5C-3794DA06CC3C}"/>
                </a:ext>
              </a:extLst>
            </p:cNvPr>
            <p:cNvCxnSpPr>
              <a:cxnSpLocks/>
            </p:cNvCxnSpPr>
            <p:nvPr/>
          </p:nvCxnSpPr>
          <p:spPr>
            <a:xfrm flipV="1">
              <a:off x="6205215" y="5214083"/>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AF1FE09-2DAF-473E-91C5-C66B626D94B4}"/>
                </a:ext>
              </a:extLst>
            </p:cNvPr>
            <p:cNvCxnSpPr>
              <a:cxnSpLocks/>
            </p:cNvCxnSpPr>
            <p:nvPr/>
          </p:nvCxnSpPr>
          <p:spPr>
            <a:xfrm>
              <a:off x="6830193" y="5135969"/>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5B11CA-37E2-4DAB-99BB-9052C21D1378}"/>
                </a:ext>
              </a:extLst>
            </p:cNvPr>
            <p:cNvCxnSpPr>
              <a:cxnSpLocks/>
            </p:cNvCxnSpPr>
            <p:nvPr/>
          </p:nvCxnSpPr>
          <p:spPr>
            <a:xfrm>
              <a:off x="6199350" y="5216098"/>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0CBDB86-2ADA-4ADF-8384-96EC7AEB24DD}"/>
                </a:ext>
              </a:extLst>
            </p:cNvPr>
            <p:cNvCxnSpPr>
              <a:cxnSpLocks/>
            </p:cNvCxnSpPr>
            <p:nvPr/>
          </p:nvCxnSpPr>
          <p:spPr>
            <a:xfrm>
              <a:off x="6199148" y="5828772"/>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64D3710-CE82-4D7E-8E9B-A6949A206DD5}"/>
                </a:ext>
              </a:extLst>
            </p:cNvPr>
            <p:cNvCxnSpPr>
              <a:cxnSpLocks/>
            </p:cNvCxnSpPr>
            <p:nvPr/>
          </p:nvCxnSpPr>
          <p:spPr>
            <a:xfrm flipV="1">
              <a:off x="6833834" y="5740229"/>
              <a:ext cx="0" cy="3342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0BCD53-5DC2-4E49-A818-477DCAC2926D}"/>
                </a:ext>
              </a:extLst>
            </p:cNvPr>
            <p:cNvCxnSpPr>
              <a:cxnSpLocks/>
            </p:cNvCxnSpPr>
            <p:nvPr/>
          </p:nvCxnSpPr>
          <p:spPr>
            <a:xfrm flipV="1">
              <a:off x="8983863" y="5856588"/>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28B8F6B-ED06-407A-BE33-1EB808BA6463}"/>
                </a:ext>
              </a:extLst>
            </p:cNvPr>
            <p:cNvCxnSpPr>
              <a:cxnSpLocks/>
            </p:cNvCxnSpPr>
            <p:nvPr/>
          </p:nvCxnSpPr>
          <p:spPr>
            <a:xfrm flipV="1">
              <a:off x="8999962" y="4694084"/>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D876A3D-D0A6-48B8-B90D-8FE9E5A224C2}"/>
                </a:ext>
              </a:extLst>
            </p:cNvPr>
            <p:cNvCxnSpPr>
              <a:cxnSpLocks/>
            </p:cNvCxnSpPr>
            <p:nvPr/>
          </p:nvCxnSpPr>
          <p:spPr>
            <a:xfrm>
              <a:off x="10666331" y="5109803"/>
              <a:ext cx="0" cy="4126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74FC0CB-4309-4A5E-9F73-66B92364A895}"/>
                </a:ext>
              </a:extLst>
            </p:cNvPr>
            <p:cNvCxnSpPr>
              <a:cxnSpLocks/>
            </p:cNvCxnSpPr>
            <p:nvPr/>
          </p:nvCxnSpPr>
          <p:spPr>
            <a:xfrm flipV="1">
              <a:off x="8983863" y="4094078"/>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74A3E3A-B7E3-42AA-BC63-3C3EF7134BAF}"/>
                </a:ext>
              </a:extLst>
            </p:cNvPr>
            <p:cNvCxnSpPr>
              <a:cxnSpLocks/>
            </p:cNvCxnSpPr>
            <p:nvPr/>
          </p:nvCxnSpPr>
          <p:spPr>
            <a:xfrm flipV="1">
              <a:off x="8983863" y="3656475"/>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707BEE6A-FCAE-412E-80D0-69FF4FA67B4C}"/>
                </a:ext>
              </a:extLst>
            </p:cNvPr>
            <p:cNvSpPr/>
            <p:nvPr/>
          </p:nvSpPr>
          <p:spPr>
            <a:xfrm>
              <a:off x="8884829" y="1612145"/>
              <a:ext cx="180146" cy="179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Box 71">
              <a:extLst>
                <a:ext uri="{FF2B5EF4-FFF2-40B4-BE49-F238E27FC236}">
                  <a16:creationId xmlns:a16="http://schemas.microsoft.com/office/drawing/2014/main" id="{AB829889-76FF-4767-B926-B8FB7399CA24}"/>
                </a:ext>
              </a:extLst>
            </p:cNvPr>
            <p:cNvSpPr txBox="1"/>
            <p:nvPr/>
          </p:nvSpPr>
          <p:spPr>
            <a:xfrm>
              <a:off x="9008334" y="1546391"/>
              <a:ext cx="2135473" cy="276889"/>
            </a:xfrm>
            <a:prstGeom prst="rect">
              <a:avLst/>
            </a:prstGeom>
            <a:noFill/>
          </p:spPr>
          <p:txBody>
            <a:bodyPr wrap="square" rtlCol="0">
              <a:spAutoFit/>
            </a:bodyPr>
            <a:lstStyle/>
            <a:p>
              <a:r>
                <a:rPr lang="en-US" sz="1100"/>
                <a:t>concat</a:t>
              </a:r>
            </a:p>
          </p:txBody>
        </p:sp>
        <p:cxnSp>
          <p:nvCxnSpPr>
            <p:cNvPr id="73" name="Straight Arrow Connector 72">
              <a:extLst>
                <a:ext uri="{FF2B5EF4-FFF2-40B4-BE49-F238E27FC236}">
                  <a16:creationId xmlns:a16="http://schemas.microsoft.com/office/drawing/2014/main" id="{B848684B-63FD-481C-9281-20EFEAC4EBA7}"/>
                </a:ext>
              </a:extLst>
            </p:cNvPr>
            <p:cNvCxnSpPr>
              <a:cxnSpLocks/>
            </p:cNvCxnSpPr>
            <p:nvPr/>
          </p:nvCxnSpPr>
          <p:spPr>
            <a:xfrm flipV="1">
              <a:off x="8967763" y="1818927"/>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A4A3481-3E2C-45DF-837E-25795AEE8D22}"/>
                </a:ext>
              </a:extLst>
            </p:cNvPr>
            <p:cNvCxnSpPr>
              <a:cxnSpLocks/>
            </p:cNvCxnSpPr>
            <p:nvPr/>
          </p:nvCxnSpPr>
          <p:spPr>
            <a:xfrm flipV="1">
              <a:off x="8967763" y="1381324"/>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B5EC6CF-A715-4492-A54A-285FDB050575}"/>
                </a:ext>
              </a:extLst>
            </p:cNvPr>
            <p:cNvCxnSpPr>
              <a:cxnSpLocks/>
            </p:cNvCxnSpPr>
            <p:nvPr/>
          </p:nvCxnSpPr>
          <p:spPr>
            <a:xfrm flipV="1">
              <a:off x="8983863" y="2560106"/>
              <a:ext cx="1537109" cy="176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5BC4BB3-C515-456F-8DA0-3DDC4E3AB003}"/>
                </a:ext>
              </a:extLst>
            </p:cNvPr>
            <p:cNvCxnSpPr>
              <a:cxnSpLocks/>
            </p:cNvCxnSpPr>
            <p:nvPr/>
          </p:nvCxnSpPr>
          <p:spPr>
            <a:xfrm flipV="1">
              <a:off x="8983863" y="2454286"/>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C95A84A-1BBC-4300-8B54-C2CA70896F24}"/>
                </a:ext>
              </a:extLst>
            </p:cNvPr>
            <p:cNvGrpSpPr/>
            <p:nvPr/>
          </p:nvGrpSpPr>
          <p:grpSpPr>
            <a:xfrm>
              <a:off x="10390290" y="2527069"/>
              <a:ext cx="1148422" cy="2029926"/>
              <a:chOff x="4540140" y="2476474"/>
              <a:chExt cx="1081848" cy="1917910"/>
            </a:xfrm>
          </p:grpSpPr>
          <p:grpSp>
            <p:nvGrpSpPr>
              <p:cNvPr id="82" name="Group 81">
                <a:extLst>
                  <a:ext uri="{FF2B5EF4-FFF2-40B4-BE49-F238E27FC236}">
                    <a16:creationId xmlns:a16="http://schemas.microsoft.com/office/drawing/2014/main" id="{53006E1A-69CA-4D14-B9DE-BE7D23213F4A}"/>
                  </a:ext>
                </a:extLst>
              </p:cNvPr>
              <p:cNvGrpSpPr/>
              <p:nvPr/>
            </p:nvGrpSpPr>
            <p:grpSpPr>
              <a:xfrm>
                <a:off x="4707450" y="2476474"/>
                <a:ext cx="892498" cy="356301"/>
                <a:chOff x="7474716" y="1464898"/>
                <a:chExt cx="1371726" cy="547617"/>
              </a:xfrm>
              <a:noFill/>
            </p:grpSpPr>
            <p:sp>
              <p:nvSpPr>
                <p:cNvPr id="85" name="Rectangle 84">
                  <a:extLst>
                    <a:ext uri="{FF2B5EF4-FFF2-40B4-BE49-F238E27FC236}">
                      <a16:creationId xmlns:a16="http://schemas.microsoft.com/office/drawing/2014/main" id="{E3DF02A8-67AB-4128-87D9-1B04C58250F2}"/>
                    </a:ext>
                  </a:extLst>
                </p:cNvPr>
                <p:cNvSpPr/>
                <p:nvPr/>
              </p:nvSpPr>
              <p:spPr>
                <a:xfrm>
                  <a:off x="7474716" y="1464898"/>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sp>
              <p:nvSpPr>
                <p:cNvPr id="86" name="Rectangle 85">
                  <a:extLst>
                    <a:ext uri="{FF2B5EF4-FFF2-40B4-BE49-F238E27FC236}">
                      <a16:creationId xmlns:a16="http://schemas.microsoft.com/office/drawing/2014/main" id="{ED1C4066-E7C7-46D0-8EFD-56E1502F7BB6}"/>
                    </a:ext>
                  </a:extLst>
                </p:cNvPr>
                <p:cNvSpPr/>
                <p:nvPr/>
              </p:nvSpPr>
              <p:spPr>
                <a:xfrm>
                  <a:off x="7474842" y="1738195"/>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conv(1,1,85)/1</a:t>
                  </a:r>
                </a:p>
              </p:txBody>
            </p:sp>
          </p:grpSp>
          <p:cxnSp>
            <p:nvCxnSpPr>
              <p:cNvPr id="83" name="Straight Arrow Connector 82">
                <a:extLst>
                  <a:ext uri="{FF2B5EF4-FFF2-40B4-BE49-F238E27FC236}">
                    <a16:creationId xmlns:a16="http://schemas.microsoft.com/office/drawing/2014/main" id="{2499BD10-3475-4E5D-B6AC-9426EC8306A5}"/>
                  </a:ext>
                </a:extLst>
              </p:cNvPr>
              <p:cNvCxnSpPr>
                <a:cxnSpLocks/>
              </p:cNvCxnSpPr>
              <p:nvPr/>
            </p:nvCxnSpPr>
            <p:spPr>
              <a:xfrm>
                <a:off x="5153658" y="2869022"/>
                <a:ext cx="0" cy="389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ube 83">
                <a:extLst>
                  <a:ext uri="{FF2B5EF4-FFF2-40B4-BE49-F238E27FC236}">
                    <a16:creationId xmlns:a16="http://schemas.microsoft.com/office/drawing/2014/main" id="{69D2F307-4496-49AC-BCF5-D4C6EB61CB1D}"/>
                  </a:ext>
                </a:extLst>
              </p:cNvPr>
              <p:cNvSpPr/>
              <p:nvPr/>
            </p:nvSpPr>
            <p:spPr>
              <a:xfrm>
                <a:off x="4540140" y="3312536"/>
                <a:ext cx="1081848" cy="1081848"/>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26 x 26 x 85</a:t>
                </a:r>
              </a:p>
            </p:txBody>
          </p:sp>
        </p:grpSp>
        <p:sp>
          <p:nvSpPr>
            <p:cNvPr id="78" name="Cube 77">
              <a:extLst>
                <a:ext uri="{FF2B5EF4-FFF2-40B4-BE49-F238E27FC236}">
                  <a16:creationId xmlns:a16="http://schemas.microsoft.com/office/drawing/2014/main" id="{0A16880F-4851-44CE-A06E-09AD8A927E8A}"/>
                </a:ext>
              </a:extLst>
            </p:cNvPr>
            <p:cNvSpPr/>
            <p:nvPr/>
          </p:nvSpPr>
          <p:spPr>
            <a:xfrm>
              <a:off x="10011485" y="5645774"/>
              <a:ext cx="1148422" cy="11450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13 x 13 x 85</a:t>
              </a:r>
            </a:p>
          </p:txBody>
        </p:sp>
        <p:cxnSp>
          <p:nvCxnSpPr>
            <p:cNvPr id="79" name="Straight Arrow Connector 78">
              <a:extLst>
                <a:ext uri="{FF2B5EF4-FFF2-40B4-BE49-F238E27FC236}">
                  <a16:creationId xmlns:a16="http://schemas.microsoft.com/office/drawing/2014/main" id="{48FEA8E6-84BA-42C6-9E10-9F184B6E66EA}"/>
                </a:ext>
              </a:extLst>
            </p:cNvPr>
            <p:cNvCxnSpPr>
              <a:cxnSpLocks/>
            </p:cNvCxnSpPr>
            <p:nvPr/>
          </p:nvCxnSpPr>
          <p:spPr>
            <a:xfrm>
              <a:off x="11600844" y="273402"/>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70F3987-13FC-483C-998B-8C0D2E5CF607}"/>
                </a:ext>
              </a:extLst>
            </p:cNvPr>
            <p:cNvCxnSpPr>
              <a:cxnSpLocks/>
            </p:cNvCxnSpPr>
            <p:nvPr/>
          </p:nvCxnSpPr>
          <p:spPr>
            <a:xfrm>
              <a:off x="11576447" y="917584"/>
              <a:ext cx="0" cy="2271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Cube 80">
              <a:extLst>
                <a:ext uri="{FF2B5EF4-FFF2-40B4-BE49-F238E27FC236}">
                  <a16:creationId xmlns:a16="http://schemas.microsoft.com/office/drawing/2014/main" id="{D823871A-97DA-4915-A0AD-437D3475E567}"/>
                </a:ext>
              </a:extLst>
            </p:cNvPr>
            <p:cNvSpPr/>
            <p:nvPr/>
          </p:nvSpPr>
          <p:spPr>
            <a:xfrm>
              <a:off x="10928179" y="1189880"/>
              <a:ext cx="1148422" cy="11450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52 x 52 x 85</a:t>
              </a:r>
            </a:p>
          </p:txBody>
        </p:sp>
      </p:grpSp>
      <p:sp>
        <p:nvSpPr>
          <p:cNvPr id="2" name="Rectangle: Rounded Corners 1">
            <a:extLst>
              <a:ext uri="{FF2B5EF4-FFF2-40B4-BE49-F238E27FC236}">
                <a16:creationId xmlns:a16="http://schemas.microsoft.com/office/drawing/2014/main" id="{8B4C333D-DC53-4E04-9C6A-C439AADD3666}"/>
              </a:ext>
            </a:extLst>
          </p:cNvPr>
          <p:cNvSpPr/>
          <p:nvPr/>
        </p:nvSpPr>
        <p:spPr>
          <a:xfrm>
            <a:off x="155305" y="1490307"/>
            <a:ext cx="3231397" cy="1104934"/>
          </a:xfrm>
          <a:prstGeom prst="roundRect">
            <a:avLst/>
          </a:prstGeom>
          <a:solidFill>
            <a:srgbClr val="EEEEEE"/>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a:extLst>
              <a:ext uri="{FF2B5EF4-FFF2-40B4-BE49-F238E27FC236}">
                <a16:creationId xmlns:a16="http://schemas.microsoft.com/office/drawing/2014/main" id="{7B4535F2-C788-4328-9442-5093F29E84FE}"/>
              </a:ext>
            </a:extLst>
          </p:cNvPr>
          <p:cNvSpPr txBox="1"/>
          <p:nvPr/>
        </p:nvSpPr>
        <p:spPr>
          <a:xfrm>
            <a:off x="308223" y="1609067"/>
            <a:ext cx="6094070" cy="954107"/>
          </a:xfrm>
          <a:prstGeom prst="rect">
            <a:avLst/>
          </a:prstGeom>
          <a:noFill/>
        </p:spPr>
        <p:txBody>
          <a:bodyPr wrap="square">
            <a:spAutoFit/>
          </a:bodyPr>
          <a:lstStyle/>
          <a:p>
            <a:r>
              <a:rPr lang="en-US" sz="2800">
                <a:solidFill>
                  <a:srgbClr val="353535"/>
                </a:solidFill>
                <a:latin typeface="Times New Roman" panose="02020603050405020304" pitchFamily="18" charset="0"/>
                <a:cs typeface="Times New Roman" panose="02020603050405020304" pitchFamily="18" charset="0"/>
              </a:rPr>
              <a:t>YOLOv3 </a:t>
            </a:r>
          </a:p>
          <a:p>
            <a:r>
              <a:rPr lang="en-US" sz="2800">
                <a:solidFill>
                  <a:srgbClr val="353535"/>
                </a:solidFill>
                <a:latin typeface="Times New Roman" panose="02020603050405020304" pitchFamily="18" charset="0"/>
                <a:cs typeface="Times New Roman" panose="02020603050405020304" pitchFamily="18" charset="0"/>
              </a:rPr>
              <a:t>ARCHITECTURE</a:t>
            </a:r>
            <a:endParaRPr lang="en-US" sz="2800">
              <a:solidFill>
                <a:srgbClr val="353535"/>
              </a:solidFill>
            </a:endParaRPr>
          </a:p>
        </p:txBody>
      </p:sp>
    </p:spTree>
    <p:extLst>
      <p:ext uri="{BB962C8B-B14F-4D97-AF65-F5344CB8AC3E}">
        <p14:creationId xmlns:p14="http://schemas.microsoft.com/office/powerpoint/2010/main" val="2373184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9CF476A-BD17-49A2-94DA-3E4B66735B22}"/>
              </a:ext>
            </a:extLst>
          </p:cNvPr>
          <p:cNvSpPr/>
          <p:nvPr/>
        </p:nvSpPr>
        <p:spPr>
          <a:xfrm>
            <a:off x="0" y="0"/>
            <a:ext cx="3752989" cy="6858000"/>
          </a:xfrm>
          <a:prstGeom prst="rect">
            <a:avLst/>
          </a:prstGeom>
          <a:solidFill>
            <a:srgbClr val="353535"/>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5041209A-36F2-4230-84DD-AC832C0B6ADE}"/>
              </a:ext>
            </a:extLst>
          </p:cNvPr>
          <p:cNvGrpSpPr/>
          <p:nvPr/>
        </p:nvGrpSpPr>
        <p:grpSpPr>
          <a:xfrm>
            <a:off x="4094480" y="141250"/>
            <a:ext cx="7982121" cy="6649557"/>
            <a:chOff x="5348268" y="141250"/>
            <a:chExt cx="6728333" cy="6649557"/>
          </a:xfrm>
        </p:grpSpPr>
        <p:sp>
          <p:nvSpPr>
            <p:cNvPr id="6" name="Rectangle 5">
              <a:extLst>
                <a:ext uri="{FF2B5EF4-FFF2-40B4-BE49-F238E27FC236}">
                  <a16:creationId xmlns:a16="http://schemas.microsoft.com/office/drawing/2014/main" id="{7FF6FA80-C911-4142-A8BD-F2D739F81B13}"/>
                </a:ext>
              </a:extLst>
            </p:cNvPr>
            <p:cNvSpPr/>
            <p:nvPr/>
          </p:nvSpPr>
          <p:spPr>
            <a:xfrm>
              <a:off x="6288748" y="270624"/>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1">
                  <a:solidFill>
                    <a:sysClr val="windowText" lastClr="000000"/>
                  </a:solidFill>
                </a:rPr>
                <a:t>INPUT</a:t>
              </a:r>
            </a:p>
          </p:txBody>
        </p:sp>
        <p:cxnSp>
          <p:nvCxnSpPr>
            <p:cNvPr id="7" name="Straight Arrow Connector 6">
              <a:extLst>
                <a:ext uri="{FF2B5EF4-FFF2-40B4-BE49-F238E27FC236}">
                  <a16:creationId xmlns:a16="http://schemas.microsoft.com/office/drawing/2014/main" id="{EA0BF9F6-11C6-43FF-813F-CB0A65506358}"/>
                </a:ext>
              </a:extLst>
            </p:cNvPr>
            <p:cNvCxnSpPr>
              <a:cxnSpLocks/>
            </p:cNvCxnSpPr>
            <p:nvPr/>
          </p:nvCxnSpPr>
          <p:spPr>
            <a:xfrm flipH="1">
              <a:off x="6759435" y="462908"/>
              <a:ext cx="2980" cy="1782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BF985E2-ABD7-486C-8597-C26CBF31ABA0}"/>
                </a:ext>
              </a:extLst>
            </p:cNvPr>
            <p:cNvGrpSpPr/>
            <p:nvPr/>
          </p:nvGrpSpPr>
          <p:grpSpPr>
            <a:xfrm>
              <a:off x="6288748" y="634213"/>
              <a:ext cx="947420" cy="377111"/>
              <a:chOff x="1996870" y="-1680748"/>
              <a:chExt cx="1371726" cy="547617"/>
            </a:xfrm>
            <a:noFill/>
          </p:grpSpPr>
          <p:sp>
            <p:nvSpPr>
              <p:cNvPr id="120" name="Rectangle 119">
                <a:extLst>
                  <a:ext uri="{FF2B5EF4-FFF2-40B4-BE49-F238E27FC236}">
                    <a16:creationId xmlns:a16="http://schemas.microsoft.com/office/drawing/2014/main" id="{EA57D980-EDC1-4AF4-B0BA-59ADBEE784C2}"/>
                  </a:ext>
                </a:extLst>
              </p:cNvPr>
              <p:cNvSpPr/>
              <p:nvPr/>
            </p:nvSpPr>
            <p:spPr>
              <a:xfrm>
                <a:off x="1996870" y="-1680748"/>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conv(3,3,32)/1</a:t>
                </a:r>
              </a:p>
            </p:txBody>
          </p:sp>
          <p:sp>
            <p:nvSpPr>
              <p:cNvPr id="121" name="Rectangle 120">
                <a:extLst>
                  <a:ext uri="{FF2B5EF4-FFF2-40B4-BE49-F238E27FC236}">
                    <a16:creationId xmlns:a16="http://schemas.microsoft.com/office/drawing/2014/main" id="{FBF8C1AC-BF8E-4B1C-B6C7-0AAD39356233}"/>
                  </a:ext>
                </a:extLst>
              </p:cNvPr>
              <p:cNvSpPr/>
              <p:nvPr/>
            </p:nvSpPr>
            <p:spPr>
              <a:xfrm>
                <a:off x="1996996" y="-1407451"/>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conv(3,3,64)/2</a:t>
                </a:r>
              </a:p>
            </p:txBody>
          </p:sp>
        </p:grpSp>
        <p:grpSp>
          <p:nvGrpSpPr>
            <p:cNvPr id="9" name="Group 8">
              <a:extLst>
                <a:ext uri="{FF2B5EF4-FFF2-40B4-BE49-F238E27FC236}">
                  <a16:creationId xmlns:a16="http://schemas.microsoft.com/office/drawing/2014/main" id="{C9768E7F-C944-4586-8B26-CEB97107E5AA}"/>
                </a:ext>
              </a:extLst>
            </p:cNvPr>
            <p:cNvGrpSpPr/>
            <p:nvPr/>
          </p:nvGrpSpPr>
          <p:grpSpPr>
            <a:xfrm>
              <a:off x="6306881" y="2270616"/>
              <a:ext cx="947420" cy="377111"/>
              <a:chOff x="1996749" y="1078182"/>
              <a:chExt cx="1371726" cy="547617"/>
            </a:xfrm>
            <a:noFill/>
          </p:grpSpPr>
          <p:sp>
            <p:nvSpPr>
              <p:cNvPr id="118" name="Rectangle 117">
                <a:extLst>
                  <a:ext uri="{FF2B5EF4-FFF2-40B4-BE49-F238E27FC236}">
                    <a16:creationId xmlns:a16="http://schemas.microsoft.com/office/drawing/2014/main" id="{F7C1DFBA-79D5-4CD5-94BE-5DDB5111043F}"/>
                  </a:ext>
                </a:extLst>
              </p:cNvPr>
              <p:cNvSpPr/>
              <p:nvPr/>
            </p:nvSpPr>
            <p:spPr>
              <a:xfrm>
                <a:off x="1996749" y="1078182"/>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conv(1,1,64)/1</a:t>
                </a:r>
              </a:p>
            </p:txBody>
          </p:sp>
          <p:sp>
            <p:nvSpPr>
              <p:cNvPr id="119" name="Rectangle 118">
                <a:extLst>
                  <a:ext uri="{FF2B5EF4-FFF2-40B4-BE49-F238E27FC236}">
                    <a16:creationId xmlns:a16="http://schemas.microsoft.com/office/drawing/2014/main" id="{3EA92E77-00DA-4845-88E7-EC279970346C}"/>
                  </a:ext>
                </a:extLst>
              </p:cNvPr>
              <p:cNvSpPr/>
              <p:nvPr/>
            </p:nvSpPr>
            <p:spPr>
              <a:xfrm>
                <a:off x="1996875" y="1351479"/>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conv(3,3,128)/1</a:t>
                </a:r>
              </a:p>
            </p:txBody>
          </p:sp>
        </p:grpSp>
        <p:grpSp>
          <p:nvGrpSpPr>
            <p:cNvPr id="10" name="Group 9">
              <a:extLst>
                <a:ext uri="{FF2B5EF4-FFF2-40B4-BE49-F238E27FC236}">
                  <a16:creationId xmlns:a16="http://schemas.microsoft.com/office/drawing/2014/main" id="{EC614E18-D3BE-47DA-9A64-222C0B177043}"/>
                </a:ext>
              </a:extLst>
            </p:cNvPr>
            <p:cNvGrpSpPr/>
            <p:nvPr/>
          </p:nvGrpSpPr>
          <p:grpSpPr>
            <a:xfrm>
              <a:off x="6311511" y="3301331"/>
              <a:ext cx="947420" cy="377111"/>
              <a:chOff x="1996749" y="2810698"/>
              <a:chExt cx="1371726" cy="547617"/>
            </a:xfrm>
            <a:noFill/>
          </p:grpSpPr>
          <p:sp>
            <p:nvSpPr>
              <p:cNvPr id="116" name="Rectangle 115">
                <a:extLst>
                  <a:ext uri="{FF2B5EF4-FFF2-40B4-BE49-F238E27FC236}">
                    <a16:creationId xmlns:a16="http://schemas.microsoft.com/office/drawing/2014/main" id="{61D95209-A8D0-4F2E-B1C8-A5B2202BC182}"/>
                  </a:ext>
                </a:extLst>
              </p:cNvPr>
              <p:cNvSpPr/>
              <p:nvPr/>
            </p:nvSpPr>
            <p:spPr>
              <a:xfrm>
                <a:off x="1996749" y="2810698"/>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conv(1,1,128)/1</a:t>
                </a:r>
              </a:p>
            </p:txBody>
          </p:sp>
          <p:sp>
            <p:nvSpPr>
              <p:cNvPr id="117" name="Rectangle 116">
                <a:extLst>
                  <a:ext uri="{FF2B5EF4-FFF2-40B4-BE49-F238E27FC236}">
                    <a16:creationId xmlns:a16="http://schemas.microsoft.com/office/drawing/2014/main" id="{1DDD9982-93F1-4B8B-92AA-85BB868DC820}"/>
                  </a:ext>
                </a:extLst>
              </p:cNvPr>
              <p:cNvSpPr/>
              <p:nvPr/>
            </p:nvSpPr>
            <p:spPr>
              <a:xfrm>
                <a:off x="1996875" y="3083995"/>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grpSp>
        <p:grpSp>
          <p:nvGrpSpPr>
            <p:cNvPr id="11" name="Group 10">
              <a:extLst>
                <a:ext uri="{FF2B5EF4-FFF2-40B4-BE49-F238E27FC236}">
                  <a16:creationId xmlns:a16="http://schemas.microsoft.com/office/drawing/2014/main" id="{08622F62-2E6F-42D2-B078-AAF7E929283D}"/>
                </a:ext>
              </a:extLst>
            </p:cNvPr>
            <p:cNvGrpSpPr/>
            <p:nvPr/>
          </p:nvGrpSpPr>
          <p:grpSpPr>
            <a:xfrm>
              <a:off x="6320625" y="4336036"/>
              <a:ext cx="947420" cy="377111"/>
              <a:chOff x="1996749" y="4542037"/>
              <a:chExt cx="1371726" cy="547617"/>
            </a:xfrm>
            <a:noFill/>
          </p:grpSpPr>
          <p:sp>
            <p:nvSpPr>
              <p:cNvPr id="114" name="Rectangle 113">
                <a:extLst>
                  <a:ext uri="{FF2B5EF4-FFF2-40B4-BE49-F238E27FC236}">
                    <a16:creationId xmlns:a16="http://schemas.microsoft.com/office/drawing/2014/main" id="{EC764CFB-1543-41A0-B098-0D40C4D78600}"/>
                  </a:ext>
                </a:extLst>
              </p:cNvPr>
              <p:cNvSpPr/>
              <p:nvPr/>
            </p:nvSpPr>
            <p:spPr>
              <a:xfrm>
                <a:off x="1996749" y="4542037"/>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sp>
            <p:nvSpPr>
              <p:cNvPr id="115" name="Rectangle 114">
                <a:extLst>
                  <a:ext uri="{FF2B5EF4-FFF2-40B4-BE49-F238E27FC236}">
                    <a16:creationId xmlns:a16="http://schemas.microsoft.com/office/drawing/2014/main" id="{C9BAA98C-9D02-4D9B-9E61-B434A3C02A22}"/>
                  </a:ext>
                </a:extLst>
              </p:cNvPr>
              <p:cNvSpPr/>
              <p:nvPr/>
            </p:nvSpPr>
            <p:spPr>
              <a:xfrm>
                <a:off x="1996875" y="4815334"/>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conv(3,3,512)/1</a:t>
                </a:r>
              </a:p>
            </p:txBody>
          </p:sp>
        </p:grpSp>
        <p:grpSp>
          <p:nvGrpSpPr>
            <p:cNvPr id="12" name="Group 11">
              <a:extLst>
                <a:ext uri="{FF2B5EF4-FFF2-40B4-BE49-F238E27FC236}">
                  <a16:creationId xmlns:a16="http://schemas.microsoft.com/office/drawing/2014/main" id="{3422FCBC-40EB-4991-BD0C-5874742B3C7C}"/>
                </a:ext>
              </a:extLst>
            </p:cNvPr>
            <p:cNvGrpSpPr/>
            <p:nvPr/>
          </p:nvGrpSpPr>
          <p:grpSpPr>
            <a:xfrm>
              <a:off x="6370365" y="5363117"/>
              <a:ext cx="947420" cy="377111"/>
              <a:chOff x="1996749" y="6294359"/>
              <a:chExt cx="1371726" cy="547617"/>
            </a:xfrm>
            <a:noFill/>
          </p:grpSpPr>
          <p:sp>
            <p:nvSpPr>
              <p:cNvPr id="112" name="Rectangle 111">
                <a:extLst>
                  <a:ext uri="{FF2B5EF4-FFF2-40B4-BE49-F238E27FC236}">
                    <a16:creationId xmlns:a16="http://schemas.microsoft.com/office/drawing/2014/main" id="{BE0C541C-9FE3-4D4B-A039-AB318D48D8A0}"/>
                  </a:ext>
                </a:extLst>
              </p:cNvPr>
              <p:cNvSpPr/>
              <p:nvPr/>
            </p:nvSpPr>
            <p:spPr>
              <a:xfrm>
                <a:off x="1996749" y="6294359"/>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a:t>
                </a:r>
                <a:r>
                  <a:rPr lang="en-US" sz="700">
                    <a:solidFill>
                      <a:sysClr val="windowText" lastClr="000000"/>
                    </a:solidFill>
                  </a:rPr>
                  <a:t>1,1,512</a:t>
                </a:r>
                <a:r>
                  <a:rPr lang="en-US" sz="800">
                    <a:solidFill>
                      <a:sysClr val="windowText" lastClr="000000"/>
                    </a:solidFill>
                  </a:rPr>
                  <a:t>)/1</a:t>
                </a:r>
              </a:p>
            </p:txBody>
          </p:sp>
          <p:sp>
            <p:nvSpPr>
              <p:cNvPr id="113" name="Rectangle 112">
                <a:extLst>
                  <a:ext uri="{FF2B5EF4-FFF2-40B4-BE49-F238E27FC236}">
                    <a16:creationId xmlns:a16="http://schemas.microsoft.com/office/drawing/2014/main" id="{13219473-A3A0-4B71-91D5-089CDE97BDAB}"/>
                  </a:ext>
                </a:extLst>
              </p:cNvPr>
              <p:cNvSpPr/>
              <p:nvPr/>
            </p:nvSpPr>
            <p:spPr>
              <a:xfrm>
                <a:off x="1996875" y="656765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conv(3,3,1024)/1</a:t>
                </a:r>
              </a:p>
            </p:txBody>
          </p:sp>
        </p:grpSp>
        <p:sp>
          <p:nvSpPr>
            <p:cNvPr id="13" name="Rectangle 12">
              <a:extLst>
                <a:ext uri="{FF2B5EF4-FFF2-40B4-BE49-F238E27FC236}">
                  <a16:creationId xmlns:a16="http://schemas.microsoft.com/office/drawing/2014/main" id="{99AF497C-0406-4A6F-9415-4908EE596CD2}"/>
                </a:ext>
              </a:extLst>
            </p:cNvPr>
            <p:cNvSpPr/>
            <p:nvPr/>
          </p:nvSpPr>
          <p:spPr>
            <a:xfrm>
              <a:off x="6306881" y="2876362"/>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conv(3,3,256)/2</a:t>
              </a:r>
            </a:p>
          </p:txBody>
        </p:sp>
        <p:sp>
          <p:nvSpPr>
            <p:cNvPr id="14" name="Rectangle 13">
              <a:extLst>
                <a:ext uri="{FF2B5EF4-FFF2-40B4-BE49-F238E27FC236}">
                  <a16:creationId xmlns:a16="http://schemas.microsoft.com/office/drawing/2014/main" id="{76E774A1-1D4A-4031-9C80-95F9975DBB98}"/>
                </a:ext>
              </a:extLst>
            </p:cNvPr>
            <p:cNvSpPr/>
            <p:nvPr/>
          </p:nvSpPr>
          <p:spPr>
            <a:xfrm>
              <a:off x="6319660" y="3910224"/>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conv(3,3,512)/2</a:t>
              </a:r>
            </a:p>
          </p:txBody>
        </p:sp>
        <p:sp>
          <p:nvSpPr>
            <p:cNvPr id="15" name="Rectangle 14">
              <a:extLst>
                <a:ext uri="{FF2B5EF4-FFF2-40B4-BE49-F238E27FC236}">
                  <a16:creationId xmlns:a16="http://schemas.microsoft.com/office/drawing/2014/main" id="{7D4E372C-8CFF-4B1B-964A-F714CD2A7DCF}"/>
                </a:ext>
              </a:extLst>
            </p:cNvPr>
            <p:cNvSpPr/>
            <p:nvPr/>
          </p:nvSpPr>
          <p:spPr>
            <a:xfrm>
              <a:off x="6334524" y="4935861"/>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conv(3,3,1024)/2</a:t>
              </a:r>
            </a:p>
          </p:txBody>
        </p:sp>
        <p:sp>
          <p:nvSpPr>
            <p:cNvPr id="16" name="TextBox 15">
              <a:extLst>
                <a:ext uri="{FF2B5EF4-FFF2-40B4-BE49-F238E27FC236}">
                  <a16:creationId xmlns:a16="http://schemas.microsoft.com/office/drawing/2014/main" id="{10EDFCEE-5283-4338-9D91-7A82C6FECB8D}"/>
                </a:ext>
              </a:extLst>
            </p:cNvPr>
            <p:cNvSpPr txBox="1"/>
            <p:nvPr/>
          </p:nvSpPr>
          <p:spPr>
            <a:xfrm>
              <a:off x="5568258" y="5445344"/>
              <a:ext cx="606993" cy="276889"/>
            </a:xfrm>
            <a:prstGeom prst="rect">
              <a:avLst/>
            </a:prstGeom>
            <a:noFill/>
            <a:ln>
              <a:noFill/>
            </a:ln>
          </p:spPr>
          <p:txBody>
            <a:bodyPr wrap="square" rtlCol="0">
              <a:spAutoFit/>
            </a:bodyPr>
            <a:lstStyle/>
            <a:p>
              <a:r>
                <a:rPr lang="en-US" sz="1100"/>
                <a:t>Res x4</a:t>
              </a:r>
            </a:p>
          </p:txBody>
        </p:sp>
        <p:sp>
          <p:nvSpPr>
            <p:cNvPr id="17" name="TextBox 16">
              <a:extLst>
                <a:ext uri="{FF2B5EF4-FFF2-40B4-BE49-F238E27FC236}">
                  <a16:creationId xmlns:a16="http://schemas.microsoft.com/office/drawing/2014/main" id="{C22B122F-34D0-4A4F-A1BA-8FB30EAB327E}"/>
                </a:ext>
              </a:extLst>
            </p:cNvPr>
            <p:cNvSpPr txBox="1"/>
            <p:nvPr/>
          </p:nvSpPr>
          <p:spPr>
            <a:xfrm>
              <a:off x="5518518" y="4430490"/>
              <a:ext cx="606993" cy="276889"/>
            </a:xfrm>
            <a:prstGeom prst="rect">
              <a:avLst/>
            </a:prstGeom>
            <a:noFill/>
            <a:ln>
              <a:noFill/>
            </a:ln>
          </p:spPr>
          <p:txBody>
            <a:bodyPr wrap="square" rtlCol="0">
              <a:spAutoFit/>
            </a:bodyPr>
            <a:lstStyle/>
            <a:p>
              <a:r>
                <a:rPr lang="en-US" sz="1100"/>
                <a:t>Res x8</a:t>
              </a:r>
            </a:p>
          </p:txBody>
        </p:sp>
        <p:sp>
          <p:nvSpPr>
            <p:cNvPr id="18" name="TextBox 17">
              <a:extLst>
                <a:ext uri="{FF2B5EF4-FFF2-40B4-BE49-F238E27FC236}">
                  <a16:creationId xmlns:a16="http://schemas.microsoft.com/office/drawing/2014/main" id="{03D45E56-0B09-4412-81A6-B5F300DDD2CC}"/>
                </a:ext>
              </a:extLst>
            </p:cNvPr>
            <p:cNvSpPr txBox="1"/>
            <p:nvPr/>
          </p:nvSpPr>
          <p:spPr>
            <a:xfrm>
              <a:off x="5509404" y="3383562"/>
              <a:ext cx="606993" cy="276889"/>
            </a:xfrm>
            <a:prstGeom prst="rect">
              <a:avLst/>
            </a:prstGeom>
            <a:noFill/>
            <a:ln>
              <a:noFill/>
            </a:ln>
          </p:spPr>
          <p:txBody>
            <a:bodyPr wrap="square" rtlCol="0">
              <a:spAutoFit/>
            </a:bodyPr>
            <a:lstStyle/>
            <a:p>
              <a:r>
                <a:rPr lang="en-US" sz="1100"/>
                <a:t>Res x8</a:t>
              </a:r>
            </a:p>
          </p:txBody>
        </p:sp>
        <p:sp>
          <p:nvSpPr>
            <p:cNvPr id="19" name="TextBox 18">
              <a:extLst>
                <a:ext uri="{FF2B5EF4-FFF2-40B4-BE49-F238E27FC236}">
                  <a16:creationId xmlns:a16="http://schemas.microsoft.com/office/drawing/2014/main" id="{34835FA0-7DA1-44C8-8A15-8C3AD7047681}"/>
                </a:ext>
              </a:extLst>
            </p:cNvPr>
            <p:cNvSpPr txBox="1"/>
            <p:nvPr/>
          </p:nvSpPr>
          <p:spPr>
            <a:xfrm>
              <a:off x="5504774" y="2341430"/>
              <a:ext cx="606993" cy="276889"/>
            </a:xfrm>
            <a:prstGeom prst="rect">
              <a:avLst/>
            </a:prstGeom>
            <a:noFill/>
            <a:ln>
              <a:noFill/>
            </a:ln>
          </p:spPr>
          <p:txBody>
            <a:bodyPr wrap="square" rtlCol="0">
              <a:spAutoFit/>
            </a:bodyPr>
            <a:lstStyle/>
            <a:p>
              <a:r>
                <a:rPr lang="en-US" sz="1100"/>
                <a:t>Res x2</a:t>
              </a:r>
            </a:p>
          </p:txBody>
        </p:sp>
        <p:cxnSp>
          <p:nvCxnSpPr>
            <p:cNvPr id="20" name="Straight Connector 19">
              <a:extLst>
                <a:ext uri="{FF2B5EF4-FFF2-40B4-BE49-F238E27FC236}">
                  <a16:creationId xmlns:a16="http://schemas.microsoft.com/office/drawing/2014/main" id="{AEC49FAA-EF75-4C99-BA3C-CBEBD854D667}"/>
                </a:ext>
              </a:extLst>
            </p:cNvPr>
            <p:cNvCxnSpPr>
              <a:cxnSpLocks/>
            </p:cNvCxnSpPr>
            <p:nvPr/>
          </p:nvCxnSpPr>
          <p:spPr>
            <a:xfrm flipV="1">
              <a:off x="6132798" y="1091853"/>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86FA271-9BB2-426C-9BC1-A137F5C8A2FA}"/>
                </a:ext>
              </a:extLst>
            </p:cNvPr>
            <p:cNvCxnSpPr>
              <a:cxnSpLocks/>
            </p:cNvCxnSpPr>
            <p:nvPr/>
          </p:nvCxnSpPr>
          <p:spPr>
            <a:xfrm>
              <a:off x="6757776" y="1013740"/>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846456-BEF7-4130-9785-078845879496}"/>
                </a:ext>
              </a:extLst>
            </p:cNvPr>
            <p:cNvCxnSpPr>
              <a:cxnSpLocks/>
            </p:cNvCxnSpPr>
            <p:nvPr/>
          </p:nvCxnSpPr>
          <p:spPr>
            <a:xfrm>
              <a:off x="6126933" y="1093869"/>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48A4EA2-3C2F-4D32-80BC-B1FC0925CB54}"/>
                </a:ext>
              </a:extLst>
            </p:cNvPr>
            <p:cNvSpPr/>
            <p:nvPr/>
          </p:nvSpPr>
          <p:spPr>
            <a:xfrm>
              <a:off x="6290684" y="1229299"/>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conv(1,1,32)/1</a:t>
              </a:r>
            </a:p>
          </p:txBody>
        </p:sp>
        <p:sp>
          <p:nvSpPr>
            <p:cNvPr id="24" name="Rectangle 23">
              <a:extLst>
                <a:ext uri="{FF2B5EF4-FFF2-40B4-BE49-F238E27FC236}">
                  <a16:creationId xmlns:a16="http://schemas.microsoft.com/office/drawing/2014/main" id="{7F97FFD4-1198-40D0-A3FF-1CD600E3A2D8}"/>
                </a:ext>
              </a:extLst>
            </p:cNvPr>
            <p:cNvSpPr/>
            <p:nvPr/>
          </p:nvSpPr>
          <p:spPr>
            <a:xfrm>
              <a:off x="6290771" y="1417502"/>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conv(3,3,64)/1</a:t>
              </a:r>
            </a:p>
          </p:txBody>
        </p:sp>
        <p:sp>
          <p:nvSpPr>
            <p:cNvPr id="25" name="Rectangle 24">
              <a:extLst>
                <a:ext uri="{FF2B5EF4-FFF2-40B4-BE49-F238E27FC236}">
                  <a16:creationId xmlns:a16="http://schemas.microsoft.com/office/drawing/2014/main" id="{B16FBCB4-23C9-4F48-B2B5-EBF3695EC4BE}"/>
                </a:ext>
              </a:extLst>
            </p:cNvPr>
            <p:cNvSpPr/>
            <p:nvPr/>
          </p:nvSpPr>
          <p:spPr>
            <a:xfrm>
              <a:off x="6290771" y="1843609"/>
              <a:ext cx="947333" cy="1889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conv(3,3,128)/2</a:t>
              </a:r>
            </a:p>
          </p:txBody>
        </p:sp>
        <p:sp>
          <p:nvSpPr>
            <p:cNvPr id="26" name="TextBox 25">
              <a:extLst>
                <a:ext uri="{FF2B5EF4-FFF2-40B4-BE49-F238E27FC236}">
                  <a16:creationId xmlns:a16="http://schemas.microsoft.com/office/drawing/2014/main" id="{9F2268BD-5AD5-42CB-BCD8-0318872B1F1A}"/>
                </a:ext>
              </a:extLst>
            </p:cNvPr>
            <p:cNvSpPr txBox="1"/>
            <p:nvPr/>
          </p:nvSpPr>
          <p:spPr>
            <a:xfrm>
              <a:off x="5488576" y="1300111"/>
              <a:ext cx="606993" cy="276889"/>
            </a:xfrm>
            <a:prstGeom prst="rect">
              <a:avLst/>
            </a:prstGeom>
            <a:noFill/>
            <a:ln>
              <a:noFill/>
            </a:ln>
          </p:spPr>
          <p:txBody>
            <a:bodyPr wrap="square" rtlCol="0">
              <a:spAutoFit/>
            </a:bodyPr>
            <a:lstStyle/>
            <a:p>
              <a:r>
                <a:rPr lang="en-US" sz="1100"/>
                <a:t>Res x1</a:t>
              </a:r>
            </a:p>
          </p:txBody>
        </p:sp>
        <p:grpSp>
          <p:nvGrpSpPr>
            <p:cNvPr id="27" name="Group 26">
              <a:extLst>
                <a:ext uri="{FF2B5EF4-FFF2-40B4-BE49-F238E27FC236}">
                  <a16:creationId xmlns:a16="http://schemas.microsoft.com/office/drawing/2014/main" id="{FC8FC1BD-01C6-49A9-BC39-8BC84159DAAE}"/>
                </a:ext>
              </a:extLst>
            </p:cNvPr>
            <p:cNvGrpSpPr/>
            <p:nvPr/>
          </p:nvGrpSpPr>
          <p:grpSpPr>
            <a:xfrm>
              <a:off x="8520403" y="4912050"/>
              <a:ext cx="947507" cy="943129"/>
              <a:chOff x="3757092" y="4978486"/>
              <a:chExt cx="1371852" cy="1369554"/>
            </a:xfrm>
            <a:noFill/>
          </p:grpSpPr>
          <p:sp>
            <p:nvSpPr>
              <p:cNvPr id="107" name="Rectangle 106">
                <a:extLst>
                  <a:ext uri="{FF2B5EF4-FFF2-40B4-BE49-F238E27FC236}">
                    <a16:creationId xmlns:a16="http://schemas.microsoft.com/office/drawing/2014/main" id="{D09CA768-50DF-4D66-92F8-DDC2AF4DFD7F}"/>
                  </a:ext>
                </a:extLst>
              </p:cNvPr>
              <p:cNvSpPr/>
              <p:nvPr/>
            </p:nvSpPr>
            <p:spPr>
              <a:xfrm>
                <a:off x="3757218" y="580042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conv(3,3,1024)/1</a:t>
                </a:r>
              </a:p>
            </p:txBody>
          </p:sp>
          <p:sp>
            <p:nvSpPr>
              <p:cNvPr id="108" name="Rectangle 107">
                <a:extLst>
                  <a:ext uri="{FF2B5EF4-FFF2-40B4-BE49-F238E27FC236}">
                    <a16:creationId xmlns:a16="http://schemas.microsoft.com/office/drawing/2014/main" id="{A995F134-E207-48F7-AC5D-120E7771300B}"/>
                  </a:ext>
                </a:extLst>
              </p:cNvPr>
              <p:cNvSpPr/>
              <p:nvPr/>
            </p:nvSpPr>
            <p:spPr>
              <a:xfrm>
                <a:off x="3757344" y="6073720"/>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conv(1,1,512)/1</a:t>
                </a:r>
              </a:p>
            </p:txBody>
          </p:sp>
          <p:sp>
            <p:nvSpPr>
              <p:cNvPr id="109" name="Rectangle 108">
                <a:extLst>
                  <a:ext uri="{FF2B5EF4-FFF2-40B4-BE49-F238E27FC236}">
                    <a16:creationId xmlns:a16="http://schemas.microsoft.com/office/drawing/2014/main" id="{385A64AB-5CE4-4C89-AE83-7451BA15D6EC}"/>
                  </a:ext>
                </a:extLst>
              </p:cNvPr>
              <p:cNvSpPr/>
              <p:nvPr/>
            </p:nvSpPr>
            <p:spPr>
              <a:xfrm>
                <a:off x="3757092" y="525280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conv(3,3,1024)/1</a:t>
                </a:r>
              </a:p>
            </p:txBody>
          </p:sp>
          <p:sp>
            <p:nvSpPr>
              <p:cNvPr id="110" name="Rectangle 109">
                <a:extLst>
                  <a:ext uri="{FF2B5EF4-FFF2-40B4-BE49-F238E27FC236}">
                    <a16:creationId xmlns:a16="http://schemas.microsoft.com/office/drawing/2014/main" id="{C7609863-CD97-47D5-B561-D538D6B93836}"/>
                  </a:ext>
                </a:extLst>
              </p:cNvPr>
              <p:cNvSpPr/>
              <p:nvPr/>
            </p:nvSpPr>
            <p:spPr>
              <a:xfrm>
                <a:off x="3757218" y="552610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conv(1,1,512)/1</a:t>
                </a:r>
              </a:p>
            </p:txBody>
          </p:sp>
          <p:sp>
            <p:nvSpPr>
              <p:cNvPr id="111" name="Rectangle 110">
                <a:extLst>
                  <a:ext uri="{FF2B5EF4-FFF2-40B4-BE49-F238E27FC236}">
                    <a16:creationId xmlns:a16="http://schemas.microsoft.com/office/drawing/2014/main" id="{1487FADB-427E-4DD4-ADED-39EA6E799098}"/>
                  </a:ext>
                </a:extLst>
              </p:cNvPr>
              <p:cNvSpPr/>
              <p:nvPr/>
            </p:nvSpPr>
            <p:spPr>
              <a:xfrm>
                <a:off x="3757092" y="497848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conv(1,1,512)/1</a:t>
                </a:r>
              </a:p>
            </p:txBody>
          </p:sp>
        </p:grpSp>
        <p:grpSp>
          <p:nvGrpSpPr>
            <p:cNvPr id="28" name="Group 27">
              <a:extLst>
                <a:ext uri="{FF2B5EF4-FFF2-40B4-BE49-F238E27FC236}">
                  <a16:creationId xmlns:a16="http://schemas.microsoft.com/office/drawing/2014/main" id="{C0F7BC4C-7988-4ED9-ABD5-771E9648AA48}"/>
                </a:ext>
              </a:extLst>
            </p:cNvPr>
            <p:cNvGrpSpPr/>
            <p:nvPr/>
          </p:nvGrpSpPr>
          <p:grpSpPr>
            <a:xfrm>
              <a:off x="8518379" y="4312043"/>
              <a:ext cx="947420" cy="377111"/>
              <a:chOff x="5130012" y="4452495"/>
              <a:chExt cx="1371726" cy="547617"/>
            </a:xfrm>
            <a:noFill/>
          </p:grpSpPr>
          <p:sp>
            <p:nvSpPr>
              <p:cNvPr id="105" name="Rectangle 104">
                <a:extLst>
                  <a:ext uri="{FF2B5EF4-FFF2-40B4-BE49-F238E27FC236}">
                    <a16:creationId xmlns:a16="http://schemas.microsoft.com/office/drawing/2014/main" id="{F5DC89C0-C919-4221-BE11-45C8718260DA}"/>
                  </a:ext>
                </a:extLst>
              </p:cNvPr>
              <p:cNvSpPr/>
              <p:nvPr/>
            </p:nvSpPr>
            <p:spPr>
              <a:xfrm>
                <a:off x="5130012" y="4452495"/>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upsampling2D</a:t>
                </a:r>
              </a:p>
            </p:txBody>
          </p:sp>
          <p:sp>
            <p:nvSpPr>
              <p:cNvPr id="106" name="Rectangle 105">
                <a:extLst>
                  <a:ext uri="{FF2B5EF4-FFF2-40B4-BE49-F238E27FC236}">
                    <a16:creationId xmlns:a16="http://schemas.microsoft.com/office/drawing/2014/main" id="{3D60441B-1351-4E83-81B2-BAF75E67189C}"/>
                  </a:ext>
                </a:extLst>
              </p:cNvPr>
              <p:cNvSpPr/>
              <p:nvPr/>
            </p:nvSpPr>
            <p:spPr>
              <a:xfrm>
                <a:off x="5130138" y="4725792"/>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grpSp>
        <p:cxnSp>
          <p:nvCxnSpPr>
            <p:cNvPr id="29" name="Straight Arrow Connector 28">
              <a:extLst>
                <a:ext uri="{FF2B5EF4-FFF2-40B4-BE49-F238E27FC236}">
                  <a16:creationId xmlns:a16="http://schemas.microsoft.com/office/drawing/2014/main" id="{E60B31A1-43B7-415C-9FD6-698B8D3C41E1}"/>
                </a:ext>
              </a:extLst>
            </p:cNvPr>
            <p:cNvCxnSpPr>
              <a:cxnSpLocks/>
            </p:cNvCxnSpPr>
            <p:nvPr/>
          </p:nvCxnSpPr>
          <p:spPr>
            <a:xfrm flipV="1">
              <a:off x="8999962" y="4810401"/>
              <a:ext cx="1169477" cy="71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A7C838A9-71C8-44A5-82C6-2B0EF9E012BB}"/>
                </a:ext>
              </a:extLst>
            </p:cNvPr>
            <p:cNvGrpSpPr/>
            <p:nvPr/>
          </p:nvGrpSpPr>
          <p:grpSpPr>
            <a:xfrm>
              <a:off x="10164776" y="4727732"/>
              <a:ext cx="947420" cy="377111"/>
              <a:chOff x="7467474" y="5118782"/>
              <a:chExt cx="1371726" cy="547617"/>
            </a:xfrm>
            <a:noFill/>
          </p:grpSpPr>
          <p:sp>
            <p:nvSpPr>
              <p:cNvPr id="103" name="Rectangle 102">
                <a:extLst>
                  <a:ext uri="{FF2B5EF4-FFF2-40B4-BE49-F238E27FC236}">
                    <a16:creationId xmlns:a16="http://schemas.microsoft.com/office/drawing/2014/main" id="{3DBA2639-A160-4FB1-88B8-442592ADB744}"/>
                  </a:ext>
                </a:extLst>
              </p:cNvPr>
              <p:cNvSpPr/>
              <p:nvPr/>
            </p:nvSpPr>
            <p:spPr>
              <a:xfrm>
                <a:off x="7467474" y="5118782"/>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conv(3,3,1024)/1</a:t>
                </a:r>
              </a:p>
            </p:txBody>
          </p:sp>
          <p:sp>
            <p:nvSpPr>
              <p:cNvPr id="104" name="Rectangle 103">
                <a:extLst>
                  <a:ext uri="{FF2B5EF4-FFF2-40B4-BE49-F238E27FC236}">
                    <a16:creationId xmlns:a16="http://schemas.microsoft.com/office/drawing/2014/main" id="{444AD51E-E962-44BA-8045-1660BA4EDEA2}"/>
                  </a:ext>
                </a:extLst>
              </p:cNvPr>
              <p:cNvSpPr/>
              <p:nvPr/>
            </p:nvSpPr>
            <p:spPr>
              <a:xfrm>
                <a:off x="7467600" y="5392079"/>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conv(1,1,85)/1</a:t>
                </a:r>
              </a:p>
            </p:txBody>
          </p:sp>
        </p:grpSp>
        <p:sp>
          <p:nvSpPr>
            <p:cNvPr id="31" name="Oval 30">
              <a:extLst>
                <a:ext uri="{FF2B5EF4-FFF2-40B4-BE49-F238E27FC236}">
                  <a16:creationId xmlns:a16="http://schemas.microsoft.com/office/drawing/2014/main" id="{8F021896-13CE-4112-84F1-2C5DB0D2EDF7}"/>
                </a:ext>
              </a:extLst>
            </p:cNvPr>
            <p:cNvSpPr/>
            <p:nvPr/>
          </p:nvSpPr>
          <p:spPr>
            <a:xfrm>
              <a:off x="8900928" y="3887296"/>
              <a:ext cx="180146" cy="179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32" name="Connector: Elbow 31">
              <a:extLst>
                <a:ext uri="{FF2B5EF4-FFF2-40B4-BE49-F238E27FC236}">
                  <a16:creationId xmlns:a16="http://schemas.microsoft.com/office/drawing/2014/main" id="{22199624-AAAC-468E-9182-294D1E24BAE3}"/>
                </a:ext>
              </a:extLst>
            </p:cNvPr>
            <p:cNvCxnSpPr>
              <a:cxnSpLocks/>
            </p:cNvCxnSpPr>
            <p:nvPr/>
          </p:nvCxnSpPr>
          <p:spPr>
            <a:xfrm flipV="1">
              <a:off x="6833834" y="3975247"/>
              <a:ext cx="2031028" cy="83871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783A2D7-3446-405C-AAC0-4D175B299DA3}"/>
                </a:ext>
              </a:extLst>
            </p:cNvPr>
            <p:cNvGrpSpPr/>
            <p:nvPr/>
          </p:nvGrpSpPr>
          <p:grpSpPr>
            <a:xfrm>
              <a:off x="8520812" y="2688105"/>
              <a:ext cx="947507" cy="943129"/>
              <a:chOff x="3757092" y="4978486"/>
              <a:chExt cx="1371852" cy="1369554"/>
            </a:xfrm>
            <a:noFill/>
          </p:grpSpPr>
          <p:sp>
            <p:nvSpPr>
              <p:cNvPr id="98" name="Rectangle 97">
                <a:extLst>
                  <a:ext uri="{FF2B5EF4-FFF2-40B4-BE49-F238E27FC236}">
                    <a16:creationId xmlns:a16="http://schemas.microsoft.com/office/drawing/2014/main" id="{E93E422F-F9BA-4C50-9934-623EBCC720AD}"/>
                  </a:ext>
                </a:extLst>
              </p:cNvPr>
              <p:cNvSpPr/>
              <p:nvPr/>
            </p:nvSpPr>
            <p:spPr>
              <a:xfrm>
                <a:off x="3757218" y="580042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conv(3,3,512)/1</a:t>
                </a:r>
              </a:p>
            </p:txBody>
          </p:sp>
          <p:sp>
            <p:nvSpPr>
              <p:cNvPr id="99" name="Rectangle 98">
                <a:extLst>
                  <a:ext uri="{FF2B5EF4-FFF2-40B4-BE49-F238E27FC236}">
                    <a16:creationId xmlns:a16="http://schemas.microsoft.com/office/drawing/2014/main" id="{129389A0-81FE-4776-A2AF-934D641E3CBF}"/>
                  </a:ext>
                </a:extLst>
              </p:cNvPr>
              <p:cNvSpPr/>
              <p:nvPr/>
            </p:nvSpPr>
            <p:spPr>
              <a:xfrm>
                <a:off x="3757344" y="6073720"/>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sp>
            <p:nvSpPr>
              <p:cNvPr id="100" name="Rectangle 99">
                <a:extLst>
                  <a:ext uri="{FF2B5EF4-FFF2-40B4-BE49-F238E27FC236}">
                    <a16:creationId xmlns:a16="http://schemas.microsoft.com/office/drawing/2014/main" id="{EF9D3CA9-2414-4778-AC01-8CA5DB07D04E}"/>
                  </a:ext>
                </a:extLst>
              </p:cNvPr>
              <p:cNvSpPr/>
              <p:nvPr/>
            </p:nvSpPr>
            <p:spPr>
              <a:xfrm>
                <a:off x="3757092" y="525280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ysClr val="windowText" lastClr="000000"/>
                    </a:solidFill>
                  </a:rPr>
                  <a:t>conv(3,3,512)/1</a:t>
                </a:r>
              </a:p>
            </p:txBody>
          </p:sp>
          <p:sp>
            <p:nvSpPr>
              <p:cNvPr id="101" name="Rectangle 100">
                <a:extLst>
                  <a:ext uri="{FF2B5EF4-FFF2-40B4-BE49-F238E27FC236}">
                    <a16:creationId xmlns:a16="http://schemas.microsoft.com/office/drawing/2014/main" id="{597E65F4-E2E1-4ECA-869B-DD301A68F2AE}"/>
                  </a:ext>
                </a:extLst>
              </p:cNvPr>
              <p:cNvSpPr/>
              <p:nvPr/>
            </p:nvSpPr>
            <p:spPr>
              <a:xfrm>
                <a:off x="3757218" y="552610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sp>
            <p:nvSpPr>
              <p:cNvPr id="102" name="Rectangle 101">
                <a:extLst>
                  <a:ext uri="{FF2B5EF4-FFF2-40B4-BE49-F238E27FC236}">
                    <a16:creationId xmlns:a16="http://schemas.microsoft.com/office/drawing/2014/main" id="{49974FBB-F12B-4DFE-B449-2A1F81D9817B}"/>
                  </a:ext>
                </a:extLst>
              </p:cNvPr>
              <p:cNvSpPr/>
              <p:nvPr/>
            </p:nvSpPr>
            <p:spPr>
              <a:xfrm>
                <a:off x="3757092" y="497848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grpSp>
        <p:grpSp>
          <p:nvGrpSpPr>
            <p:cNvPr id="34" name="Group 33">
              <a:extLst>
                <a:ext uri="{FF2B5EF4-FFF2-40B4-BE49-F238E27FC236}">
                  <a16:creationId xmlns:a16="http://schemas.microsoft.com/office/drawing/2014/main" id="{4CF7E6BB-4354-4E29-9B2A-23E724ABEC37}"/>
                </a:ext>
              </a:extLst>
            </p:cNvPr>
            <p:cNvGrpSpPr/>
            <p:nvPr/>
          </p:nvGrpSpPr>
          <p:grpSpPr>
            <a:xfrm>
              <a:off x="8510153" y="2062371"/>
              <a:ext cx="947420" cy="377111"/>
              <a:chOff x="3064361" y="1610598"/>
              <a:chExt cx="892498" cy="356301"/>
            </a:xfrm>
          </p:grpSpPr>
          <p:sp>
            <p:nvSpPr>
              <p:cNvPr id="96" name="Rectangle 95">
                <a:extLst>
                  <a:ext uri="{FF2B5EF4-FFF2-40B4-BE49-F238E27FC236}">
                    <a16:creationId xmlns:a16="http://schemas.microsoft.com/office/drawing/2014/main" id="{F5CD43A4-F663-4D3A-A80D-19ABB6678202}"/>
                  </a:ext>
                </a:extLst>
              </p:cNvPr>
              <p:cNvSpPr/>
              <p:nvPr/>
            </p:nvSpPr>
            <p:spPr>
              <a:xfrm>
                <a:off x="3064361" y="1610598"/>
                <a:ext cx="892416" cy="1784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upsampling2D</a:t>
                </a:r>
              </a:p>
            </p:txBody>
          </p:sp>
          <p:sp>
            <p:nvSpPr>
              <p:cNvPr id="97" name="Rectangle 96">
                <a:extLst>
                  <a:ext uri="{FF2B5EF4-FFF2-40B4-BE49-F238E27FC236}">
                    <a16:creationId xmlns:a16="http://schemas.microsoft.com/office/drawing/2014/main" id="{AE24AE7B-4178-4205-9FE5-0981C9248ED3}"/>
                  </a:ext>
                </a:extLst>
              </p:cNvPr>
              <p:cNvSpPr/>
              <p:nvPr/>
            </p:nvSpPr>
            <p:spPr>
              <a:xfrm>
                <a:off x="3064443" y="1788416"/>
                <a:ext cx="892416" cy="1784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conv(1,1,256)/1</a:t>
                </a:r>
              </a:p>
            </p:txBody>
          </p:sp>
        </p:grpSp>
        <p:cxnSp>
          <p:nvCxnSpPr>
            <p:cNvPr id="35" name="Connector: Elbow 34">
              <a:extLst>
                <a:ext uri="{FF2B5EF4-FFF2-40B4-BE49-F238E27FC236}">
                  <a16:creationId xmlns:a16="http://schemas.microsoft.com/office/drawing/2014/main" id="{5F36CE3A-F4CC-4A53-8DEA-3FC01136EBC9}"/>
                </a:ext>
              </a:extLst>
            </p:cNvPr>
            <p:cNvCxnSpPr>
              <a:cxnSpLocks/>
              <a:endCxn id="71" idx="2"/>
            </p:cNvCxnSpPr>
            <p:nvPr/>
          </p:nvCxnSpPr>
          <p:spPr>
            <a:xfrm rot="5400000" flipH="1" flipV="1">
              <a:off x="7153961" y="2062982"/>
              <a:ext cx="2091896" cy="136983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DA2C679-A893-41E3-AAC5-8327B534E28E}"/>
                </a:ext>
              </a:extLst>
            </p:cNvPr>
            <p:cNvGrpSpPr/>
            <p:nvPr/>
          </p:nvGrpSpPr>
          <p:grpSpPr>
            <a:xfrm>
              <a:off x="8518379" y="419792"/>
              <a:ext cx="947507" cy="943129"/>
              <a:chOff x="3757092" y="4978486"/>
              <a:chExt cx="1371852" cy="1369554"/>
            </a:xfrm>
            <a:noFill/>
          </p:grpSpPr>
          <p:sp>
            <p:nvSpPr>
              <p:cNvPr id="91" name="Rectangle 90">
                <a:extLst>
                  <a:ext uri="{FF2B5EF4-FFF2-40B4-BE49-F238E27FC236}">
                    <a16:creationId xmlns:a16="http://schemas.microsoft.com/office/drawing/2014/main" id="{396A543A-4B57-4F21-B603-D411D49D10A5}"/>
                  </a:ext>
                </a:extLst>
              </p:cNvPr>
              <p:cNvSpPr/>
              <p:nvPr/>
            </p:nvSpPr>
            <p:spPr>
              <a:xfrm>
                <a:off x="3757218" y="580042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sp>
            <p:nvSpPr>
              <p:cNvPr id="92" name="Rectangle 91">
                <a:extLst>
                  <a:ext uri="{FF2B5EF4-FFF2-40B4-BE49-F238E27FC236}">
                    <a16:creationId xmlns:a16="http://schemas.microsoft.com/office/drawing/2014/main" id="{45BD5FD8-FD7F-4B7E-AA5E-231C95EBCACB}"/>
                  </a:ext>
                </a:extLst>
              </p:cNvPr>
              <p:cNvSpPr/>
              <p:nvPr/>
            </p:nvSpPr>
            <p:spPr>
              <a:xfrm>
                <a:off x="3757344" y="6073720"/>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conv(1,1,128)/1</a:t>
                </a:r>
              </a:p>
            </p:txBody>
          </p:sp>
          <p:sp>
            <p:nvSpPr>
              <p:cNvPr id="93" name="Rectangle 92">
                <a:extLst>
                  <a:ext uri="{FF2B5EF4-FFF2-40B4-BE49-F238E27FC236}">
                    <a16:creationId xmlns:a16="http://schemas.microsoft.com/office/drawing/2014/main" id="{D3103A31-0431-453A-888B-7BFD197873A7}"/>
                  </a:ext>
                </a:extLst>
              </p:cNvPr>
              <p:cNvSpPr/>
              <p:nvPr/>
            </p:nvSpPr>
            <p:spPr>
              <a:xfrm>
                <a:off x="3757092" y="525280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sp>
            <p:nvSpPr>
              <p:cNvPr id="94" name="Rectangle 93">
                <a:extLst>
                  <a:ext uri="{FF2B5EF4-FFF2-40B4-BE49-F238E27FC236}">
                    <a16:creationId xmlns:a16="http://schemas.microsoft.com/office/drawing/2014/main" id="{1FAA4540-28D5-4EEA-9E47-158FEB65AEDB}"/>
                  </a:ext>
                </a:extLst>
              </p:cNvPr>
              <p:cNvSpPr/>
              <p:nvPr/>
            </p:nvSpPr>
            <p:spPr>
              <a:xfrm>
                <a:off x="3757218" y="552610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conv(1,1,128)/1</a:t>
                </a:r>
              </a:p>
            </p:txBody>
          </p:sp>
          <p:sp>
            <p:nvSpPr>
              <p:cNvPr id="95" name="Rectangle 94">
                <a:extLst>
                  <a:ext uri="{FF2B5EF4-FFF2-40B4-BE49-F238E27FC236}">
                    <a16:creationId xmlns:a16="http://schemas.microsoft.com/office/drawing/2014/main" id="{13117E09-3984-40B6-8B3F-4F43570B00EA}"/>
                  </a:ext>
                </a:extLst>
              </p:cNvPr>
              <p:cNvSpPr/>
              <p:nvPr/>
            </p:nvSpPr>
            <p:spPr>
              <a:xfrm>
                <a:off x="3757092" y="4978486"/>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conv(1,1,128)/1</a:t>
                </a:r>
              </a:p>
            </p:txBody>
          </p:sp>
        </p:grpSp>
        <p:grpSp>
          <p:nvGrpSpPr>
            <p:cNvPr id="37" name="Group 36">
              <a:extLst>
                <a:ext uri="{FF2B5EF4-FFF2-40B4-BE49-F238E27FC236}">
                  <a16:creationId xmlns:a16="http://schemas.microsoft.com/office/drawing/2014/main" id="{5D68B915-4AC2-4B5E-AB5C-1896BFB14115}"/>
                </a:ext>
              </a:extLst>
            </p:cNvPr>
            <p:cNvGrpSpPr/>
            <p:nvPr/>
          </p:nvGrpSpPr>
          <p:grpSpPr>
            <a:xfrm rot="16200000" flipH="1">
              <a:off x="10223713" y="-985325"/>
              <a:ext cx="133315" cy="2645215"/>
              <a:chOff x="4859967" y="-1778406"/>
              <a:chExt cx="914400" cy="1051560"/>
            </a:xfrm>
            <a:noFill/>
          </p:grpSpPr>
          <p:cxnSp>
            <p:nvCxnSpPr>
              <p:cNvPr id="89" name="Straight Connector 88">
                <a:extLst>
                  <a:ext uri="{FF2B5EF4-FFF2-40B4-BE49-F238E27FC236}">
                    <a16:creationId xmlns:a16="http://schemas.microsoft.com/office/drawing/2014/main" id="{6D90D7DE-8AD3-4098-AB01-E7FFAC0967E0}"/>
                  </a:ext>
                </a:extLst>
              </p:cNvPr>
              <p:cNvCxnSpPr>
                <a:cxnSpLocks/>
              </p:cNvCxnSpPr>
              <p:nvPr/>
            </p:nvCxnSpPr>
            <p:spPr>
              <a:xfrm>
                <a:off x="4859967" y="-1776502"/>
                <a:ext cx="914400" cy="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BB9B049-4469-4B0D-A858-D5F7758F2C12}"/>
                  </a:ext>
                </a:extLst>
              </p:cNvPr>
              <p:cNvCxnSpPr>
                <a:cxnSpLocks/>
              </p:cNvCxnSpPr>
              <p:nvPr/>
            </p:nvCxnSpPr>
            <p:spPr>
              <a:xfrm flipV="1">
                <a:off x="4869492" y="-1778406"/>
                <a:ext cx="0" cy="105156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0FA2656-37BE-40EF-94EE-648DCC114BD0}"/>
                </a:ext>
              </a:extLst>
            </p:cNvPr>
            <p:cNvGrpSpPr/>
            <p:nvPr/>
          </p:nvGrpSpPr>
          <p:grpSpPr>
            <a:xfrm>
              <a:off x="11086160" y="491368"/>
              <a:ext cx="947420" cy="377111"/>
              <a:chOff x="7466098" y="-1420660"/>
              <a:chExt cx="1371726" cy="547617"/>
            </a:xfrm>
            <a:noFill/>
          </p:grpSpPr>
          <p:sp>
            <p:nvSpPr>
              <p:cNvPr id="87" name="Rectangle 86">
                <a:extLst>
                  <a:ext uri="{FF2B5EF4-FFF2-40B4-BE49-F238E27FC236}">
                    <a16:creationId xmlns:a16="http://schemas.microsoft.com/office/drawing/2014/main" id="{798B67AF-A6BA-4082-ACF8-D621516F5ED1}"/>
                  </a:ext>
                </a:extLst>
              </p:cNvPr>
              <p:cNvSpPr/>
              <p:nvPr/>
            </p:nvSpPr>
            <p:spPr>
              <a:xfrm>
                <a:off x="7466098" y="-1420660"/>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sp>
            <p:nvSpPr>
              <p:cNvPr id="88" name="Rectangle 87">
                <a:extLst>
                  <a:ext uri="{FF2B5EF4-FFF2-40B4-BE49-F238E27FC236}">
                    <a16:creationId xmlns:a16="http://schemas.microsoft.com/office/drawing/2014/main" id="{73C13349-7917-41EC-AFE8-7E41E771795C}"/>
                  </a:ext>
                </a:extLst>
              </p:cNvPr>
              <p:cNvSpPr/>
              <p:nvPr/>
            </p:nvSpPr>
            <p:spPr>
              <a:xfrm>
                <a:off x="7466224" y="-1147363"/>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conv(1,1,85)/1</a:t>
                </a:r>
              </a:p>
            </p:txBody>
          </p:sp>
        </p:grpSp>
        <p:sp>
          <p:nvSpPr>
            <p:cNvPr id="39" name="Frame 38">
              <a:extLst>
                <a:ext uri="{FF2B5EF4-FFF2-40B4-BE49-F238E27FC236}">
                  <a16:creationId xmlns:a16="http://schemas.microsoft.com/office/drawing/2014/main" id="{FC3DA36C-53E5-4080-B840-B0F70BE77982}"/>
                </a:ext>
              </a:extLst>
            </p:cNvPr>
            <p:cNvSpPr/>
            <p:nvPr/>
          </p:nvSpPr>
          <p:spPr>
            <a:xfrm>
              <a:off x="5348268" y="141250"/>
              <a:ext cx="2819554" cy="6036680"/>
            </a:xfrm>
            <a:prstGeom prst="frame">
              <a:avLst>
                <a:gd name="adj1" fmla="val 4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tx1"/>
                </a:solidFill>
              </a:endParaRPr>
            </a:p>
          </p:txBody>
        </p:sp>
        <p:cxnSp>
          <p:nvCxnSpPr>
            <p:cNvPr id="40" name="Straight Connector 39">
              <a:extLst>
                <a:ext uri="{FF2B5EF4-FFF2-40B4-BE49-F238E27FC236}">
                  <a16:creationId xmlns:a16="http://schemas.microsoft.com/office/drawing/2014/main" id="{2F280E60-9250-4532-8E01-8D4EF0EFEAB1}"/>
                </a:ext>
              </a:extLst>
            </p:cNvPr>
            <p:cNvCxnSpPr>
              <a:cxnSpLocks/>
            </p:cNvCxnSpPr>
            <p:nvPr/>
          </p:nvCxnSpPr>
          <p:spPr>
            <a:xfrm flipV="1">
              <a:off x="6833747" y="6068055"/>
              <a:ext cx="2158342"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9F555C-D394-4FAD-8DB3-FDEAF36AA81C}"/>
                </a:ext>
              </a:extLst>
            </p:cNvPr>
            <p:cNvCxnSpPr>
              <a:cxnSpLocks/>
            </p:cNvCxnSpPr>
            <p:nvPr/>
          </p:nvCxnSpPr>
          <p:spPr>
            <a:xfrm>
              <a:off x="6801416" y="3788745"/>
              <a:ext cx="71761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AA2B6BC-805F-43E4-AB90-E75F53F844A5}"/>
                </a:ext>
              </a:extLst>
            </p:cNvPr>
            <p:cNvSpPr txBox="1"/>
            <p:nvPr/>
          </p:nvSpPr>
          <p:spPr>
            <a:xfrm>
              <a:off x="6095569" y="6183960"/>
              <a:ext cx="2518534" cy="391038"/>
            </a:xfrm>
            <a:prstGeom prst="rect">
              <a:avLst/>
            </a:prstGeom>
            <a:noFill/>
          </p:spPr>
          <p:txBody>
            <a:bodyPr wrap="square" rtlCol="0">
              <a:spAutoFit/>
            </a:bodyPr>
            <a:lstStyle/>
            <a:p>
              <a:r>
                <a:rPr lang="en-US" sz="1801"/>
                <a:t>Darknet-53</a:t>
              </a:r>
            </a:p>
          </p:txBody>
        </p:sp>
        <p:cxnSp>
          <p:nvCxnSpPr>
            <p:cNvPr id="43" name="Straight Arrow Connector 42">
              <a:extLst>
                <a:ext uri="{FF2B5EF4-FFF2-40B4-BE49-F238E27FC236}">
                  <a16:creationId xmlns:a16="http://schemas.microsoft.com/office/drawing/2014/main" id="{95634D9D-7901-4180-936C-5F9E71A0A56D}"/>
                </a:ext>
              </a:extLst>
            </p:cNvPr>
            <p:cNvCxnSpPr>
              <a:cxnSpLocks/>
            </p:cNvCxnSpPr>
            <p:nvPr/>
          </p:nvCxnSpPr>
          <p:spPr>
            <a:xfrm>
              <a:off x="6126731" y="1706542"/>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C3B377D-7C2A-4170-A586-289197A41D27}"/>
                </a:ext>
              </a:extLst>
            </p:cNvPr>
            <p:cNvSpPr txBox="1"/>
            <p:nvPr/>
          </p:nvSpPr>
          <p:spPr>
            <a:xfrm>
              <a:off x="9024434" y="3821541"/>
              <a:ext cx="2135473" cy="276889"/>
            </a:xfrm>
            <a:prstGeom prst="rect">
              <a:avLst/>
            </a:prstGeom>
            <a:noFill/>
          </p:spPr>
          <p:txBody>
            <a:bodyPr wrap="square" rtlCol="0">
              <a:spAutoFit/>
            </a:bodyPr>
            <a:lstStyle/>
            <a:p>
              <a:r>
                <a:rPr lang="en-US" sz="1100"/>
                <a:t>concat</a:t>
              </a:r>
            </a:p>
          </p:txBody>
        </p:sp>
        <p:cxnSp>
          <p:nvCxnSpPr>
            <p:cNvPr id="45" name="Straight Arrow Connector 44">
              <a:extLst>
                <a:ext uri="{FF2B5EF4-FFF2-40B4-BE49-F238E27FC236}">
                  <a16:creationId xmlns:a16="http://schemas.microsoft.com/office/drawing/2014/main" id="{95D25C88-7CDB-449A-9128-AE7DDD2BC0FC}"/>
                </a:ext>
              </a:extLst>
            </p:cNvPr>
            <p:cNvCxnSpPr>
              <a:cxnSpLocks/>
            </p:cNvCxnSpPr>
            <p:nvPr/>
          </p:nvCxnSpPr>
          <p:spPr>
            <a:xfrm>
              <a:off x="6764437" y="1617120"/>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D1E3F5-0C89-4222-8BBA-8CBE6C99EA64}"/>
                </a:ext>
              </a:extLst>
            </p:cNvPr>
            <p:cNvCxnSpPr>
              <a:cxnSpLocks/>
            </p:cNvCxnSpPr>
            <p:nvPr/>
          </p:nvCxnSpPr>
          <p:spPr>
            <a:xfrm flipV="1">
              <a:off x="6144497" y="2120189"/>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6B77861-91E8-4555-BC9A-6077198490CE}"/>
                </a:ext>
              </a:extLst>
            </p:cNvPr>
            <p:cNvCxnSpPr>
              <a:cxnSpLocks/>
            </p:cNvCxnSpPr>
            <p:nvPr/>
          </p:nvCxnSpPr>
          <p:spPr>
            <a:xfrm>
              <a:off x="6769475" y="2042076"/>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E1E7B52-5ADD-4F6D-BCC3-E2E583A1CD08}"/>
                </a:ext>
              </a:extLst>
            </p:cNvPr>
            <p:cNvCxnSpPr>
              <a:cxnSpLocks/>
            </p:cNvCxnSpPr>
            <p:nvPr/>
          </p:nvCxnSpPr>
          <p:spPr>
            <a:xfrm>
              <a:off x="6138632" y="2122204"/>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FA32057-BEF8-4637-ACAD-419B1C8FC7B2}"/>
                </a:ext>
              </a:extLst>
            </p:cNvPr>
            <p:cNvCxnSpPr>
              <a:cxnSpLocks/>
            </p:cNvCxnSpPr>
            <p:nvPr/>
          </p:nvCxnSpPr>
          <p:spPr>
            <a:xfrm>
              <a:off x="6138431" y="2734878"/>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E5A864-0314-46C0-AE7E-73E66923DD66}"/>
                </a:ext>
              </a:extLst>
            </p:cNvPr>
            <p:cNvCxnSpPr>
              <a:cxnSpLocks/>
            </p:cNvCxnSpPr>
            <p:nvPr/>
          </p:nvCxnSpPr>
          <p:spPr>
            <a:xfrm>
              <a:off x="6776136" y="2645455"/>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7866CD-C9B6-4026-B8B7-1057ECD3BA93}"/>
                </a:ext>
              </a:extLst>
            </p:cNvPr>
            <p:cNvCxnSpPr>
              <a:cxnSpLocks/>
            </p:cNvCxnSpPr>
            <p:nvPr/>
          </p:nvCxnSpPr>
          <p:spPr>
            <a:xfrm flipV="1">
              <a:off x="6168349" y="3150769"/>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2458792-2983-4D8D-9E88-066559E8D19C}"/>
                </a:ext>
              </a:extLst>
            </p:cNvPr>
            <p:cNvCxnSpPr>
              <a:cxnSpLocks/>
            </p:cNvCxnSpPr>
            <p:nvPr/>
          </p:nvCxnSpPr>
          <p:spPr>
            <a:xfrm>
              <a:off x="6793327" y="3072655"/>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A04BA26-6591-45C2-8E20-8D2A6136E873}"/>
                </a:ext>
              </a:extLst>
            </p:cNvPr>
            <p:cNvCxnSpPr>
              <a:cxnSpLocks/>
            </p:cNvCxnSpPr>
            <p:nvPr/>
          </p:nvCxnSpPr>
          <p:spPr>
            <a:xfrm>
              <a:off x="6162484" y="3152784"/>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DFE334C-EFC0-4553-BA23-B2CBC33BCE72}"/>
                </a:ext>
              </a:extLst>
            </p:cNvPr>
            <p:cNvCxnSpPr>
              <a:cxnSpLocks/>
            </p:cNvCxnSpPr>
            <p:nvPr/>
          </p:nvCxnSpPr>
          <p:spPr>
            <a:xfrm>
              <a:off x="6162282" y="3765458"/>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3B0537A-F299-41A1-9DB8-8D03C738B001}"/>
                </a:ext>
              </a:extLst>
            </p:cNvPr>
            <p:cNvCxnSpPr>
              <a:cxnSpLocks/>
            </p:cNvCxnSpPr>
            <p:nvPr/>
          </p:nvCxnSpPr>
          <p:spPr>
            <a:xfrm>
              <a:off x="6799988" y="3676035"/>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EA4D31E-5918-4F50-85BA-F0AE87380D4B}"/>
                </a:ext>
              </a:extLst>
            </p:cNvPr>
            <p:cNvCxnSpPr>
              <a:cxnSpLocks/>
            </p:cNvCxnSpPr>
            <p:nvPr/>
          </p:nvCxnSpPr>
          <p:spPr>
            <a:xfrm flipV="1">
              <a:off x="6192221" y="4183190"/>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5ABB599-7BE6-4570-AA67-23AC8553AD55}"/>
                </a:ext>
              </a:extLst>
            </p:cNvPr>
            <p:cNvCxnSpPr>
              <a:cxnSpLocks/>
            </p:cNvCxnSpPr>
            <p:nvPr/>
          </p:nvCxnSpPr>
          <p:spPr>
            <a:xfrm>
              <a:off x="6817199" y="4105077"/>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425414-FE65-4AD6-814C-6DA5FD18B579}"/>
                </a:ext>
              </a:extLst>
            </p:cNvPr>
            <p:cNvCxnSpPr>
              <a:cxnSpLocks/>
            </p:cNvCxnSpPr>
            <p:nvPr/>
          </p:nvCxnSpPr>
          <p:spPr>
            <a:xfrm>
              <a:off x="6186356" y="4185205"/>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B7BF9B0-CFB2-4A24-B18D-A11ADFB817AF}"/>
                </a:ext>
              </a:extLst>
            </p:cNvPr>
            <p:cNvCxnSpPr>
              <a:cxnSpLocks/>
            </p:cNvCxnSpPr>
            <p:nvPr/>
          </p:nvCxnSpPr>
          <p:spPr>
            <a:xfrm>
              <a:off x="6186154" y="4797879"/>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737710E-C616-4020-A0CF-3D85A3D016F6}"/>
                </a:ext>
              </a:extLst>
            </p:cNvPr>
            <p:cNvCxnSpPr>
              <a:cxnSpLocks/>
            </p:cNvCxnSpPr>
            <p:nvPr/>
          </p:nvCxnSpPr>
          <p:spPr>
            <a:xfrm>
              <a:off x="6823860" y="4708456"/>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FA051E4-0E87-4A73-8A5C-3794DA06CC3C}"/>
                </a:ext>
              </a:extLst>
            </p:cNvPr>
            <p:cNvCxnSpPr>
              <a:cxnSpLocks/>
            </p:cNvCxnSpPr>
            <p:nvPr/>
          </p:nvCxnSpPr>
          <p:spPr>
            <a:xfrm flipV="1">
              <a:off x="6205215" y="5214083"/>
              <a:ext cx="0" cy="61670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AF1FE09-2DAF-473E-91C5-C66B626D94B4}"/>
                </a:ext>
              </a:extLst>
            </p:cNvPr>
            <p:cNvCxnSpPr>
              <a:cxnSpLocks/>
            </p:cNvCxnSpPr>
            <p:nvPr/>
          </p:nvCxnSpPr>
          <p:spPr>
            <a:xfrm>
              <a:off x="6830193" y="5135969"/>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65B11CA-37E2-4DAB-99BB-9052C21D1378}"/>
                </a:ext>
              </a:extLst>
            </p:cNvPr>
            <p:cNvCxnSpPr>
              <a:cxnSpLocks/>
            </p:cNvCxnSpPr>
            <p:nvPr/>
          </p:nvCxnSpPr>
          <p:spPr>
            <a:xfrm>
              <a:off x="6199350" y="5216098"/>
              <a:ext cx="631555"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0CBDB86-2ADA-4ADF-8384-96EC7AEB24DD}"/>
                </a:ext>
              </a:extLst>
            </p:cNvPr>
            <p:cNvCxnSpPr>
              <a:cxnSpLocks/>
            </p:cNvCxnSpPr>
            <p:nvPr/>
          </p:nvCxnSpPr>
          <p:spPr>
            <a:xfrm>
              <a:off x="6199148" y="5828772"/>
              <a:ext cx="63821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64D3710-CE82-4D7E-8E9B-A6949A206DD5}"/>
                </a:ext>
              </a:extLst>
            </p:cNvPr>
            <p:cNvCxnSpPr>
              <a:cxnSpLocks/>
            </p:cNvCxnSpPr>
            <p:nvPr/>
          </p:nvCxnSpPr>
          <p:spPr>
            <a:xfrm flipV="1">
              <a:off x="6833834" y="5740229"/>
              <a:ext cx="0" cy="33420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0BCD53-5DC2-4E49-A818-477DCAC2926D}"/>
                </a:ext>
              </a:extLst>
            </p:cNvPr>
            <p:cNvCxnSpPr>
              <a:cxnSpLocks/>
            </p:cNvCxnSpPr>
            <p:nvPr/>
          </p:nvCxnSpPr>
          <p:spPr>
            <a:xfrm flipV="1">
              <a:off x="8983863" y="5856588"/>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28B8F6B-ED06-407A-BE33-1EB808BA6463}"/>
                </a:ext>
              </a:extLst>
            </p:cNvPr>
            <p:cNvCxnSpPr>
              <a:cxnSpLocks/>
            </p:cNvCxnSpPr>
            <p:nvPr/>
          </p:nvCxnSpPr>
          <p:spPr>
            <a:xfrm flipV="1">
              <a:off x="8999962" y="4694084"/>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D876A3D-D0A6-48B8-B90D-8FE9E5A224C2}"/>
                </a:ext>
              </a:extLst>
            </p:cNvPr>
            <p:cNvCxnSpPr>
              <a:cxnSpLocks/>
            </p:cNvCxnSpPr>
            <p:nvPr/>
          </p:nvCxnSpPr>
          <p:spPr>
            <a:xfrm>
              <a:off x="10666331" y="5109803"/>
              <a:ext cx="0" cy="4126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74FC0CB-4309-4A5E-9F73-66B92364A895}"/>
                </a:ext>
              </a:extLst>
            </p:cNvPr>
            <p:cNvCxnSpPr>
              <a:cxnSpLocks/>
            </p:cNvCxnSpPr>
            <p:nvPr/>
          </p:nvCxnSpPr>
          <p:spPr>
            <a:xfrm flipV="1">
              <a:off x="8983863" y="4094078"/>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74A3E3A-B7E3-42AA-BC63-3C3EF7134BAF}"/>
                </a:ext>
              </a:extLst>
            </p:cNvPr>
            <p:cNvCxnSpPr>
              <a:cxnSpLocks/>
            </p:cNvCxnSpPr>
            <p:nvPr/>
          </p:nvCxnSpPr>
          <p:spPr>
            <a:xfrm flipV="1">
              <a:off x="8983863" y="3656475"/>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707BEE6A-FCAE-412E-80D0-69FF4FA67B4C}"/>
                </a:ext>
              </a:extLst>
            </p:cNvPr>
            <p:cNvSpPr/>
            <p:nvPr/>
          </p:nvSpPr>
          <p:spPr>
            <a:xfrm>
              <a:off x="8884829" y="1612145"/>
              <a:ext cx="180146" cy="1796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2" name="TextBox 71">
              <a:extLst>
                <a:ext uri="{FF2B5EF4-FFF2-40B4-BE49-F238E27FC236}">
                  <a16:creationId xmlns:a16="http://schemas.microsoft.com/office/drawing/2014/main" id="{AB829889-76FF-4767-B926-B8FB7399CA24}"/>
                </a:ext>
              </a:extLst>
            </p:cNvPr>
            <p:cNvSpPr txBox="1"/>
            <p:nvPr/>
          </p:nvSpPr>
          <p:spPr>
            <a:xfrm>
              <a:off x="9008334" y="1546391"/>
              <a:ext cx="2135473" cy="276889"/>
            </a:xfrm>
            <a:prstGeom prst="rect">
              <a:avLst/>
            </a:prstGeom>
            <a:noFill/>
          </p:spPr>
          <p:txBody>
            <a:bodyPr wrap="square" rtlCol="0">
              <a:spAutoFit/>
            </a:bodyPr>
            <a:lstStyle/>
            <a:p>
              <a:r>
                <a:rPr lang="en-US" sz="1100"/>
                <a:t>concat</a:t>
              </a:r>
            </a:p>
          </p:txBody>
        </p:sp>
        <p:cxnSp>
          <p:nvCxnSpPr>
            <p:cNvPr id="73" name="Straight Arrow Connector 72">
              <a:extLst>
                <a:ext uri="{FF2B5EF4-FFF2-40B4-BE49-F238E27FC236}">
                  <a16:creationId xmlns:a16="http://schemas.microsoft.com/office/drawing/2014/main" id="{B848684B-63FD-481C-9281-20EFEAC4EBA7}"/>
                </a:ext>
              </a:extLst>
            </p:cNvPr>
            <p:cNvCxnSpPr>
              <a:cxnSpLocks/>
            </p:cNvCxnSpPr>
            <p:nvPr/>
          </p:nvCxnSpPr>
          <p:spPr>
            <a:xfrm flipV="1">
              <a:off x="8967763" y="1818927"/>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A4A3481-3E2C-45DF-837E-25795AEE8D22}"/>
                </a:ext>
              </a:extLst>
            </p:cNvPr>
            <p:cNvCxnSpPr>
              <a:cxnSpLocks/>
            </p:cNvCxnSpPr>
            <p:nvPr/>
          </p:nvCxnSpPr>
          <p:spPr>
            <a:xfrm flipV="1">
              <a:off x="8967763" y="1381324"/>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B5EC6CF-A715-4492-A54A-285FDB050575}"/>
                </a:ext>
              </a:extLst>
            </p:cNvPr>
            <p:cNvCxnSpPr>
              <a:cxnSpLocks/>
            </p:cNvCxnSpPr>
            <p:nvPr/>
          </p:nvCxnSpPr>
          <p:spPr>
            <a:xfrm flipV="1">
              <a:off x="8983863" y="2560106"/>
              <a:ext cx="1537109" cy="176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5BC4BB3-C515-456F-8DA0-3DDC4E3AB003}"/>
                </a:ext>
              </a:extLst>
            </p:cNvPr>
            <p:cNvCxnSpPr>
              <a:cxnSpLocks/>
            </p:cNvCxnSpPr>
            <p:nvPr/>
          </p:nvCxnSpPr>
          <p:spPr>
            <a:xfrm flipV="1">
              <a:off x="8983863" y="2454286"/>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2C95A84A-1BBC-4300-8B54-C2CA70896F24}"/>
                </a:ext>
              </a:extLst>
            </p:cNvPr>
            <p:cNvGrpSpPr/>
            <p:nvPr/>
          </p:nvGrpSpPr>
          <p:grpSpPr>
            <a:xfrm>
              <a:off x="10390290" y="2527069"/>
              <a:ext cx="1148422" cy="2029926"/>
              <a:chOff x="4540140" y="2476474"/>
              <a:chExt cx="1081848" cy="1917910"/>
            </a:xfrm>
          </p:grpSpPr>
          <p:grpSp>
            <p:nvGrpSpPr>
              <p:cNvPr id="82" name="Group 81">
                <a:extLst>
                  <a:ext uri="{FF2B5EF4-FFF2-40B4-BE49-F238E27FC236}">
                    <a16:creationId xmlns:a16="http://schemas.microsoft.com/office/drawing/2014/main" id="{53006E1A-69CA-4D14-B9DE-BE7D23213F4A}"/>
                  </a:ext>
                </a:extLst>
              </p:cNvPr>
              <p:cNvGrpSpPr/>
              <p:nvPr/>
            </p:nvGrpSpPr>
            <p:grpSpPr>
              <a:xfrm>
                <a:off x="4707450" y="2476474"/>
                <a:ext cx="892498" cy="356301"/>
                <a:chOff x="7474716" y="1464898"/>
                <a:chExt cx="1371726" cy="547617"/>
              </a:xfrm>
              <a:noFill/>
            </p:grpSpPr>
            <p:sp>
              <p:nvSpPr>
                <p:cNvPr id="85" name="Rectangle 84">
                  <a:extLst>
                    <a:ext uri="{FF2B5EF4-FFF2-40B4-BE49-F238E27FC236}">
                      <a16:creationId xmlns:a16="http://schemas.microsoft.com/office/drawing/2014/main" id="{E3DF02A8-67AB-4128-87D9-1B04C58250F2}"/>
                    </a:ext>
                  </a:extLst>
                </p:cNvPr>
                <p:cNvSpPr/>
                <p:nvPr/>
              </p:nvSpPr>
              <p:spPr>
                <a:xfrm>
                  <a:off x="7474716" y="1464898"/>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conv(3,3,256)/1</a:t>
                  </a:r>
                </a:p>
              </p:txBody>
            </p:sp>
            <p:sp>
              <p:nvSpPr>
                <p:cNvPr id="86" name="Rectangle 85">
                  <a:extLst>
                    <a:ext uri="{FF2B5EF4-FFF2-40B4-BE49-F238E27FC236}">
                      <a16:creationId xmlns:a16="http://schemas.microsoft.com/office/drawing/2014/main" id="{ED1C4066-E7C7-46D0-8EFD-56E1502F7BB6}"/>
                    </a:ext>
                  </a:extLst>
                </p:cNvPr>
                <p:cNvSpPr/>
                <p:nvPr/>
              </p:nvSpPr>
              <p:spPr>
                <a:xfrm>
                  <a:off x="7474842" y="1738195"/>
                  <a:ext cx="1371600" cy="27432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ysClr val="windowText" lastClr="000000"/>
                      </a:solidFill>
                    </a:rPr>
                    <a:t>conv(1,1,85)/1</a:t>
                  </a:r>
                </a:p>
              </p:txBody>
            </p:sp>
          </p:grpSp>
          <p:cxnSp>
            <p:nvCxnSpPr>
              <p:cNvPr id="83" name="Straight Arrow Connector 82">
                <a:extLst>
                  <a:ext uri="{FF2B5EF4-FFF2-40B4-BE49-F238E27FC236}">
                    <a16:creationId xmlns:a16="http://schemas.microsoft.com/office/drawing/2014/main" id="{2499BD10-3475-4E5D-B6AC-9426EC8306A5}"/>
                  </a:ext>
                </a:extLst>
              </p:cNvPr>
              <p:cNvCxnSpPr>
                <a:cxnSpLocks/>
              </p:cNvCxnSpPr>
              <p:nvPr/>
            </p:nvCxnSpPr>
            <p:spPr>
              <a:xfrm>
                <a:off x="5153658" y="2869022"/>
                <a:ext cx="0" cy="3898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ube 83">
                <a:extLst>
                  <a:ext uri="{FF2B5EF4-FFF2-40B4-BE49-F238E27FC236}">
                    <a16:creationId xmlns:a16="http://schemas.microsoft.com/office/drawing/2014/main" id="{69D2F307-4496-49AC-BCF5-D4C6EB61CB1D}"/>
                  </a:ext>
                </a:extLst>
              </p:cNvPr>
              <p:cNvSpPr/>
              <p:nvPr/>
            </p:nvSpPr>
            <p:spPr>
              <a:xfrm>
                <a:off x="4540140" y="3312536"/>
                <a:ext cx="1081848" cy="1081848"/>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26 x 26 x 85</a:t>
                </a:r>
              </a:p>
            </p:txBody>
          </p:sp>
        </p:grpSp>
        <p:sp>
          <p:nvSpPr>
            <p:cNvPr id="78" name="Cube 77">
              <a:extLst>
                <a:ext uri="{FF2B5EF4-FFF2-40B4-BE49-F238E27FC236}">
                  <a16:creationId xmlns:a16="http://schemas.microsoft.com/office/drawing/2014/main" id="{0A16880F-4851-44CE-A06E-09AD8A927E8A}"/>
                </a:ext>
              </a:extLst>
            </p:cNvPr>
            <p:cNvSpPr/>
            <p:nvPr/>
          </p:nvSpPr>
          <p:spPr>
            <a:xfrm>
              <a:off x="10011485" y="5645774"/>
              <a:ext cx="1148422" cy="11450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13 x 13 x 85</a:t>
              </a:r>
            </a:p>
          </p:txBody>
        </p:sp>
        <p:cxnSp>
          <p:nvCxnSpPr>
            <p:cNvPr id="79" name="Straight Arrow Connector 78">
              <a:extLst>
                <a:ext uri="{FF2B5EF4-FFF2-40B4-BE49-F238E27FC236}">
                  <a16:creationId xmlns:a16="http://schemas.microsoft.com/office/drawing/2014/main" id="{48FEA8E6-84BA-42C6-9E10-9F184B6E66EA}"/>
                </a:ext>
              </a:extLst>
            </p:cNvPr>
            <p:cNvCxnSpPr>
              <a:cxnSpLocks/>
            </p:cNvCxnSpPr>
            <p:nvPr/>
          </p:nvCxnSpPr>
          <p:spPr>
            <a:xfrm>
              <a:off x="11600844" y="273402"/>
              <a:ext cx="0" cy="2179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70F3987-13FC-483C-998B-8C0D2E5CF607}"/>
                </a:ext>
              </a:extLst>
            </p:cNvPr>
            <p:cNvCxnSpPr>
              <a:cxnSpLocks/>
            </p:cNvCxnSpPr>
            <p:nvPr/>
          </p:nvCxnSpPr>
          <p:spPr>
            <a:xfrm>
              <a:off x="11576447" y="917584"/>
              <a:ext cx="0" cy="2271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Cube 80">
              <a:extLst>
                <a:ext uri="{FF2B5EF4-FFF2-40B4-BE49-F238E27FC236}">
                  <a16:creationId xmlns:a16="http://schemas.microsoft.com/office/drawing/2014/main" id="{D823871A-97DA-4915-A0AD-437D3475E567}"/>
                </a:ext>
              </a:extLst>
            </p:cNvPr>
            <p:cNvSpPr/>
            <p:nvPr/>
          </p:nvSpPr>
          <p:spPr>
            <a:xfrm>
              <a:off x="10928179" y="1189880"/>
              <a:ext cx="1148422" cy="1145033"/>
            </a:xfrm>
            <a:prstGeom prst="cub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52 x 52 x 85</a:t>
              </a:r>
            </a:p>
          </p:txBody>
        </p:sp>
      </p:grpSp>
      <p:sp>
        <p:nvSpPr>
          <p:cNvPr id="2" name="Rectangle: Rounded Corners 1">
            <a:extLst>
              <a:ext uri="{FF2B5EF4-FFF2-40B4-BE49-F238E27FC236}">
                <a16:creationId xmlns:a16="http://schemas.microsoft.com/office/drawing/2014/main" id="{8B4C333D-DC53-4E04-9C6A-C439AADD3666}"/>
              </a:ext>
            </a:extLst>
          </p:cNvPr>
          <p:cNvSpPr/>
          <p:nvPr/>
        </p:nvSpPr>
        <p:spPr>
          <a:xfrm>
            <a:off x="155305" y="1490307"/>
            <a:ext cx="3231397" cy="1104934"/>
          </a:xfrm>
          <a:prstGeom prst="roundRect">
            <a:avLst/>
          </a:prstGeom>
          <a:solidFill>
            <a:srgbClr val="EEEEEE"/>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3" name="TextBox 122">
            <a:extLst>
              <a:ext uri="{FF2B5EF4-FFF2-40B4-BE49-F238E27FC236}">
                <a16:creationId xmlns:a16="http://schemas.microsoft.com/office/drawing/2014/main" id="{7B4535F2-C788-4328-9442-5093F29E84FE}"/>
              </a:ext>
            </a:extLst>
          </p:cNvPr>
          <p:cNvSpPr txBox="1"/>
          <p:nvPr/>
        </p:nvSpPr>
        <p:spPr>
          <a:xfrm>
            <a:off x="308223" y="1609067"/>
            <a:ext cx="6094070" cy="954107"/>
          </a:xfrm>
          <a:prstGeom prst="rect">
            <a:avLst/>
          </a:prstGeom>
          <a:noFill/>
        </p:spPr>
        <p:txBody>
          <a:bodyPr wrap="square">
            <a:spAutoFit/>
          </a:bodyPr>
          <a:lstStyle/>
          <a:p>
            <a:r>
              <a:rPr lang="en-US" sz="2800">
                <a:solidFill>
                  <a:srgbClr val="353535"/>
                </a:solidFill>
                <a:latin typeface="Times New Roman" panose="02020603050405020304" pitchFamily="18" charset="0"/>
                <a:cs typeface="Times New Roman" panose="02020603050405020304" pitchFamily="18" charset="0"/>
              </a:rPr>
              <a:t>YOLOv3 </a:t>
            </a:r>
          </a:p>
          <a:p>
            <a:r>
              <a:rPr lang="en-US" sz="2800">
                <a:solidFill>
                  <a:srgbClr val="353535"/>
                </a:solidFill>
                <a:latin typeface="Times New Roman" panose="02020603050405020304" pitchFamily="18" charset="0"/>
                <a:cs typeface="Times New Roman" panose="02020603050405020304" pitchFamily="18" charset="0"/>
              </a:rPr>
              <a:t>ARCHITECTURE</a:t>
            </a:r>
            <a:endParaRPr lang="en-US" sz="2800">
              <a:solidFill>
                <a:srgbClr val="353535"/>
              </a:solidFill>
            </a:endParaRPr>
          </a:p>
        </p:txBody>
      </p:sp>
    </p:spTree>
    <p:extLst>
      <p:ext uri="{BB962C8B-B14F-4D97-AF65-F5344CB8AC3E}">
        <p14:creationId xmlns:p14="http://schemas.microsoft.com/office/powerpoint/2010/main" val="237318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E8AB87D-881E-4486-A564-E2EAD7BF2EFA}"/>
              </a:ext>
            </a:extLst>
          </p:cNvPr>
          <p:cNvSpPr/>
          <p:nvPr/>
        </p:nvSpPr>
        <p:spPr>
          <a:xfrm>
            <a:off x="203200" y="557913"/>
            <a:ext cx="6045202" cy="866142"/>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chemeClr val="bg1"/>
                </a:solidFill>
                <a:latin typeface="Times New Roman" panose="02020603050405020304" pitchFamily="18" charset="0"/>
                <a:cs typeface="Times New Roman" panose="02020603050405020304" pitchFamily="18" charset="0"/>
              </a:rPr>
              <a:t>NETWORK’S INPUT</a:t>
            </a:r>
            <a:endParaRPr lang="en-US" sz="4400"/>
          </a:p>
        </p:txBody>
      </p:sp>
      <p:sp>
        <p:nvSpPr>
          <p:cNvPr id="3" name="Content Placeholder 2">
            <a:extLst>
              <a:ext uri="{FF2B5EF4-FFF2-40B4-BE49-F238E27FC236}">
                <a16:creationId xmlns:a16="http://schemas.microsoft.com/office/drawing/2014/main" id="{73983DCA-8186-48A7-8513-067539F8642D}"/>
              </a:ext>
            </a:extLst>
          </p:cNvPr>
          <p:cNvSpPr>
            <a:spLocks noGrp="1"/>
          </p:cNvSpPr>
          <p:nvPr>
            <p:ph idx="1"/>
          </p:nvPr>
        </p:nvSpPr>
        <p:spPr>
          <a:xfrm>
            <a:off x="1254760" y="1835785"/>
            <a:ext cx="10515600" cy="4351338"/>
          </a:xfrm>
        </p:spPr>
        <p:txBody>
          <a:bodyPr>
            <a:normAutofit/>
          </a:bodyPr>
          <a:lstStyle/>
          <a:p>
            <a:r>
              <a:rPr lang="vi-VN" sz="3200" err="1">
                <a:latin typeface="+mj-lt"/>
              </a:rPr>
              <a:t>Đầu</a:t>
            </a:r>
            <a:r>
              <a:rPr lang="vi-VN" sz="3200">
                <a:latin typeface="+mj-lt"/>
              </a:rPr>
              <a:t> </a:t>
            </a:r>
            <a:r>
              <a:rPr lang="vi-VN" sz="3200" err="1">
                <a:latin typeface="+mj-lt"/>
              </a:rPr>
              <a:t>vào</a:t>
            </a:r>
            <a:r>
              <a:rPr lang="vi-VN" sz="3200">
                <a:latin typeface="+mj-lt"/>
              </a:rPr>
              <a:t> </a:t>
            </a:r>
            <a:r>
              <a:rPr lang="vi-VN" sz="3200" err="1">
                <a:latin typeface="+mj-lt"/>
              </a:rPr>
              <a:t>của</a:t>
            </a:r>
            <a:r>
              <a:rPr lang="vi-VN" sz="3200">
                <a:latin typeface="+mj-lt"/>
              </a:rPr>
              <a:t> mô </a:t>
            </a:r>
            <a:r>
              <a:rPr lang="vi-VN" sz="3200" err="1">
                <a:latin typeface="+mj-lt"/>
              </a:rPr>
              <a:t>hình</a:t>
            </a:r>
            <a:r>
              <a:rPr lang="vi-VN" sz="3200">
                <a:latin typeface="+mj-lt"/>
              </a:rPr>
              <a:t> </a:t>
            </a:r>
            <a:r>
              <a:rPr lang="vi-VN" sz="3200" err="1">
                <a:latin typeface="+mj-lt"/>
              </a:rPr>
              <a:t>là</a:t>
            </a:r>
            <a:r>
              <a:rPr lang="vi-VN" sz="3200">
                <a:latin typeface="+mj-lt"/>
              </a:rPr>
              <a:t> </a:t>
            </a:r>
            <a:r>
              <a:rPr lang="vi-VN" sz="3200" err="1">
                <a:latin typeface="+mj-lt"/>
              </a:rPr>
              <a:t>một</a:t>
            </a:r>
            <a:r>
              <a:rPr lang="vi-VN" sz="3200">
                <a:latin typeface="+mj-lt"/>
              </a:rPr>
              <a:t> </a:t>
            </a:r>
            <a:r>
              <a:rPr lang="vi-VN" sz="3200" err="1">
                <a:latin typeface="+mj-lt"/>
              </a:rPr>
              <a:t>batch</a:t>
            </a:r>
            <a:r>
              <a:rPr lang="vi-VN" sz="3200">
                <a:latin typeface="+mj-lt"/>
              </a:rPr>
              <a:t> </a:t>
            </a:r>
            <a:r>
              <a:rPr lang="vi-VN" sz="3200" err="1">
                <a:latin typeface="+mj-lt"/>
              </a:rPr>
              <a:t>các</a:t>
            </a:r>
            <a:r>
              <a:rPr lang="vi-VN" sz="3200">
                <a:latin typeface="+mj-lt"/>
              </a:rPr>
              <a:t> </a:t>
            </a:r>
            <a:r>
              <a:rPr lang="vi-VN" sz="3200" err="1">
                <a:latin typeface="+mj-lt"/>
              </a:rPr>
              <a:t>hình</a:t>
            </a:r>
            <a:r>
              <a:rPr lang="vi-VN" sz="3200">
                <a:latin typeface="+mj-lt"/>
              </a:rPr>
              <a:t> </a:t>
            </a:r>
            <a:r>
              <a:rPr lang="vi-VN" sz="3200" err="1">
                <a:latin typeface="+mj-lt"/>
              </a:rPr>
              <a:t>ảnh</a:t>
            </a:r>
            <a:r>
              <a:rPr lang="vi-VN" sz="3200">
                <a:latin typeface="+mj-lt"/>
              </a:rPr>
              <a:t> </a:t>
            </a:r>
          </a:p>
          <a:p>
            <a:pPr marL="0" indent="0" algn="ctr">
              <a:buNone/>
            </a:pPr>
            <a:r>
              <a:rPr lang="vi-VN" sz="4400">
                <a:latin typeface="+mj-lt"/>
              </a:rPr>
              <a:t>(n, x, y, d)</a:t>
            </a:r>
          </a:p>
          <a:p>
            <a:pPr marL="457200" lvl="1" indent="0">
              <a:buNone/>
            </a:pPr>
            <a:r>
              <a:rPr lang="vi-VN" sz="2800">
                <a:latin typeface="+mj-lt"/>
              </a:rPr>
              <a:t>n: </a:t>
            </a:r>
            <a:r>
              <a:rPr lang="vi-VN" sz="2800" err="1">
                <a:latin typeface="+mj-lt"/>
              </a:rPr>
              <a:t>số</a:t>
            </a:r>
            <a:r>
              <a:rPr lang="vi-VN" sz="2800">
                <a:latin typeface="+mj-lt"/>
              </a:rPr>
              <a:t> </a:t>
            </a:r>
            <a:r>
              <a:rPr lang="vi-VN" sz="2800" err="1">
                <a:latin typeface="+mj-lt"/>
              </a:rPr>
              <a:t>lượng</a:t>
            </a:r>
            <a:r>
              <a:rPr lang="vi-VN" sz="2800">
                <a:latin typeface="+mj-lt"/>
              </a:rPr>
              <a:t> </a:t>
            </a:r>
            <a:r>
              <a:rPr lang="vi-VN" sz="2800" err="1">
                <a:latin typeface="+mj-lt"/>
              </a:rPr>
              <a:t>hình</a:t>
            </a:r>
            <a:r>
              <a:rPr lang="vi-VN" sz="2800">
                <a:latin typeface="+mj-lt"/>
              </a:rPr>
              <a:t> </a:t>
            </a:r>
            <a:r>
              <a:rPr lang="vi-VN" sz="2800" err="1">
                <a:latin typeface="+mj-lt"/>
              </a:rPr>
              <a:t>ảnh</a:t>
            </a:r>
            <a:endParaRPr lang="vi-VN" sz="2800">
              <a:latin typeface="+mj-lt"/>
            </a:endParaRPr>
          </a:p>
          <a:p>
            <a:pPr marL="457200" lvl="1" indent="0">
              <a:buNone/>
            </a:pPr>
            <a:r>
              <a:rPr lang="vi-VN" sz="2800">
                <a:latin typeface="+mj-lt"/>
              </a:rPr>
              <a:t>x: </a:t>
            </a:r>
            <a:r>
              <a:rPr lang="vi-VN" sz="2800" err="1">
                <a:latin typeface="+mj-lt"/>
              </a:rPr>
              <a:t>chiều</a:t>
            </a:r>
            <a:r>
              <a:rPr lang="vi-VN" sz="2800">
                <a:latin typeface="+mj-lt"/>
              </a:rPr>
              <a:t> ngang </a:t>
            </a:r>
            <a:r>
              <a:rPr lang="vi-VN" sz="2800" err="1">
                <a:latin typeface="+mj-lt"/>
              </a:rPr>
              <a:t>có</a:t>
            </a:r>
            <a:r>
              <a:rPr lang="vi-VN" sz="2800">
                <a:latin typeface="+mj-lt"/>
              </a:rPr>
              <a:t> </a:t>
            </a:r>
            <a:r>
              <a:rPr lang="vi-VN" sz="2800" err="1">
                <a:latin typeface="+mj-lt"/>
              </a:rPr>
              <a:t>thể</a:t>
            </a:r>
            <a:r>
              <a:rPr lang="vi-VN" sz="2800">
                <a:latin typeface="+mj-lt"/>
              </a:rPr>
              <a:t> </a:t>
            </a:r>
            <a:r>
              <a:rPr lang="vi-VN" sz="2800" err="1">
                <a:latin typeface="+mj-lt"/>
              </a:rPr>
              <a:t>nhận</a:t>
            </a:r>
            <a:r>
              <a:rPr lang="vi-VN" sz="2800">
                <a:latin typeface="+mj-lt"/>
              </a:rPr>
              <a:t> </a:t>
            </a:r>
            <a:r>
              <a:rPr lang="vi-VN" sz="2800" err="1">
                <a:latin typeface="+mj-lt"/>
              </a:rPr>
              <a:t>các</a:t>
            </a:r>
            <a:r>
              <a:rPr lang="vi-VN" sz="2800">
                <a:latin typeface="+mj-lt"/>
              </a:rPr>
              <a:t> </a:t>
            </a:r>
            <a:r>
              <a:rPr lang="vi-VN" sz="2800" err="1">
                <a:latin typeface="+mj-lt"/>
              </a:rPr>
              <a:t>giá</a:t>
            </a:r>
            <a:r>
              <a:rPr lang="vi-VN" sz="2800">
                <a:latin typeface="+mj-lt"/>
              </a:rPr>
              <a:t> </a:t>
            </a:r>
            <a:r>
              <a:rPr lang="vi-VN" sz="2800" err="1">
                <a:latin typeface="+mj-lt"/>
              </a:rPr>
              <a:t>trị</a:t>
            </a:r>
            <a:r>
              <a:rPr lang="vi-VN" sz="2800">
                <a:latin typeface="+mj-lt"/>
              </a:rPr>
              <a:t> chia </a:t>
            </a:r>
            <a:r>
              <a:rPr lang="vi-VN" sz="2800" err="1">
                <a:latin typeface="+mj-lt"/>
              </a:rPr>
              <a:t>hết</a:t>
            </a:r>
            <a:r>
              <a:rPr lang="vi-VN" sz="2800">
                <a:latin typeface="+mj-lt"/>
              </a:rPr>
              <a:t> cho 32</a:t>
            </a:r>
          </a:p>
          <a:p>
            <a:pPr marL="457200" lvl="1" indent="0">
              <a:buNone/>
            </a:pPr>
            <a:r>
              <a:rPr lang="vi-VN" sz="2800">
                <a:latin typeface="+mj-lt"/>
              </a:rPr>
              <a:t>y: </a:t>
            </a:r>
            <a:r>
              <a:rPr lang="vi-VN" sz="2800" err="1">
                <a:latin typeface="+mj-lt"/>
              </a:rPr>
              <a:t>chiều</a:t>
            </a:r>
            <a:r>
              <a:rPr lang="vi-VN" sz="2800">
                <a:latin typeface="+mj-lt"/>
              </a:rPr>
              <a:t> </a:t>
            </a:r>
            <a:r>
              <a:rPr lang="vi-VN" sz="2800" err="1">
                <a:latin typeface="+mj-lt"/>
              </a:rPr>
              <a:t>dọc</a:t>
            </a:r>
            <a:r>
              <a:rPr lang="vi-VN" sz="2800">
                <a:latin typeface="+mj-lt"/>
              </a:rPr>
              <a:t> </a:t>
            </a:r>
            <a:r>
              <a:rPr lang="vi-VN" sz="2800" err="1">
                <a:latin typeface="+mj-lt"/>
              </a:rPr>
              <a:t>có</a:t>
            </a:r>
            <a:r>
              <a:rPr lang="vi-VN" sz="2800">
                <a:latin typeface="+mj-lt"/>
              </a:rPr>
              <a:t> </a:t>
            </a:r>
            <a:r>
              <a:rPr lang="vi-VN" sz="2800" err="1">
                <a:latin typeface="+mj-lt"/>
              </a:rPr>
              <a:t>thể</a:t>
            </a:r>
            <a:r>
              <a:rPr lang="vi-VN" sz="2800">
                <a:latin typeface="+mj-lt"/>
              </a:rPr>
              <a:t> </a:t>
            </a:r>
            <a:r>
              <a:rPr lang="vi-VN" sz="2800" err="1">
                <a:latin typeface="+mj-lt"/>
              </a:rPr>
              <a:t>nhận</a:t>
            </a:r>
            <a:r>
              <a:rPr lang="vi-VN" sz="2800">
                <a:latin typeface="+mj-lt"/>
              </a:rPr>
              <a:t> </a:t>
            </a:r>
            <a:r>
              <a:rPr lang="vi-VN" sz="2800" err="1">
                <a:latin typeface="+mj-lt"/>
              </a:rPr>
              <a:t>các</a:t>
            </a:r>
            <a:r>
              <a:rPr lang="vi-VN" sz="2800">
                <a:latin typeface="+mj-lt"/>
              </a:rPr>
              <a:t> </a:t>
            </a:r>
            <a:r>
              <a:rPr lang="vi-VN" sz="2800" err="1">
                <a:latin typeface="+mj-lt"/>
              </a:rPr>
              <a:t>giá</a:t>
            </a:r>
            <a:r>
              <a:rPr lang="vi-VN" sz="2800">
                <a:latin typeface="+mj-lt"/>
              </a:rPr>
              <a:t> </a:t>
            </a:r>
            <a:r>
              <a:rPr lang="vi-VN" sz="2800" err="1">
                <a:latin typeface="+mj-lt"/>
              </a:rPr>
              <a:t>trị</a:t>
            </a:r>
            <a:r>
              <a:rPr lang="vi-VN" sz="2800">
                <a:latin typeface="+mj-lt"/>
              </a:rPr>
              <a:t> chia </a:t>
            </a:r>
            <a:r>
              <a:rPr lang="vi-VN" sz="2800" err="1">
                <a:latin typeface="+mj-lt"/>
              </a:rPr>
              <a:t>hết</a:t>
            </a:r>
            <a:r>
              <a:rPr lang="vi-VN" sz="2800">
                <a:latin typeface="+mj-lt"/>
              </a:rPr>
              <a:t> cho 32 </a:t>
            </a:r>
          </a:p>
          <a:p>
            <a:pPr marL="457200" lvl="1" indent="0">
              <a:buNone/>
            </a:pPr>
            <a:r>
              <a:rPr lang="vi-VN" sz="2800">
                <a:latin typeface="+mj-lt"/>
              </a:rPr>
              <a:t>d: kênh </a:t>
            </a:r>
            <a:r>
              <a:rPr lang="vi-VN" sz="2800" err="1">
                <a:latin typeface="+mj-lt"/>
              </a:rPr>
              <a:t>màu</a:t>
            </a:r>
            <a:r>
              <a:rPr lang="vi-VN" sz="2800">
                <a:latin typeface="+mj-lt"/>
              </a:rPr>
              <a:t>, </a:t>
            </a:r>
            <a:r>
              <a:rPr lang="vi-VN" sz="2800" err="1">
                <a:latin typeface="+mj-lt"/>
              </a:rPr>
              <a:t>mặc</a:t>
            </a:r>
            <a:r>
              <a:rPr lang="vi-VN" sz="2800">
                <a:latin typeface="+mj-lt"/>
              </a:rPr>
              <a:t> </a:t>
            </a:r>
            <a:r>
              <a:rPr lang="vi-VN" sz="2800" err="1">
                <a:latin typeface="+mj-lt"/>
              </a:rPr>
              <a:t>định</a:t>
            </a:r>
            <a:r>
              <a:rPr lang="vi-VN" sz="2800">
                <a:latin typeface="+mj-lt"/>
              </a:rPr>
              <a:t> </a:t>
            </a:r>
            <a:r>
              <a:rPr lang="vi-VN" sz="2800" err="1">
                <a:latin typeface="+mj-lt"/>
              </a:rPr>
              <a:t>là</a:t>
            </a:r>
            <a:r>
              <a:rPr lang="vi-VN" sz="2800">
                <a:latin typeface="+mj-lt"/>
              </a:rPr>
              <a:t> 3 (R-G-B)</a:t>
            </a:r>
          </a:p>
          <a:p>
            <a:r>
              <a:rPr lang="vi-VN" sz="3200">
                <a:latin typeface="+mj-lt"/>
              </a:rPr>
              <a:t>Trong </a:t>
            </a:r>
            <a:r>
              <a:rPr lang="vi-VN" sz="3200" err="1">
                <a:latin typeface="+mj-lt"/>
              </a:rPr>
              <a:t>bài</a:t>
            </a:r>
            <a:r>
              <a:rPr lang="vi-VN" sz="3200">
                <a:latin typeface="+mj-lt"/>
              </a:rPr>
              <a:t> </a:t>
            </a:r>
            <a:r>
              <a:rPr lang="vi-VN" sz="3200" err="1">
                <a:latin typeface="+mj-lt"/>
              </a:rPr>
              <a:t>này</a:t>
            </a:r>
            <a:r>
              <a:rPr lang="vi-VN" sz="3200">
                <a:latin typeface="+mj-lt"/>
              </a:rPr>
              <a:t>, x </a:t>
            </a:r>
            <a:r>
              <a:rPr lang="vi-VN" sz="3200" err="1">
                <a:latin typeface="+mj-lt"/>
              </a:rPr>
              <a:t>và</a:t>
            </a:r>
            <a:r>
              <a:rPr lang="vi-VN" sz="3200">
                <a:latin typeface="+mj-lt"/>
              </a:rPr>
              <a:t> y </a:t>
            </a:r>
            <a:r>
              <a:rPr lang="vi-VN" sz="3200" err="1">
                <a:latin typeface="+mj-lt"/>
              </a:rPr>
              <a:t>được</a:t>
            </a:r>
            <a:r>
              <a:rPr lang="vi-VN" sz="3200">
                <a:latin typeface="+mj-lt"/>
              </a:rPr>
              <a:t> </a:t>
            </a:r>
            <a:r>
              <a:rPr lang="vi-VN" sz="3200" err="1">
                <a:latin typeface="+mj-lt"/>
              </a:rPr>
              <a:t>mặc</a:t>
            </a:r>
            <a:r>
              <a:rPr lang="vi-VN" sz="3200">
                <a:latin typeface="+mj-lt"/>
              </a:rPr>
              <a:t> </a:t>
            </a:r>
            <a:r>
              <a:rPr lang="vi-VN" sz="3200" err="1">
                <a:latin typeface="+mj-lt"/>
              </a:rPr>
              <a:t>định</a:t>
            </a:r>
            <a:r>
              <a:rPr lang="vi-VN" sz="3200">
                <a:latin typeface="+mj-lt"/>
              </a:rPr>
              <a:t> </a:t>
            </a:r>
            <a:r>
              <a:rPr lang="vi-VN" sz="3200" err="1">
                <a:latin typeface="+mj-lt"/>
              </a:rPr>
              <a:t>là</a:t>
            </a:r>
            <a:r>
              <a:rPr lang="vi-VN" sz="3200">
                <a:latin typeface="+mj-lt"/>
              </a:rPr>
              <a:t> 416</a:t>
            </a:r>
          </a:p>
        </p:txBody>
      </p:sp>
    </p:spTree>
    <p:extLst>
      <p:ext uri="{BB962C8B-B14F-4D97-AF65-F5344CB8AC3E}">
        <p14:creationId xmlns:p14="http://schemas.microsoft.com/office/powerpoint/2010/main" val="2068193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003A095F-4E45-404F-BC7C-F156712AD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276" y="1244725"/>
            <a:ext cx="4395636" cy="4368550"/>
          </a:xfrm>
          <a:prstGeom prst="rect">
            <a:avLst/>
          </a:prstGeom>
          <a:noFill/>
          <a:extLst>
            <a:ext uri="{909E8E84-426E-40DD-AFC4-6F175D3DCCD1}">
              <a14:hiddenFill xmlns:a14="http://schemas.microsoft.com/office/drawing/2010/main">
                <a:solidFill>
                  <a:srgbClr val="FFFFFF"/>
                </a:solidFill>
              </a14:hiddenFill>
            </a:ext>
          </a:extLst>
        </p:spPr>
      </p:pic>
      <p:sp>
        <p:nvSpPr>
          <p:cNvPr id="5" name="Chỗ dành sẵn cho Nội dung 2">
            <a:extLst>
              <a:ext uri="{FF2B5EF4-FFF2-40B4-BE49-F238E27FC236}">
                <a16:creationId xmlns:a16="http://schemas.microsoft.com/office/drawing/2014/main" id="{977AE0B8-1D6B-4F02-864F-37B762FDED6F}"/>
              </a:ext>
            </a:extLst>
          </p:cNvPr>
          <p:cNvSpPr txBox="1">
            <a:spLocks/>
          </p:cNvSpPr>
          <p:nvPr/>
        </p:nvSpPr>
        <p:spPr>
          <a:xfrm>
            <a:off x="640556" y="5660442"/>
            <a:ext cx="10910887" cy="688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latin typeface="Times New Roman"/>
                <a:cs typeface="Times New Roman"/>
              </a:rPr>
              <a:t>Mỗi</a:t>
            </a:r>
            <a:r>
              <a:rPr lang="en-US">
                <a:latin typeface="Times New Roman"/>
                <a:cs typeface="Times New Roman"/>
              </a:rPr>
              <a:t> </a:t>
            </a:r>
            <a:r>
              <a:rPr lang="en-US" err="1">
                <a:latin typeface="Times New Roman"/>
                <a:cs typeface="Times New Roman"/>
              </a:rPr>
              <a:t>bức</a:t>
            </a:r>
            <a:r>
              <a:rPr lang="en-US">
                <a:latin typeface="Times New Roman"/>
                <a:cs typeface="Times New Roman"/>
              </a:rPr>
              <a:t> </a:t>
            </a:r>
            <a:r>
              <a:rPr lang="en-US" err="1">
                <a:latin typeface="Times New Roman"/>
                <a:cs typeface="Times New Roman"/>
              </a:rPr>
              <a:t>ảnh</a:t>
            </a:r>
            <a:r>
              <a:rPr lang="en-US">
                <a:latin typeface="Times New Roman"/>
                <a:cs typeface="Times New Roman"/>
              </a:rPr>
              <a:t> đ</a:t>
            </a:r>
            <a:r>
              <a:rPr lang="vi-VN">
                <a:latin typeface="Times New Roman"/>
                <a:cs typeface="Times New Roman"/>
              </a:rPr>
              <a:t>ư</a:t>
            </a:r>
            <a:r>
              <a:rPr lang="en-US">
                <a:latin typeface="Times New Roman"/>
                <a:cs typeface="Times New Roman"/>
              </a:rPr>
              <a:t>a </a:t>
            </a:r>
            <a:r>
              <a:rPr lang="en-US" err="1">
                <a:latin typeface="Times New Roman"/>
                <a:cs typeface="Times New Roman"/>
              </a:rPr>
              <a:t>vào</a:t>
            </a:r>
            <a:r>
              <a:rPr lang="en-US">
                <a:latin typeface="Times New Roman"/>
                <a:cs typeface="Times New Roman"/>
              </a:rPr>
              <a:t> </a:t>
            </a:r>
            <a:r>
              <a:rPr lang="en-US" err="1">
                <a:latin typeface="Times New Roman"/>
                <a:cs typeface="Times New Roman"/>
              </a:rPr>
              <a:t>sẽ</a:t>
            </a:r>
            <a:r>
              <a:rPr lang="en-US">
                <a:latin typeface="Times New Roman"/>
                <a:cs typeface="Times New Roman"/>
              </a:rPr>
              <a:t> đ</a:t>
            </a:r>
            <a:r>
              <a:rPr lang="vi-VN" err="1">
                <a:latin typeface="Times New Roman"/>
                <a:cs typeface="Times New Roman"/>
              </a:rPr>
              <a:t>ược</a:t>
            </a:r>
            <a:r>
              <a:rPr lang="vi-VN">
                <a:latin typeface="Times New Roman"/>
                <a:cs typeface="Times New Roman"/>
              </a:rPr>
              <a:t> chia </a:t>
            </a:r>
            <a:r>
              <a:rPr lang="vi-VN" err="1">
                <a:latin typeface="Times New Roman"/>
                <a:cs typeface="Times New Roman"/>
              </a:rPr>
              <a:t>thành</a:t>
            </a:r>
            <a:r>
              <a:rPr lang="vi-VN">
                <a:latin typeface="Times New Roman"/>
                <a:cs typeface="Times New Roman"/>
              </a:rPr>
              <a:t> </a:t>
            </a:r>
            <a:r>
              <a:rPr lang="vi-VN" err="1">
                <a:latin typeface="Times New Roman"/>
                <a:cs typeface="Times New Roman"/>
              </a:rPr>
              <a:t>một</a:t>
            </a:r>
            <a:r>
              <a:rPr lang="vi-VN">
                <a:latin typeface="Times New Roman"/>
                <a:cs typeface="Times New Roman"/>
              </a:rPr>
              <a:t> </a:t>
            </a:r>
            <a:r>
              <a:rPr lang="vi-VN" err="1">
                <a:latin typeface="Times New Roman"/>
                <a:cs typeface="Times New Roman"/>
              </a:rPr>
              <a:t>lưới</a:t>
            </a:r>
            <a:r>
              <a:rPr lang="vi-VN">
                <a:latin typeface="Times New Roman"/>
                <a:cs typeface="Times New Roman"/>
              </a:rPr>
              <a:t> </a:t>
            </a:r>
            <a:r>
              <a:rPr lang="vi-VN" err="1">
                <a:latin typeface="Times New Roman"/>
                <a:cs typeface="Times New Roman"/>
              </a:rPr>
              <a:t>có</a:t>
            </a:r>
            <a:r>
              <a:rPr lang="vi-VN">
                <a:latin typeface="Times New Roman"/>
                <a:cs typeface="Times New Roman"/>
              </a:rPr>
              <a:t> </a:t>
            </a:r>
            <a:r>
              <a:rPr lang="vi-VN" err="1">
                <a:latin typeface="Times New Roman"/>
                <a:cs typeface="Times New Roman"/>
              </a:rPr>
              <a:t>kích</a:t>
            </a:r>
            <a:r>
              <a:rPr lang="vi-VN">
                <a:latin typeface="Times New Roman"/>
                <a:cs typeface="Times New Roman"/>
              </a:rPr>
              <a:t> </a:t>
            </a:r>
            <a:r>
              <a:rPr lang="vi-VN" err="1">
                <a:latin typeface="Times New Roman"/>
                <a:cs typeface="Times New Roman"/>
              </a:rPr>
              <a:t>thước</a:t>
            </a:r>
            <a:r>
              <a:rPr lang="vi-VN">
                <a:latin typeface="Times New Roman"/>
                <a:cs typeface="Times New Roman"/>
              </a:rPr>
              <a:t> S x S ô</a:t>
            </a:r>
            <a:endParaRPr lang="en-US">
              <a:latin typeface="Times New Roman"/>
              <a:cs typeface="Times New Roman"/>
            </a:endParaRPr>
          </a:p>
        </p:txBody>
      </p:sp>
      <p:sp>
        <p:nvSpPr>
          <p:cNvPr id="6" name="Rectangle: Rounded Corners 5">
            <a:extLst>
              <a:ext uri="{FF2B5EF4-FFF2-40B4-BE49-F238E27FC236}">
                <a16:creationId xmlns:a16="http://schemas.microsoft.com/office/drawing/2014/main" id="{37DF8D01-A25D-4394-BC01-D2DC23F9E490}"/>
              </a:ext>
            </a:extLst>
          </p:cNvPr>
          <p:cNvSpPr/>
          <p:nvPr/>
        </p:nvSpPr>
        <p:spPr>
          <a:xfrm>
            <a:off x="3851344" y="226055"/>
            <a:ext cx="4304568" cy="866142"/>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GRID CELL</a:t>
            </a:r>
            <a:endParaRPr lang="en-US" sz="4400"/>
          </a:p>
        </p:txBody>
      </p:sp>
      <p:graphicFrame>
        <p:nvGraphicFramePr>
          <p:cNvPr id="2" name="Table 2">
            <a:extLst>
              <a:ext uri="{FF2B5EF4-FFF2-40B4-BE49-F238E27FC236}">
                <a16:creationId xmlns:a16="http://schemas.microsoft.com/office/drawing/2014/main" id="{3F61701D-B00B-4001-A1B5-6F1D6F2468F6}"/>
              </a:ext>
            </a:extLst>
          </p:cNvPr>
          <p:cNvGraphicFramePr>
            <a:graphicFrameLocks noGrp="1"/>
          </p:cNvGraphicFramePr>
          <p:nvPr>
            <p:extLst>
              <p:ext uri="{D42A27DB-BD31-4B8C-83A1-F6EECF244321}">
                <p14:modId xmlns:p14="http://schemas.microsoft.com/office/powerpoint/2010/main" val="2758005486"/>
              </p:ext>
            </p:extLst>
          </p:nvPr>
        </p:nvGraphicFramePr>
        <p:xfrm>
          <a:off x="3760274" y="1268313"/>
          <a:ext cx="4395638" cy="4368546"/>
        </p:xfrm>
        <a:graphic>
          <a:graphicData uri="http://schemas.openxmlformats.org/drawingml/2006/table">
            <a:tbl>
              <a:tblPr firstRow="1" bandRow="1">
                <a:tableStyleId>{5C22544A-7EE6-4342-B048-85BDC9FD1C3A}</a:tableStyleId>
              </a:tblPr>
              <a:tblGrid>
                <a:gridCol w="338126">
                  <a:extLst>
                    <a:ext uri="{9D8B030D-6E8A-4147-A177-3AD203B41FA5}">
                      <a16:colId xmlns:a16="http://schemas.microsoft.com/office/drawing/2014/main" val="3896053663"/>
                    </a:ext>
                  </a:extLst>
                </a:gridCol>
                <a:gridCol w="338126">
                  <a:extLst>
                    <a:ext uri="{9D8B030D-6E8A-4147-A177-3AD203B41FA5}">
                      <a16:colId xmlns:a16="http://schemas.microsoft.com/office/drawing/2014/main" val="2028272609"/>
                    </a:ext>
                  </a:extLst>
                </a:gridCol>
                <a:gridCol w="338126">
                  <a:extLst>
                    <a:ext uri="{9D8B030D-6E8A-4147-A177-3AD203B41FA5}">
                      <a16:colId xmlns:a16="http://schemas.microsoft.com/office/drawing/2014/main" val="2457372135"/>
                    </a:ext>
                  </a:extLst>
                </a:gridCol>
                <a:gridCol w="338126">
                  <a:extLst>
                    <a:ext uri="{9D8B030D-6E8A-4147-A177-3AD203B41FA5}">
                      <a16:colId xmlns:a16="http://schemas.microsoft.com/office/drawing/2014/main" val="1703061061"/>
                    </a:ext>
                  </a:extLst>
                </a:gridCol>
                <a:gridCol w="338126">
                  <a:extLst>
                    <a:ext uri="{9D8B030D-6E8A-4147-A177-3AD203B41FA5}">
                      <a16:colId xmlns:a16="http://schemas.microsoft.com/office/drawing/2014/main" val="702371268"/>
                    </a:ext>
                  </a:extLst>
                </a:gridCol>
                <a:gridCol w="338126">
                  <a:extLst>
                    <a:ext uri="{9D8B030D-6E8A-4147-A177-3AD203B41FA5}">
                      <a16:colId xmlns:a16="http://schemas.microsoft.com/office/drawing/2014/main" val="3460394973"/>
                    </a:ext>
                  </a:extLst>
                </a:gridCol>
                <a:gridCol w="338126">
                  <a:extLst>
                    <a:ext uri="{9D8B030D-6E8A-4147-A177-3AD203B41FA5}">
                      <a16:colId xmlns:a16="http://schemas.microsoft.com/office/drawing/2014/main" val="1247236618"/>
                    </a:ext>
                  </a:extLst>
                </a:gridCol>
                <a:gridCol w="338126">
                  <a:extLst>
                    <a:ext uri="{9D8B030D-6E8A-4147-A177-3AD203B41FA5}">
                      <a16:colId xmlns:a16="http://schemas.microsoft.com/office/drawing/2014/main" val="707456618"/>
                    </a:ext>
                  </a:extLst>
                </a:gridCol>
                <a:gridCol w="338126">
                  <a:extLst>
                    <a:ext uri="{9D8B030D-6E8A-4147-A177-3AD203B41FA5}">
                      <a16:colId xmlns:a16="http://schemas.microsoft.com/office/drawing/2014/main" val="4101601433"/>
                    </a:ext>
                  </a:extLst>
                </a:gridCol>
                <a:gridCol w="338126">
                  <a:extLst>
                    <a:ext uri="{9D8B030D-6E8A-4147-A177-3AD203B41FA5}">
                      <a16:colId xmlns:a16="http://schemas.microsoft.com/office/drawing/2014/main" val="2304672540"/>
                    </a:ext>
                  </a:extLst>
                </a:gridCol>
                <a:gridCol w="338126">
                  <a:extLst>
                    <a:ext uri="{9D8B030D-6E8A-4147-A177-3AD203B41FA5}">
                      <a16:colId xmlns:a16="http://schemas.microsoft.com/office/drawing/2014/main" val="2453906332"/>
                    </a:ext>
                  </a:extLst>
                </a:gridCol>
                <a:gridCol w="338126">
                  <a:extLst>
                    <a:ext uri="{9D8B030D-6E8A-4147-A177-3AD203B41FA5}">
                      <a16:colId xmlns:a16="http://schemas.microsoft.com/office/drawing/2014/main" val="3363791737"/>
                    </a:ext>
                  </a:extLst>
                </a:gridCol>
                <a:gridCol w="338126">
                  <a:extLst>
                    <a:ext uri="{9D8B030D-6E8A-4147-A177-3AD203B41FA5}">
                      <a16:colId xmlns:a16="http://schemas.microsoft.com/office/drawing/2014/main" val="4164041780"/>
                    </a:ext>
                  </a:extLst>
                </a:gridCol>
              </a:tblGrid>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4446452"/>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993593"/>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6896360"/>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9441863"/>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8284899"/>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083048"/>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958669"/>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9403990"/>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9985679"/>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1669133"/>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9490659"/>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7188082"/>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4994160"/>
                  </a:ext>
                </a:extLst>
              </a:tr>
            </a:tbl>
          </a:graphicData>
        </a:graphic>
      </p:graphicFrame>
    </p:spTree>
    <p:extLst>
      <p:ext uri="{BB962C8B-B14F-4D97-AF65-F5344CB8AC3E}">
        <p14:creationId xmlns:p14="http://schemas.microsoft.com/office/powerpoint/2010/main" val="367710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003A095F-4E45-404F-BC7C-F156712AD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276" y="1244725"/>
            <a:ext cx="4395636" cy="4368550"/>
          </a:xfrm>
          <a:prstGeom prst="rect">
            <a:avLst/>
          </a:prstGeom>
          <a:noFill/>
          <a:extLst>
            <a:ext uri="{909E8E84-426E-40DD-AFC4-6F175D3DCCD1}">
              <a14:hiddenFill xmlns:a14="http://schemas.microsoft.com/office/drawing/2010/main">
                <a:solidFill>
                  <a:srgbClr val="FFFFFF"/>
                </a:solidFill>
              </a14:hiddenFill>
            </a:ext>
          </a:extLst>
        </p:spPr>
      </p:pic>
      <p:sp>
        <p:nvSpPr>
          <p:cNvPr id="5" name="Chỗ dành sẵn cho Nội dung 2">
            <a:extLst>
              <a:ext uri="{FF2B5EF4-FFF2-40B4-BE49-F238E27FC236}">
                <a16:creationId xmlns:a16="http://schemas.microsoft.com/office/drawing/2014/main" id="{977AE0B8-1D6B-4F02-864F-37B762FDED6F}"/>
              </a:ext>
            </a:extLst>
          </p:cNvPr>
          <p:cNvSpPr txBox="1">
            <a:spLocks/>
          </p:cNvSpPr>
          <p:nvPr/>
        </p:nvSpPr>
        <p:spPr>
          <a:xfrm>
            <a:off x="640556" y="5660442"/>
            <a:ext cx="10910887" cy="688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err="1">
                <a:latin typeface="Times New Roman"/>
                <a:cs typeface="Times New Roman"/>
              </a:rPr>
              <a:t>Mỗi</a:t>
            </a:r>
            <a:r>
              <a:rPr lang="en-US">
                <a:latin typeface="Times New Roman"/>
                <a:cs typeface="Times New Roman"/>
              </a:rPr>
              <a:t> </a:t>
            </a:r>
            <a:r>
              <a:rPr lang="en-US" err="1">
                <a:latin typeface="Times New Roman"/>
                <a:cs typeface="Times New Roman"/>
              </a:rPr>
              <a:t>bức</a:t>
            </a:r>
            <a:r>
              <a:rPr lang="en-US">
                <a:latin typeface="Times New Roman"/>
                <a:cs typeface="Times New Roman"/>
              </a:rPr>
              <a:t> </a:t>
            </a:r>
            <a:r>
              <a:rPr lang="en-US" err="1">
                <a:latin typeface="Times New Roman"/>
                <a:cs typeface="Times New Roman"/>
              </a:rPr>
              <a:t>ảnh</a:t>
            </a:r>
            <a:r>
              <a:rPr lang="en-US">
                <a:latin typeface="Times New Roman"/>
                <a:cs typeface="Times New Roman"/>
              </a:rPr>
              <a:t> đ</a:t>
            </a:r>
            <a:r>
              <a:rPr lang="vi-VN">
                <a:latin typeface="Times New Roman"/>
                <a:cs typeface="Times New Roman"/>
              </a:rPr>
              <a:t>ư</a:t>
            </a:r>
            <a:r>
              <a:rPr lang="en-US">
                <a:latin typeface="Times New Roman"/>
                <a:cs typeface="Times New Roman"/>
              </a:rPr>
              <a:t>a </a:t>
            </a:r>
            <a:r>
              <a:rPr lang="en-US" err="1">
                <a:latin typeface="Times New Roman"/>
                <a:cs typeface="Times New Roman"/>
              </a:rPr>
              <a:t>vào</a:t>
            </a:r>
            <a:r>
              <a:rPr lang="en-US">
                <a:latin typeface="Times New Roman"/>
                <a:cs typeface="Times New Roman"/>
              </a:rPr>
              <a:t> </a:t>
            </a:r>
            <a:r>
              <a:rPr lang="en-US" err="1">
                <a:latin typeface="Times New Roman"/>
                <a:cs typeface="Times New Roman"/>
              </a:rPr>
              <a:t>sẽ</a:t>
            </a:r>
            <a:r>
              <a:rPr lang="en-US">
                <a:latin typeface="Times New Roman"/>
                <a:cs typeface="Times New Roman"/>
              </a:rPr>
              <a:t> đ</a:t>
            </a:r>
            <a:r>
              <a:rPr lang="vi-VN" err="1">
                <a:latin typeface="Times New Roman"/>
                <a:cs typeface="Times New Roman"/>
              </a:rPr>
              <a:t>ược</a:t>
            </a:r>
            <a:r>
              <a:rPr lang="vi-VN">
                <a:latin typeface="Times New Roman"/>
                <a:cs typeface="Times New Roman"/>
              </a:rPr>
              <a:t> chia </a:t>
            </a:r>
            <a:r>
              <a:rPr lang="vi-VN" err="1">
                <a:latin typeface="Times New Roman"/>
                <a:cs typeface="Times New Roman"/>
              </a:rPr>
              <a:t>thành</a:t>
            </a:r>
            <a:r>
              <a:rPr lang="vi-VN">
                <a:latin typeface="Times New Roman"/>
                <a:cs typeface="Times New Roman"/>
              </a:rPr>
              <a:t> </a:t>
            </a:r>
            <a:r>
              <a:rPr lang="vi-VN" err="1">
                <a:latin typeface="Times New Roman"/>
                <a:cs typeface="Times New Roman"/>
              </a:rPr>
              <a:t>một</a:t>
            </a:r>
            <a:r>
              <a:rPr lang="vi-VN">
                <a:latin typeface="Times New Roman"/>
                <a:cs typeface="Times New Roman"/>
              </a:rPr>
              <a:t> </a:t>
            </a:r>
            <a:r>
              <a:rPr lang="vi-VN" err="1">
                <a:latin typeface="Times New Roman"/>
                <a:cs typeface="Times New Roman"/>
              </a:rPr>
              <a:t>lưới</a:t>
            </a:r>
            <a:r>
              <a:rPr lang="vi-VN">
                <a:latin typeface="Times New Roman"/>
                <a:cs typeface="Times New Roman"/>
              </a:rPr>
              <a:t> </a:t>
            </a:r>
            <a:r>
              <a:rPr lang="vi-VN" err="1">
                <a:latin typeface="Times New Roman"/>
                <a:cs typeface="Times New Roman"/>
              </a:rPr>
              <a:t>có</a:t>
            </a:r>
            <a:r>
              <a:rPr lang="vi-VN">
                <a:latin typeface="Times New Roman"/>
                <a:cs typeface="Times New Roman"/>
              </a:rPr>
              <a:t> </a:t>
            </a:r>
            <a:r>
              <a:rPr lang="vi-VN" err="1">
                <a:latin typeface="Times New Roman"/>
                <a:cs typeface="Times New Roman"/>
              </a:rPr>
              <a:t>kích</a:t>
            </a:r>
            <a:r>
              <a:rPr lang="vi-VN">
                <a:latin typeface="Times New Roman"/>
                <a:cs typeface="Times New Roman"/>
              </a:rPr>
              <a:t> </a:t>
            </a:r>
            <a:r>
              <a:rPr lang="vi-VN" err="1">
                <a:latin typeface="Times New Roman"/>
                <a:cs typeface="Times New Roman"/>
              </a:rPr>
              <a:t>thước</a:t>
            </a:r>
            <a:r>
              <a:rPr lang="vi-VN">
                <a:latin typeface="Times New Roman"/>
                <a:cs typeface="Times New Roman"/>
              </a:rPr>
              <a:t> S x S ô</a:t>
            </a:r>
            <a:endParaRPr lang="en-US">
              <a:latin typeface="Times New Roman"/>
              <a:cs typeface="Times New Roman"/>
            </a:endParaRPr>
          </a:p>
        </p:txBody>
      </p:sp>
      <p:sp>
        <p:nvSpPr>
          <p:cNvPr id="6" name="Rectangle: Rounded Corners 5">
            <a:extLst>
              <a:ext uri="{FF2B5EF4-FFF2-40B4-BE49-F238E27FC236}">
                <a16:creationId xmlns:a16="http://schemas.microsoft.com/office/drawing/2014/main" id="{37DF8D01-A25D-4394-BC01-D2DC23F9E490}"/>
              </a:ext>
            </a:extLst>
          </p:cNvPr>
          <p:cNvSpPr/>
          <p:nvPr/>
        </p:nvSpPr>
        <p:spPr>
          <a:xfrm>
            <a:off x="3851344" y="226055"/>
            <a:ext cx="4304568" cy="866142"/>
          </a:xfrm>
          <a:prstGeom prst="roundRect">
            <a:avLst>
              <a:gd name="adj" fmla="val 45757"/>
            </a:avLst>
          </a:prstGeom>
          <a:solidFill>
            <a:srgbClr val="353535"/>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a:solidFill>
                  <a:srgbClr val="F3F3F3"/>
                </a:solidFill>
                <a:latin typeface="Times New Roman" panose="02020603050405020304" pitchFamily="18" charset="0"/>
                <a:cs typeface="Times New Roman" panose="02020603050405020304" pitchFamily="18" charset="0"/>
              </a:rPr>
              <a:t>GRID CELL</a:t>
            </a:r>
            <a:endParaRPr lang="en-US" sz="4400"/>
          </a:p>
        </p:txBody>
      </p:sp>
      <p:graphicFrame>
        <p:nvGraphicFramePr>
          <p:cNvPr id="2" name="Table 2">
            <a:extLst>
              <a:ext uri="{FF2B5EF4-FFF2-40B4-BE49-F238E27FC236}">
                <a16:creationId xmlns:a16="http://schemas.microsoft.com/office/drawing/2014/main" id="{3F61701D-B00B-4001-A1B5-6F1D6F2468F6}"/>
              </a:ext>
            </a:extLst>
          </p:cNvPr>
          <p:cNvGraphicFramePr>
            <a:graphicFrameLocks noGrp="1"/>
          </p:cNvGraphicFramePr>
          <p:nvPr>
            <p:extLst>
              <p:ext uri="{D42A27DB-BD31-4B8C-83A1-F6EECF244321}">
                <p14:modId xmlns:p14="http://schemas.microsoft.com/office/powerpoint/2010/main" val="2758005486"/>
              </p:ext>
            </p:extLst>
          </p:nvPr>
        </p:nvGraphicFramePr>
        <p:xfrm>
          <a:off x="3760274" y="1268313"/>
          <a:ext cx="4395638" cy="4368546"/>
        </p:xfrm>
        <a:graphic>
          <a:graphicData uri="http://schemas.openxmlformats.org/drawingml/2006/table">
            <a:tbl>
              <a:tblPr firstRow="1" bandRow="1">
                <a:tableStyleId>{5C22544A-7EE6-4342-B048-85BDC9FD1C3A}</a:tableStyleId>
              </a:tblPr>
              <a:tblGrid>
                <a:gridCol w="338126">
                  <a:extLst>
                    <a:ext uri="{9D8B030D-6E8A-4147-A177-3AD203B41FA5}">
                      <a16:colId xmlns:a16="http://schemas.microsoft.com/office/drawing/2014/main" val="3896053663"/>
                    </a:ext>
                  </a:extLst>
                </a:gridCol>
                <a:gridCol w="338126">
                  <a:extLst>
                    <a:ext uri="{9D8B030D-6E8A-4147-A177-3AD203B41FA5}">
                      <a16:colId xmlns:a16="http://schemas.microsoft.com/office/drawing/2014/main" val="2028272609"/>
                    </a:ext>
                  </a:extLst>
                </a:gridCol>
                <a:gridCol w="338126">
                  <a:extLst>
                    <a:ext uri="{9D8B030D-6E8A-4147-A177-3AD203B41FA5}">
                      <a16:colId xmlns:a16="http://schemas.microsoft.com/office/drawing/2014/main" val="2457372135"/>
                    </a:ext>
                  </a:extLst>
                </a:gridCol>
                <a:gridCol w="338126">
                  <a:extLst>
                    <a:ext uri="{9D8B030D-6E8A-4147-A177-3AD203B41FA5}">
                      <a16:colId xmlns:a16="http://schemas.microsoft.com/office/drawing/2014/main" val="1703061061"/>
                    </a:ext>
                  </a:extLst>
                </a:gridCol>
                <a:gridCol w="338126">
                  <a:extLst>
                    <a:ext uri="{9D8B030D-6E8A-4147-A177-3AD203B41FA5}">
                      <a16:colId xmlns:a16="http://schemas.microsoft.com/office/drawing/2014/main" val="702371268"/>
                    </a:ext>
                  </a:extLst>
                </a:gridCol>
                <a:gridCol w="338126">
                  <a:extLst>
                    <a:ext uri="{9D8B030D-6E8A-4147-A177-3AD203B41FA5}">
                      <a16:colId xmlns:a16="http://schemas.microsoft.com/office/drawing/2014/main" val="3460394973"/>
                    </a:ext>
                  </a:extLst>
                </a:gridCol>
                <a:gridCol w="338126">
                  <a:extLst>
                    <a:ext uri="{9D8B030D-6E8A-4147-A177-3AD203B41FA5}">
                      <a16:colId xmlns:a16="http://schemas.microsoft.com/office/drawing/2014/main" val="1247236618"/>
                    </a:ext>
                  </a:extLst>
                </a:gridCol>
                <a:gridCol w="338126">
                  <a:extLst>
                    <a:ext uri="{9D8B030D-6E8A-4147-A177-3AD203B41FA5}">
                      <a16:colId xmlns:a16="http://schemas.microsoft.com/office/drawing/2014/main" val="707456618"/>
                    </a:ext>
                  </a:extLst>
                </a:gridCol>
                <a:gridCol w="338126">
                  <a:extLst>
                    <a:ext uri="{9D8B030D-6E8A-4147-A177-3AD203B41FA5}">
                      <a16:colId xmlns:a16="http://schemas.microsoft.com/office/drawing/2014/main" val="4101601433"/>
                    </a:ext>
                  </a:extLst>
                </a:gridCol>
                <a:gridCol w="338126">
                  <a:extLst>
                    <a:ext uri="{9D8B030D-6E8A-4147-A177-3AD203B41FA5}">
                      <a16:colId xmlns:a16="http://schemas.microsoft.com/office/drawing/2014/main" val="2304672540"/>
                    </a:ext>
                  </a:extLst>
                </a:gridCol>
                <a:gridCol w="338126">
                  <a:extLst>
                    <a:ext uri="{9D8B030D-6E8A-4147-A177-3AD203B41FA5}">
                      <a16:colId xmlns:a16="http://schemas.microsoft.com/office/drawing/2014/main" val="2453906332"/>
                    </a:ext>
                  </a:extLst>
                </a:gridCol>
                <a:gridCol w="338126">
                  <a:extLst>
                    <a:ext uri="{9D8B030D-6E8A-4147-A177-3AD203B41FA5}">
                      <a16:colId xmlns:a16="http://schemas.microsoft.com/office/drawing/2014/main" val="3363791737"/>
                    </a:ext>
                  </a:extLst>
                </a:gridCol>
                <a:gridCol w="338126">
                  <a:extLst>
                    <a:ext uri="{9D8B030D-6E8A-4147-A177-3AD203B41FA5}">
                      <a16:colId xmlns:a16="http://schemas.microsoft.com/office/drawing/2014/main" val="4164041780"/>
                    </a:ext>
                  </a:extLst>
                </a:gridCol>
              </a:tblGrid>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4446452"/>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1993593"/>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6896360"/>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9441863"/>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8284899"/>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083048"/>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958669"/>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9403990"/>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9985679"/>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1669133"/>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9490659"/>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7188082"/>
                  </a:ext>
                </a:extLst>
              </a:tr>
              <a:tr h="336042">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vi-VN" sz="100">
                        <a:ln w="28575">
                          <a:solidFill>
                            <a:schemeClr val="tx1"/>
                          </a:solidFill>
                        </a:ln>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4994160"/>
                  </a:ext>
                </a:extLst>
              </a:tr>
            </a:tbl>
          </a:graphicData>
        </a:graphic>
      </p:graphicFrame>
    </p:spTree>
    <p:extLst>
      <p:ext uri="{BB962C8B-B14F-4D97-AF65-F5344CB8AC3E}">
        <p14:creationId xmlns:p14="http://schemas.microsoft.com/office/powerpoint/2010/main" val="367710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7FF0319-101B-4D23-B25F-2552DFAF0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255" y="-88777"/>
            <a:ext cx="5813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825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A30F3884CD43244294355762AE14FDC0" ma:contentTypeVersion="5" ma:contentTypeDescription="Tạo tài liệu mới." ma:contentTypeScope="" ma:versionID="5d59fafba87d8096b32687e313567621">
  <xsd:schema xmlns:xsd="http://www.w3.org/2001/XMLSchema" xmlns:xs="http://www.w3.org/2001/XMLSchema" xmlns:p="http://schemas.microsoft.com/office/2006/metadata/properties" xmlns:ns3="c8b53866-fdfd-416a-aee2-e50c3ae941dd" xmlns:ns4="9d433cf1-fba1-428a-9634-baf48b90bf9f" targetNamespace="http://schemas.microsoft.com/office/2006/metadata/properties" ma:root="true" ma:fieldsID="4c29fb54f7a29f77aa65798ea9a17d42" ns3:_="" ns4:_="">
    <xsd:import namespace="c8b53866-fdfd-416a-aee2-e50c3ae941dd"/>
    <xsd:import namespace="9d433cf1-fba1-428a-9634-baf48b90bf9f"/>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b53866-fdfd-416a-aee2-e50c3ae94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433cf1-fba1-428a-9634-baf48b90bf9f"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FE06D5-BF91-42D0-BB35-A4BEF2170F32}">
  <ds:schemaRefs>
    <ds:schemaRef ds:uri="http://schemas.microsoft.com/sharepoint/v3/contenttype/forms"/>
  </ds:schemaRefs>
</ds:datastoreItem>
</file>

<file path=customXml/itemProps2.xml><?xml version="1.0" encoding="utf-8"?>
<ds:datastoreItem xmlns:ds="http://schemas.openxmlformats.org/officeDocument/2006/customXml" ds:itemID="{4C4F79C5-E17C-4F24-B814-6FC26D31C1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b53866-fdfd-416a-aee2-e50c3ae941dd"/>
    <ds:schemaRef ds:uri="9d433cf1-fba1-428a-9634-baf48b90bf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9B4804-3EAF-4BF2-A2C1-C783FEBA3684}">
  <ds:schemaRefs>
    <ds:schemaRef ds:uri="http://schemas.openxmlformats.org/package/2006/metadata/core-properties"/>
    <ds:schemaRef ds:uri="http://www.w3.org/XML/1998/namespace"/>
    <ds:schemaRef ds:uri="http://purl.org/dc/elements/1.1/"/>
    <ds:schemaRef ds:uri="http://purl.org/dc/terms/"/>
    <ds:schemaRef ds:uri="c8b53866-fdfd-416a-aee2-e50c3ae941dd"/>
    <ds:schemaRef ds:uri="http://schemas.microsoft.com/office/2006/documentManagement/types"/>
    <ds:schemaRef ds:uri="http://schemas.microsoft.com/office/infopath/2007/PartnerControls"/>
    <ds:schemaRef ds:uri="9d433cf1-fba1-428a-9634-baf48b90bf9f"/>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TotalTime>
  <Words>2033</Words>
  <Application>Microsoft Office PowerPoint</Application>
  <PresentationFormat>Màn hình rộng</PresentationFormat>
  <Paragraphs>328</Paragraphs>
  <Slides>33</Slides>
  <Notes>31</Notes>
  <HiddenSlides>0</HiddenSlides>
  <MMClips>1</MMClips>
  <ScaleCrop>false</ScaleCrop>
  <HeadingPairs>
    <vt:vector size="6" baseType="variant">
      <vt:variant>
        <vt:lpstr>Phông được Dùng</vt:lpstr>
      </vt:variant>
      <vt:variant>
        <vt:i4>8</vt:i4>
      </vt:variant>
      <vt:variant>
        <vt:lpstr>Chủ đề</vt:lpstr>
      </vt:variant>
      <vt:variant>
        <vt:i4>2</vt:i4>
      </vt:variant>
      <vt:variant>
        <vt:lpstr>Tiêu đề Bản chiếu</vt:lpstr>
      </vt:variant>
      <vt:variant>
        <vt:i4>33</vt:i4>
      </vt:variant>
    </vt:vector>
  </HeadingPairs>
  <TitlesOfParts>
    <vt:vector size="43" baseType="lpstr">
      <vt:lpstr>Arial</vt:lpstr>
      <vt:lpstr>Calibri</vt:lpstr>
      <vt:lpstr>Calibri Light</vt:lpstr>
      <vt:lpstr>Cambria Math</vt:lpstr>
      <vt:lpstr>Helvetica</vt:lpstr>
      <vt:lpstr>Open Sans</vt:lpstr>
      <vt:lpstr>Times New Roman</vt:lpstr>
      <vt:lpstr>Wingdings</vt:lpstr>
      <vt:lpstr>Chủ đề Office</vt:lpstr>
      <vt:lpstr>Template PresentationGo</vt:lpstr>
      <vt:lpstr>YOU ONLY LOOK ONCE</vt:lpstr>
      <vt:lpstr>Vấn đề của các mô hình Object Detection</vt:lpstr>
      <vt:lpstr>YOLO </vt:lpstr>
      <vt:lpstr>TABLE OF CONTENT</vt:lpstr>
      <vt:lpstr>YOLO là gì?</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Non-max suppresion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Đào Trần Anh Tuấn</dc:creator>
  <cp:lastModifiedBy>Đào Trần Anh Tuấn</cp:lastModifiedBy>
  <cp:revision>2</cp:revision>
  <dcterms:created xsi:type="dcterms:W3CDTF">2021-12-11T15:39:17Z</dcterms:created>
  <dcterms:modified xsi:type="dcterms:W3CDTF">2021-12-24T16:58:48Z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0x010100A30F3884CD43244294355762AE14FDC0</vt:lpwstr>
  </property>
</Properties>
</file>